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8" r:id="rId2"/>
  </p:sldMasterIdLst>
  <p:notesMasterIdLst>
    <p:notesMasterId r:id="rId76"/>
  </p:notesMasterIdLst>
  <p:sldIdLst>
    <p:sldId id="259" r:id="rId3"/>
    <p:sldId id="971" r:id="rId4"/>
    <p:sldId id="973" r:id="rId5"/>
    <p:sldId id="972" r:id="rId6"/>
    <p:sldId id="860" r:id="rId7"/>
    <p:sldId id="862" r:id="rId8"/>
    <p:sldId id="861" r:id="rId9"/>
    <p:sldId id="864" r:id="rId10"/>
    <p:sldId id="865" r:id="rId11"/>
    <p:sldId id="866" r:id="rId12"/>
    <p:sldId id="867" r:id="rId13"/>
    <p:sldId id="868" r:id="rId14"/>
    <p:sldId id="869" r:id="rId15"/>
    <p:sldId id="905" r:id="rId16"/>
    <p:sldId id="870" r:id="rId17"/>
    <p:sldId id="871" r:id="rId18"/>
    <p:sldId id="960" r:id="rId19"/>
    <p:sldId id="872" r:id="rId20"/>
    <p:sldId id="873" r:id="rId21"/>
    <p:sldId id="874" r:id="rId22"/>
    <p:sldId id="907" r:id="rId23"/>
    <p:sldId id="908" r:id="rId24"/>
    <p:sldId id="909" r:id="rId25"/>
    <p:sldId id="974" r:id="rId26"/>
    <p:sldId id="911" r:id="rId27"/>
    <p:sldId id="912" r:id="rId28"/>
    <p:sldId id="913" r:id="rId29"/>
    <p:sldId id="975" r:id="rId30"/>
    <p:sldId id="914" r:id="rId31"/>
    <p:sldId id="917" r:id="rId32"/>
    <p:sldId id="918" r:id="rId33"/>
    <p:sldId id="919" r:id="rId34"/>
    <p:sldId id="920" r:id="rId35"/>
    <p:sldId id="921" r:id="rId36"/>
    <p:sldId id="922" r:id="rId37"/>
    <p:sldId id="923" r:id="rId38"/>
    <p:sldId id="961" r:id="rId39"/>
    <p:sldId id="924" r:id="rId40"/>
    <p:sldId id="926" r:id="rId41"/>
    <p:sldId id="927" r:id="rId42"/>
    <p:sldId id="928" r:id="rId43"/>
    <p:sldId id="929" r:id="rId44"/>
    <p:sldId id="930" r:id="rId45"/>
    <p:sldId id="967" r:id="rId46"/>
    <p:sldId id="915" r:id="rId47"/>
    <p:sldId id="916" r:id="rId48"/>
    <p:sldId id="963" r:id="rId49"/>
    <p:sldId id="932" r:id="rId50"/>
    <p:sldId id="933" r:id="rId51"/>
    <p:sldId id="934" r:id="rId52"/>
    <p:sldId id="935" r:id="rId53"/>
    <p:sldId id="962" r:id="rId54"/>
    <p:sldId id="936" r:id="rId55"/>
    <p:sldId id="938" r:id="rId56"/>
    <p:sldId id="939" r:id="rId57"/>
    <p:sldId id="940" r:id="rId58"/>
    <p:sldId id="941" r:id="rId59"/>
    <p:sldId id="942" r:id="rId60"/>
    <p:sldId id="943" r:id="rId61"/>
    <p:sldId id="944" r:id="rId62"/>
    <p:sldId id="946" r:id="rId63"/>
    <p:sldId id="947" r:id="rId64"/>
    <p:sldId id="948" r:id="rId65"/>
    <p:sldId id="949" r:id="rId66"/>
    <p:sldId id="950" r:id="rId67"/>
    <p:sldId id="951" r:id="rId68"/>
    <p:sldId id="952" r:id="rId69"/>
    <p:sldId id="953" r:id="rId70"/>
    <p:sldId id="954" r:id="rId71"/>
    <p:sldId id="955" r:id="rId72"/>
    <p:sldId id="956" r:id="rId73"/>
    <p:sldId id="957" r:id="rId74"/>
    <p:sldId id="959"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67BDE"/>
    <a:srgbClr val="650032"/>
    <a:srgbClr val="FF9300"/>
    <a:srgbClr val="009193"/>
    <a:srgbClr val="047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61"/>
    <p:restoredTop sz="96327"/>
  </p:normalViewPr>
  <p:slideViewPr>
    <p:cSldViewPr snapToGrid="0" snapToObjects="1">
      <p:cViewPr varScale="1">
        <p:scale>
          <a:sx n="97" d="100"/>
          <a:sy n="97" d="100"/>
        </p:scale>
        <p:origin x="804"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53DAD-7938-2548-9C91-9414E4928841}" type="datetimeFigureOut">
              <a:rPr kumimoji="1" lang="zh-CN" altLang="en-US" smtClean="0"/>
              <a:t>2022/12/10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7F157C-C715-D84B-BFF3-BB4B2074B68A}" type="slidenum">
              <a:rPr kumimoji="1" lang="zh-CN" altLang="en-US" smtClean="0"/>
              <a:t>‹#›</a:t>
            </a:fld>
            <a:endParaRPr kumimoji="1" lang="zh-CN" altLang="en-US"/>
          </a:p>
        </p:txBody>
      </p:sp>
    </p:spTree>
    <p:extLst>
      <p:ext uri="{BB962C8B-B14F-4D97-AF65-F5344CB8AC3E}">
        <p14:creationId xmlns:p14="http://schemas.microsoft.com/office/powerpoint/2010/main" val="100820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794242B4-A08B-9A6D-61E1-8E068BB4BA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4BB8A4-8B26-F74E-B8C2-A0BA4D550630}"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411" name="Rectangle 2">
            <a:extLst>
              <a:ext uri="{FF2B5EF4-FFF2-40B4-BE49-F238E27FC236}">
                <a16:creationId xmlns:a16="http://schemas.microsoft.com/office/drawing/2014/main" id="{363B26F3-E8A0-E3DD-9A1A-98ED5F1DACF7}"/>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2EDE673B-911D-99F9-DE10-2577CE9ACB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 descr="C:\Users\dfma\Desktop\beihang.jpg">
            <a:extLst>
              <a:ext uri="{FF2B5EF4-FFF2-40B4-BE49-F238E27FC236}">
                <a16:creationId xmlns:a16="http://schemas.microsoft.com/office/drawing/2014/main" id="{CBA3EBB4-6D73-4611-B7EA-DF45B8651F3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013" y="104775"/>
            <a:ext cx="81756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a:latin typeface="SimHei" panose="02010609060101010101" pitchFamily="49" charset="-122"/>
                <a:ea typeface="SimHei"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spcBef>
                <a:spcPts val="0"/>
              </a:spcBef>
              <a:spcAft>
                <a:spcPts val="0"/>
              </a:spcAft>
              <a:buSzPct val="80000"/>
              <a:buFont typeface="Wingdings" pitchFamily="2" charset="2"/>
              <a:buChar char="n"/>
              <a:defRPr sz="2800">
                <a:latin typeface="SimHei" panose="02010609060101010101" pitchFamily="49" charset="-122"/>
                <a:ea typeface="SimHei" panose="02010609060101010101" pitchFamily="49" charset="-122"/>
                <a:cs typeface="Times New Roman" panose="02020603050405020304" pitchFamily="18" charset="0"/>
              </a:defRPr>
            </a:lvl1pPr>
            <a:lvl2pPr>
              <a:lnSpc>
                <a:spcPct val="120000"/>
              </a:lnSpc>
              <a:spcBef>
                <a:spcPts val="0"/>
              </a:spcBef>
              <a:spcAft>
                <a:spcPts val="0"/>
              </a:spcAft>
              <a:defRPr>
                <a:latin typeface="SimHei" panose="02010609060101010101" pitchFamily="49" charset="-122"/>
                <a:ea typeface="SimHei" panose="02010609060101010101" pitchFamily="49" charset="-122"/>
                <a:cs typeface="Times New Roman" panose="02020603050405020304" pitchFamily="18" charset="0"/>
              </a:defRPr>
            </a:lvl2pPr>
            <a:lvl3pPr>
              <a:lnSpc>
                <a:spcPct val="120000"/>
              </a:lnSpc>
              <a:spcBef>
                <a:spcPts val="0"/>
              </a:spcBef>
              <a:spcAft>
                <a:spcPts val="0"/>
              </a:spcAft>
              <a:defRPr>
                <a:latin typeface="SimHei" panose="02010609060101010101" pitchFamily="49" charset="-122"/>
                <a:ea typeface="SimHei" panose="02010609060101010101" pitchFamily="49" charset="-122"/>
                <a:cs typeface="Times New Roman" panose="02020603050405020304" pitchFamily="18" charset="0"/>
              </a:defRPr>
            </a:lvl3pPr>
          </a:lstStyle>
          <a:p>
            <a:pPr lvl="0"/>
            <a:r>
              <a:rPr lang="zh-CN" altLang="en-US" dirty="0"/>
              <a:t>单击此处编辑母版文本样式</a:t>
            </a:r>
          </a:p>
          <a:p>
            <a:pPr lvl="1"/>
            <a:r>
              <a:rPr lang="zh-CN" altLang="en-US" dirty="0"/>
              <a:t>第二级</a:t>
            </a:r>
            <a:endParaRPr lang="en-US" altLang="zh-CN" dirty="0"/>
          </a:p>
          <a:p>
            <a:pPr lvl="1"/>
            <a:endParaRPr lang="zh-CN" altLang="en-US" dirty="0"/>
          </a:p>
          <a:p>
            <a:pPr lvl="2"/>
            <a:r>
              <a:rPr lang="zh-CN" altLang="en-US" dirty="0"/>
              <a:t>第三级</a:t>
            </a:r>
          </a:p>
        </p:txBody>
      </p:sp>
    </p:spTree>
    <p:extLst>
      <p:ext uri="{BB962C8B-B14F-4D97-AF65-F5344CB8AC3E}">
        <p14:creationId xmlns:p14="http://schemas.microsoft.com/office/powerpoint/2010/main" val="2906832405"/>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889BF5C5-F733-B0ED-4B7C-28A6AE475D36}"/>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427DC58-9953-D093-F280-F0FD1C8EB369}"/>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fld id="{49D8A616-48E0-3A4F-B3D4-B653132380DA}" type="slidenum">
              <a:rPr lang="zh-CN" altLang="en-US"/>
              <a:pPr/>
              <a:t>‹#›</a:t>
            </a:fld>
            <a:endParaRPr lang="en-US" altLang="zh-CN"/>
          </a:p>
        </p:txBody>
      </p:sp>
    </p:spTree>
    <p:extLst>
      <p:ext uri="{BB962C8B-B14F-4D97-AF65-F5344CB8AC3E}">
        <p14:creationId xmlns:p14="http://schemas.microsoft.com/office/powerpoint/2010/main" val="670296015"/>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EA79706D-1D23-C931-B181-A343A87C7064}"/>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7A7925F2-6287-81B7-033F-DF63CA1CE340}"/>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fld id="{CFED1053-0BF7-A844-9697-B6900DA1DEE2}" type="slidenum">
              <a:rPr lang="zh-CN" altLang="en-US"/>
              <a:pPr/>
              <a:t>‹#›</a:t>
            </a:fld>
            <a:endParaRPr lang="en-US" altLang="zh-CN"/>
          </a:p>
        </p:txBody>
      </p:sp>
    </p:spTree>
    <p:extLst>
      <p:ext uri="{BB962C8B-B14F-4D97-AF65-F5344CB8AC3E}">
        <p14:creationId xmlns:p14="http://schemas.microsoft.com/office/powerpoint/2010/main" val="345293612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195263"/>
            <a:ext cx="2159000" cy="59959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8600" y="195263"/>
            <a:ext cx="6326188" cy="59959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CBD0061F-3EFC-203A-DAC9-561D886970A8}"/>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E20EF1C-F626-0B49-B302-C566A512B937}"/>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fld id="{192C2955-75FD-9E43-985E-653F936CE147}" type="slidenum">
              <a:rPr lang="zh-CN" altLang="en-US"/>
              <a:pPr/>
              <a:t>‹#›</a:t>
            </a:fld>
            <a:endParaRPr lang="en-US" altLang="zh-CN"/>
          </a:p>
        </p:txBody>
      </p:sp>
    </p:spTree>
    <p:extLst>
      <p:ext uri="{BB962C8B-B14F-4D97-AF65-F5344CB8AC3E}">
        <p14:creationId xmlns:p14="http://schemas.microsoft.com/office/powerpoint/2010/main" val="2664606188"/>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28600" y="195263"/>
            <a:ext cx="83947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276225" y="946150"/>
            <a:ext cx="4217988" cy="5245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6613" y="946150"/>
            <a:ext cx="4219575" cy="5245100"/>
          </a:xfrm>
        </p:spPr>
        <p:txBody>
          <a:bodyPr/>
          <a:lstStyle/>
          <a:p>
            <a:pPr lvl="0"/>
            <a:endParaRPr lang="zh-CN" altLang="en-US" noProof="0"/>
          </a:p>
        </p:txBody>
      </p:sp>
      <p:sp>
        <p:nvSpPr>
          <p:cNvPr id="5" name="页脚占位符 4">
            <a:extLst>
              <a:ext uri="{FF2B5EF4-FFF2-40B4-BE49-F238E27FC236}">
                <a16:creationId xmlns:a16="http://schemas.microsoft.com/office/drawing/2014/main" id="{BED8CB8B-49D5-54B6-6E83-C9008AA1F572}"/>
              </a:ext>
            </a:extLst>
          </p:cNvPr>
          <p:cNvSpPr>
            <a:spLocks noGrp="1"/>
          </p:cNvSpPr>
          <p:nvPr>
            <p:ph type="ftr" sz="quarter" idx="10"/>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A4BCDE0E-0C5A-9481-002E-3A5EB2FF499E}"/>
              </a:ext>
            </a:extLst>
          </p:cNvPr>
          <p:cNvSpPr>
            <a:spLocks noGrp="1"/>
          </p:cNvSpPr>
          <p:nvPr>
            <p:ph type="sldNum" sz="quarter" idx="11"/>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fld id="{3F74C5E3-912D-9447-8CA1-E01D78B830A0}" type="slidenum">
              <a:rPr lang="zh-CN" altLang="en-US"/>
              <a:pPr/>
              <a:t>‹#›</a:t>
            </a:fld>
            <a:endParaRPr lang="en-US" altLang="zh-CN"/>
          </a:p>
        </p:txBody>
      </p:sp>
    </p:spTree>
    <p:extLst>
      <p:ext uri="{BB962C8B-B14F-4D97-AF65-F5344CB8AC3E}">
        <p14:creationId xmlns:p14="http://schemas.microsoft.com/office/powerpoint/2010/main" val="376672138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8" descr="bottom bar">
            <a:extLst>
              <a:ext uri="{FF2B5EF4-FFF2-40B4-BE49-F238E27FC236}">
                <a16:creationId xmlns:a16="http://schemas.microsoft.com/office/drawing/2014/main" id="{6D2309FF-B9C7-526F-197F-D554BBBF9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13488"/>
            <a:ext cx="91440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10">
            <a:extLst>
              <a:ext uri="{FF2B5EF4-FFF2-40B4-BE49-F238E27FC236}">
                <a16:creationId xmlns:a16="http://schemas.microsoft.com/office/drawing/2014/main" id="{25844E52-B7BB-613A-FFA5-8E88C9D7D864}"/>
              </a:ext>
            </a:extLst>
          </p:cNvPr>
          <p:cNvGraphicFramePr>
            <a:graphicFrameLocks noChangeAspect="1"/>
          </p:cNvGraphicFramePr>
          <p:nvPr userDrawn="1"/>
        </p:nvGraphicFramePr>
        <p:xfrm>
          <a:off x="0" y="0"/>
          <a:ext cx="9144000" cy="703263"/>
        </p:xfrm>
        <a:graphic>
          <a:graphicData uri="http://schemas.openxmlformats.org/presentationml/2006/ole">
            <mc:AlternateContent xmlns:mc="http://schemas.openxmlformats.org/markup-compatibility/2006">
              <mc:Choice xmlns:v="urn:schemas-microsoft-com:vml" Requires="v">
                <p:oleObj name="位图图像" r:id="rId3" imgW="12217400" imgH="939800" progId="Paint.Picture">
                  <p:embed/>
                </p:oleObj>
              </mc:Choice>
              <mc:Fallback>
                <p:oleObj name="位图图像" r:id="rId3" imgW="12217400" imgH="939800" progId="Paint.Picture">
                  <p:embed/>
                  <p:pic>
                    <p:nvPicPr>
                      <p:cNvPr id="5" name="Object 10">
                        <a:extLst>
                          <a:ext uri="{FF2B5EF4-FFF2-40B4-BE49-F238E27FC236}">
                            <a16:creationId xmlns:a16="http://schemas.microsoft.com/office/drawing/2014/main" id="{25844E52-B7BB-613A-FFA5-8E88C9D7D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Line 13">
            <a:extLst>
              <a:ext uri="{FF2B5EF4-FFF2-40B4-BE49-F238E27FC236}">
                <a16:creationId xmlns:a16="http://schemas.microsoft.com/office/drawing/2014/main" id="{883149A7-0709-304A-A638-79D693F08198}"/>
              </a:ext>
            </a:extLst>
          </p:cNvPr>
          <p:cNvSpPr>
            <a:spLocks noChangeShapeType="1"/>
          </p:cNvSpPr>
          <p:nvPr userDrawn="1"/>
        </p:nvSpPr>
        <p:spPr bwMode="auto">
          <a:xfrm>
            <a:off x="0" y="723900"/>
            <a:ext cx="91440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7" name="Picture 11" descr="earth3_112k">
            <a:extLst>
              <a:ext uri="{FF2B5EF4-FFF2-40B4-BE49-F238E27FC236}">
                <a16:creationId xmlns:a16="http://schemas.microsoft.com/office/drawing/2014/main" id="{C77CC699-E41E-706D-9B6D-F89A1115C5BB}"/>
              </a:ext>
            </a:extLst>
          </p:cNvPr>
          <p:cNvPicPr>
            <a:picLocks noChangeAspect="1" noChangeArrowheads="1" noCrop="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70888" y="0"/>
            <a:ext cx="6572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4">
            <a:extLst>
              <a:ext uri="{FF2B5EF4-FFF2-40B4-BE49-F238E27FC236}">
                <a16:creationId xmlns:a16="http://schemas.microsoft.com/office/drawing/2014/main" id="{A5ABCEA4-3D39-4D2B-BC30-78F292DFB59E}"/>
              </a:ext>
            </a:extLst>
          </p:cNvPr>
          <p:cNvSpPr>
            <a:spLocks noChangeShapeType="1"/>
          </p:cNvSpPr>
          <p:nvPr userDrawn="1"/>
        </p:nvSpPr>
        <p:spPr bwMode="auto">
          <a:xfrm>
            <a:off x="376238" y="1296988"/>
            <a:ext cx="8767762" cy="14287"/>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9" name="Picture 8" descr="新主楼－2">
            <a:extLst>
              <a:ext uri="{FF2B5EF4-FFF2-40B4-BE49-F238E27FC236}">
                <a16:creationId xmlns:a16="http://schemas.microsoft.com/office/drawing/2014/main" id="{C9C6AB54-0745-EDC0-7B67-E553546C8C1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26988"/>
            <a:ext cx="9144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2" name="Rectangle 2"/>
          <p:cNvSpPr>
            <a:spLocks noGrp="1" noChangeArrowheads="1"/>
          </p:cNvSpPr>
          <p:nvPr>
            <p:ph type="ctrTitle"/>
          </p:nvPr>
        </p:nvSpPr>
        <p:spPr>
          <a:xfrm>
            <a:off x="685800" y="2130425"/>
            <a:ext cx="7772400" cy="1470025"/>
          </a:xfrm>
        </p:spPr>
        <p:txBody>
          <a:bodyPr/>
          <a:lstStyle>
            <a:lvl1pPr algn="ctr">
              <a:defRPr>
                <a:latin typeface="华文行楷" pitchFamily="2" charset="-122"/>
                <a:ea typeface="华文行楷" pitchFamily="2" charset="-122"/>
              </a:defRPr>
            </a:lvl1pPr>
          </a:lstStyle>
          <a:p>
            <a:r>
              <a:rPr lang="en-US" altLang="zh-CN"/>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10" name="Rectangle 4">
            <a:extLst>
              <a:ext uri="{FF2B5EF4-FFF2-40B4-BE49-F238E27FC236}">
                <a16:creationId xmlns:a16="http://schemas.microsoft.com/office/drawing/2014/main" id="{57C2A27F-8971-A0E7-C318-C6E4CA032DC0}"/>
              </a:ext>
            </a:extLst>
          </p:cNvPr>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defRPr sz="1400">
                <a:ea typeface="宋体" pitchFamily="2" charset="-122"/>
              </a:defRPr>
            </a:lvl1pPr>
          </a:lstStyle>
          <a:p>
            <a:pPr>
              <a:defRPr/>
            </a:pPr>
            <a:endParaRPr lang="en-US" altLang="zh-CN"/>
          </a:p>
        </p:txBody>
      </p:sp>
      <p:sp>
        <p:nvSpPr>
          <p:cNvPr id="11" name="Rectangle 5">
            <a:extLst>
              <a:ext uri="{FF2B5EF4-FFF2-40B4-BE49-F238E27FC236}">
                <a16:creationId xmlns:a16="http://schemas.microsoft.com/office/drawing/2014/main" id="{6E3CCA30-95AC-F216-C804-365F00AC63BA}"/>
              </a:ext>
            </a:extLst>
          </p:cNvPr>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12" name="Rectangle 6">
            <a:extLst>
              <a:ext uri="{FF2B5EF4-FFF2-40B4-BE49-F238E27FC236}">
                <a16:creationId xmlns:a16="http://schemas.microsoft.com/office/drawing/2014/main" id="{01FC296E-84B6-E764-DFB7-6517F7FE9125}"/>
              </a:ext>
            </a:extLst>
          </p:cNvPr>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fld id="{70B471D3-FDAD-C848-A6DC-2C97CEA54711}" type="slidenum">
              <a:rPr lang="zh-CN" altLang="en-US"/>
              <a:pPr/>
              <a:t>‹#›</a:t>
            </a:fld>
            <a:endParaRPr lang="en-US" altLang="zh-CN"/>
          </a:p>
        </p:txBody>
      </p:sp>
    </p:spTree>
    <p:extLst>
      <p:ext uri="{BB962C8B-B14F-4D97-AF65-F5344CB8AC3E}">
        <p14:creationId xmlns:p14="http://schemas.microsoft.com/office/powerpoint/2010/main" val="139832488"/>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 descr="C:\Users\dfma\Desktop\beihang.jpg">
            <a:extLst>
              <a:ext uri="{FF2B5EF4-FFF2-40B4-BE49-F238E27FC236}">
                <a16:creationId xmlns:a16="http://schemas.microsoft.com/office/drawing/2014/main" id="{BCFDF822-0904-745F-697C-0D90BFD50F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13" y="104775"/>
            <a:ext cx="81756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Rectangle 5">
            <a:extLst>
              <a:ext uri="{FF2B5EF4-FFF2-40B4-BE49-F238E27FC236}">
                <a16:creationId xmlns:a16="http://schemas.microsoft.com/office/drawing/2014/main" id="{EBF154E4-C17C-9B60-4077-E244EF2C553A}"/>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2AE47BF-0B0E-49CF-53E1-E13776630310}"/>
              </a:ext>
            </a:extLst>
          </p:cNvPr>
          <p:cNvSpPr>
            <a:spLocks noGrp="1" noChangeArrowheads="1"/>
          </p:cNvSpPr>
          <p:nvPr>
            <p:ph type="sldNum" sz="quarter" idx="11"/>
          </p:nvPr>
        </p:nvSpPr>
        <p:spPr>
          <a:xfrm>
            <a:off x="7010400" y="6265863"/>
            <a:ext cx="205105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b="1"/>
            </a:lvl1pPr>
          </a:lstStyle>
          <a:p>
            <a:fld id="{61D0E588-791F-074E-AB7B-BFEF83E2459C}" type="slidenum">
              <a:rPr lang="zh-CN" altLang="en-US"/>
              <a:pPr/>
              <a:t>‹#›</a:t>
            </a:fld>
            <a:endParaRPr lang="en-US" altLang="zh-CN"/>
          </a:p>
        </p:txBody>
      </p:sp>
    </p:spTree>
    <p:extLst>
      <p:ext uri="{BB962C8B-B14F-4D97-AF65-F5344CB8AC3E}">
        <p14:creationId xmlns:p14="http://schemas.microsoft.com/office/powerpoint/2010/main" val="740953411"/>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16:creationId xmlns:a16="http://schemas.microsoft.com/office/drawing/2014/main" id="{E7554CC5-857D-D7C2-617E-4FA278AB3AA0}"/>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624B54CB-972D-1C7B-D22D-6B0ED0B0D789}"/>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fld id="{36196D61-A581-594E-9473-24AFDFE753B0}" type="slidenum">
              <a:rPr lang="zh-CN" altLang="en-US"/>
              <a:pPr/>
              <a:t>‹#›</a:t>
            </a:fld>
            <a:endParaRPr lang="en-US" altLang="zh-CN"/>
          </a:p>
        </p:txBody>
      </p:sp>
    </p:spTree>
    <p:extLst>
      <p:ext uri="{BB962C8B-B14F-4D97-AF65-F5344CB8AC3E}">
        <p14:creationId xmlns:p14="http://schemas.microsoft.com/office/powerpoint/2010/main" val="269998138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76225" y="946150"/>
            <a:ext cx="4217988"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946150"/>
            <a:ext cx="4219575"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4F45F5CF-7DD9-62E9-0E80-44A00B1313DD}"/>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A549998-57B6-7DF0-8AB5-A7B7D4446654}"/>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fld id="{C488BCA2-4737-8E4C-8C5B-D397416A419C}" type="slidenum">
              <a:rPr lang="zh-CN" altLang="en-US"/>
              <a:pPr/>
              <a:t>‹#›</a:t>
            </a:fld>
            <a:endParaRPr lang="en-US" altLang="zh-CN"/>
          </a:p>
        </p:txBody>
      </p:sp>
    </p:spTree>
    <p:extLst>
      <p:ext uri="{BB962C8B-B14F-4D97-AF65-F5344CB8AC3E}">
        <p14:creationId xmlns:p14="http://schemas.microsoft.com/office/powerpoint/2010/main" val="3858691724"/>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16:creationId xmlns:a16="http://schemas.microsoft.com/office/drawing/2014/main" id="{99E428AF-D522-E7A3-61E1-2A5E675588AF}"/>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280A455C-12AA-6BCF-2D50-0E306906B787}"/>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fld id="{1E2E4909-D5C4-4F45-A3CD-B5942BA652F7}" type="slidenum">
              <a:rPr lang="zh-CN" altLang="en-US"/>
              <a:pPr/>
              <a:t>‹#›</a:t>
            </a:fld>
            <a:endParaRPr lang="en-US" altLang="zh-CN"/>
          </a:p>
        </p:txBody>
      </p:sp>
    </p:spTree>
    <p:extLst>
      <p:ext uri="{BB962C8B-B14F-4D97-AF65-F5344CB8AC3E}">
        <p14:creationId xmlns:p14="http://schemas.microsoft.com/office/powerpoint/2010/main" val="426707120"/>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16:creationId xmlns:a16="http://schemas.microsoft.com/office/drawing/2014/main" id="{83075CD5-5530-18C1-B445-7EE9F4E15B80}"/>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957CD0D-2272-CA3F-82B3-8FCEDCA8A063}"/>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fld id="{9EF0B585-9629-5847-95DB-63896DF5ACD8}" type="slidenum">
              <a:rPr lang="zh-CN" altLang="en-US"/>
              <a:pPr/>
              <a:t>‹#›</a:t>
            </a:fld>
            <a:endParaRPr lang="en-US" altLang="zh-CN"/>
          </a:p>
        </p:txBody>
      </p:sp>
    </p:spTree>
    <p:extLst>
      <p:ext uri="{BB962C8B-B14F-4D97-AF65-F5344CB8AC3E}">
        <p14:creationId xmlns:p14="http://schemas.microsoft.com/office/powerpoint/2010/main" val="1645041798"/>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18204910-EA32-5D4B-2680-C5CCB7EDF516}"/>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3" name="Rectangle 6">
            <a:extLst>
              <a:ext uri="{FF2B5EF4-FFF2-40B4-BE49-F238E27FC236}">
                <a16:creationId xmlns:a16="http://schemas.microsoft.com/office/drawing/2014/main" id="{FFAC84F5-8E91-09F4-66FE-16F69F1EE19C}"/>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fld id="{084D5859-B29D-AB4E-A082-391C405E2426}" type="slidenum">
              <a:rPr lang="zh-CN" altLang="en-US"/>
              <a:pPr/>
              <a:t>‹#›</a:t>
            </a:fld>
            <a:endParaRPr lang="en-US" altLang="zh-CN"/>
          </a:p>
        </p:txBody>
      </p:sp>
    </p:spTree>
    <p:extLst>
      <p:ext uri="{BB962C8B-B14F-4D97-AF65-F5344CB8AC3E}">
        <p14:creationId xmlns:p14="http://schemas.microsoft.com/office/powerpoint/2010/main" val="3115763464"/>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8D2078A0-DD34-5301-AFDD-3634B32F5B23}"/>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D192DDB-E01D-8E98-78B1-3E3B8404BFC0}"/>
              </a:ext>
            </a:extLst>
          </p:cNvPr>
          <p:cNvSpPr>
            <a:spLocks noGrp="1" noChangeArrowheads="1"/>
          </p:cNvSpPr>
          <p:nvPr>
            <p:ph type="sldNum" sz="quarter" idx="11"/>
          </p:nvPr>
        </p:nvSpPr>
        <p:spPr>
          <a:xfrm>
            <a:off x="7156450" y="5783263"/>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fld id="{CABD03B6-31F3-2B4E-9F0F-794D861A3AD5}" type="slidenum">
              <a:rPr lang="zh-CN" altLang="en-US"/>
              <a:pPr/>
              <a:t>‹#›</a:t>
            </a:fld>
            <a:endParaRPr lang="en-US" altLang="zh-CN"/>
          </a:p>
        </p:txBody>
      </p:sp>
    </p:spTree>
    <p:extLst>
      <p:ext uri="{BB962C8B-B14F-4D97-AF65-F5344CB8AC3E}">
        <p14:creationId xmlns:p14="http://schemas.microsoft.com/office/powerpoint/2010/main" val="599936494"/>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CB32DAD-5E15-4670-BF46-8A89200317AE}"/>
              </a:ext>
            </a:extLst>
          </p:cNvPr>
          <p:cNvSpPr>
            <a:spLocks noGrp="1" noChangeArrowheads="1"/>
          </p:cNvSpPr>
          <p:nvPr>
            <p:ph type="title"/>
          </p:nvPr>
        </p:nvSpPr>
        <p:spPr bwMode="auto">
          <a:xfrm>
            <a:off x="1176338" y="195263"/>
            <a:ext cx="74469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1027" name="Rectangle 3">
            <a:extLst>
              <a:ext uri="{FF2B5EF4-FFF2-40B4-BE49-F238E27FC236}">
                <a16:creationId xmlns:a16="http://schemas.microsoft.com/office/drawing/2014/main" id="{6934FB90-F3A7-4420-9103-752E604C3B5C}"/>
              </a:ext>
            </a:extLst>
          </p:cNvPr>
          <p:cNvSpPr>
            <a:spLocks noGrp="1" noChangeArrowheads="1"/>
          </p:cNvSpPr>
          <p:nvPr>
            <p:ph type="body" idx="1"/>
          </p:nvPr>
        </p:nvSpPr>
        <p:spPr bwMode="auto">
          <a:xfrm>
            <a:off x="276225" y="946150"/>
            <a:ext cx="8589963" cy="57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p:txBody>
      </p:sp>
      <p:sp>
        <p:nvSpPr>
          <p:cNvPr id="2" name="Text Box 19">
            <a:extLst>
              <a:ext uri="{FF2B5EF4-FFF2-40B4-BE49-F238E27FC236}">
                <a16:creationId xmlns:a16="http://schemas.microsoft.com/office/drawing/2014/main" id="{E17B6446-FCA8-410E-9319-CE87AB705130}"/>
              </a:ext>
            </a:extLst>
          </p:cNvPr>
          <p:cNvSpPr txBox="1">
            <a:spLocks noChangeArrowheads="1"/>
          </p:cNvSpPr>
          <p:nvPr userDrawn="1"/>
        </p:nvSpPr>
        <p:spPr bwMode="auto">
          <a:xfrm>
            <a:off x="4903788" y="4256088"/>
            <a:ext cx="2409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sz="3600">
                <a:solidFill>
                  <a:schemeClr val="tx1"/>
                </a:solidFill>
                <a:latin typeface="Times New Roman" panose="02020603050405020304" pitchFamily="18" charset="0"/>
                <a:ea typeface="华文仿宋" panose="02010600040101010101" pitchFamily="2" charset="-122"/>
              </a:defRPr>
            </a:lvl1pPr>
            <a:lvl2pPr marL="742950" indent="-285750" algn="ctr">
              <a:defRPr sz="3600">
                <a:solidFill>
                  <a:schemeClr val="tx1"/>
                </a:solidFill>
                <a:latin typeface="Times New Roman" panose="02020603050405020304" pitchFamily="18" charset="0"/>
                <a:ea typeface="华文仿宋" panose="02010600040101010101" pitchFamily="2" charset="-122"/>
              </a:defRPr>
            </a:lvl2pPr>
            <a:lvl3pPr marL="1143000" indent="-228600" algn="ctr">
              <a:defRPr sz="3600">
                <a:solidFill>
                  <a:schemeClr val="tx1"/>
                </a:solidFill>
                <a:latin typeface="Times New Roman" panose="02020603050405020304" pitchFamily="18" charset="0"/>
                <a:ea typeface="华文仿宋" panose="02010600040101010101" pitchFamily="2" charset="-122"/>
              </a:defRPr>
            </a:lvl3pPr>
            <a:lvl4pPr marL="1600200" indent="-228600" algn="ctr">
              <a:defRPr sz="3600">
                <a:solidFill>
                  <a:schemeClr val="tx1"/>
                </a:solidFill>
                <a:latin typeface="Times New Roman" panose="02020603050405020304" pitchFamily="18" charset="0"/>
                <a:ea typeface="华文仿宋" panose="02010600040101010101" pitchFamily="2" charset="-122"/>
              </a:defRPr>
            </a:lvl4pPr>
            <a:lvl5pPr marL="2057400" indent="-228600" algn="ctr">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eaLnBrk="1" hangingPunct="1">
              <a:spcBef>
                <a:spcPct val="50000"/>
              </a:spcBef>
              <a:defRPr/>
            </a:pPr>
            <a:r>
              <a:rPr lang="zh-CN" altLang="en-US" sz="2400">
                <a:solidFill>
                  <a:schemeClr val="bg1"/>
                </a:solidFill>
                <a:ea typeface="华文行楷" panose="02010800040101010101" pitchFamily="2" charset="-122"/>
              </a:rPr>
              <a:t>计算机学院</a:t>
            </a:r>
          </a:p>
        </p:txBody>
      </p:sp>
      <p:sp>
        <p:nvSpPr>
          <p:cNvPr id="1044" name="Rectangle 20">
            <a:extLst>
              <a:ext uri="{FF2B5EF4-FFF2-40B4-BE49-F238E27FC236}">
                <a16:creationId xmlns:a16="http://schemas.microsoft.com/office/drawing/2014/main" id="{15F3CD87-FE10-47E7-9B69-4211645584C7}"/>
              </a:ext>
            </a:extLst>
          </p:cNvPr>
          <p:cNvSpPr>
            <a:spLocks noChangeArrowheads="1"/>
          </p:cNvSpPr>
          <p:nvPr userDrawn="1"/>
        </p:nvSpPr>
        <p:spPr bwMode="auto">
          <a:xfrm>
            <a:off x="8394700" y="6488113"/>
            <a:ext cx="539750" cy="336550"/>
          </a:xfrm>
          <a:prstGeom prst="rect">
            <a:avLst/>
          </a:prstGeom>
          <a:noFill/>
          <a:ln w="9525" algn="ctr">
            <a:noFill/>
            <a:miter lim="800000"/>
            <a:headEnd/>
            <a:tailEnd/>
          </a:ln>
          <a:effectLst/>
        </p:spPr>
        <p:txBody>
          <a:bodyPr>
            <a:spAutoFit/>
          </a:bodyPr>
          <a:lstStyle>
            <a:lvl1pPr eaLnBrk="0" hangingPunct="0">
              <a:defRPr sz="3600">
                <a:solidFill>
                  <a:schemeClr val="tx1"/>
                </a:solidFill>
                <a:latin typeface="Times New Roman" panose="02020603050405020304" pitchFamily="18" charset="0"/>
                <a:ea typeface="华文仿宋" panose="02010600040101010101" pitchFamily="2" charset="-122"/>
              </a:defRPr>
            </a:lvl1pPr>
            <a:lvl2pPr marL="742950" indent="-285750" eaLnBrk="0" hangingPunct="0">
              <a:defRPr sz="3600">
                <a:solidFill>
                  <a:schemeClr val="tx1"/>
                </a:solidFill>
                <a:latin typeface="Times New Roman" panose="02020603050405020304" pitchFamily="18" charset="0"/>
                <a:ea typeface="华文仿宋" panose="02010600040101010101" pitchFamily="2" charset="-122"/>
              </a:defRPr>
            </a:lvl2pPr>
            <a:lvl3pPr marL="1143000" indent="-228600" eaLnBrk="0" hangingPunct="0">
              <a:defRPr sz="3600">
                <a:solidFill>
                  <a:schemeClr val="tx1"/>
                </a:solidFill>
                <a:latin typeface="Times New Roman" panose="02020603050405020304" pitchFamily="18" charset="0"/>
                <a:ea typeface="华文仿宋" panose="02010600040101010101" pitchFamily="2" charset="-122"/>
              </a:defRPr>
            </a:lvl3pPr>
            <a:lvl4pPr marL="1600200" indent="-228600" eaLnBrk="0" hangingPunct="0">
              <a:defRPr sz="3600">
                <a:solidFill>
                  <a:schemeClr val="tx1"/>
                </a:solidFill>
                <a:latin typeface="Times New Roman" panose="02020603050405020304" pitchFamily="18" charset="0"/>
                <a:ea typeface="华文仿宋" panose="02010600040101010101" pitchFamily="2" charset="-122"/>
              </a:defRPr>
            </a:lvl4pPr>
            <a:lvl5pPr marL="2057400" indent="-228600" eaLnBrk="0" hangingPunct="0">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eaLnBrk="1" hangingPunct="1">
              <a:defRPr/>
            </a:pPr>
            <a:fld id="{C661B8AE-0AB9-4430-8C26-5E4376E6C0CD}" type="slidenum">
              <a:rPr lang="zh-CN" altLang="en-US" sz="1600" smtClean="0">
                <a:solidFill>
                  <a:schemeClr val="bg1"/>
                </a:solidFill>
                <a:ea typeface="宋体" panose="02010600030101010101" pitchFamily="2" charset="-122"/>
              </a:rPr>
              <a:pPr algn="ctr" eaLnBrk="1" hangingPunct="1">
                <a:defRPr/>
              </a:pPr>
              <a:t>‹#›</a:t>
            </a:fld>
            <a:endParaRPr lang="en-US" altLang="zh-CN" sz="1600">
              <a:solidFill>
                <a:schemeClr val="bg1"/>
              </a:solidFill>
              <a:ea typeface="宋体" panose="02010600030101010101" pitchFamily="2" charset="-122"/>
            </a:endParaRPr>
          </a:p>
        </p:txBody>
      </p:sp>
      <p:sp>
        <p:nvSpPr>
          <p:cNvPr id="1032" name="Line 28">
            <a:extLst>
              <a:ext uri="{FF2B5EF4-FFF2-40B4-BE49-F238E27FC236}">
                <a16:creationId xmlns:a16="http://schemas.microsoft.com/office/drawing/2014/main" id="{FE1C2069-7650-425B-9592-EC81195A3ED9}"/>
              </a:ext>
            </a:extLst>
          </p:cNvPr>
          <p:cNvSpPr>
            <a:spLocks noChangeShapeType="1"/>
          </p:cNvSpPr>
          <p:nvPr userDrawn="1"/>
        </p:nvSpPr>
        <p:spPr bwMode="auto">
          <a:xfrm>
            <a:off x="433388" y="796925"/>
            <a:ext cx="871061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20">
            <a:extLst>
              <a:ext uri="{FF2B5EF4-FFF2-40B4-BE49-F238E27FC236}">
                <a16:creationId xmlns:a16="http://schemas.microsoft.com/office/drawing/2014/main" id="{6752E719-1D84-4D36-8686-81F71619223D}"/>
              </a:ext>
            </a:extLst>
          </p:cNvPr>
          <p:cNvSpPr>
            <a:spLocks noChangeArrowheads="1"/>
          </p:cNvSpPr>
          <p:nvPr userDrawn="1"/>
        </p:nvSpPr>
        <p:spPr bwMode="auto">
          <a:xfrm>
            <a:off x="8355013" y="6257925"/>
            <a:ext cx="788987" cy="460375"/>
          </a:xfrm>
          <a:prstGeom prst="rect">
            <a:avLst/>
          </a:prstGeom>
          <a:noFill/>
          <a:ln w="9525" algn="ctr">
            <a:noFill/>
            <a:miter lim="800000"/>
            <a:headEnd/>
            <a:tailEnd/>
          </a:ln>
          <a:effectLst/>
        </p:spPr>
        <p:txBody>
          <a:bodyPr>
            <a:spAutoFit/>
          </a:bodyPr>
          <a:lstStyle>
            <a:lvl1pPr eaLnBrk="0" hangingPunct="0">
              <a:defRPr sz="3600">
                <a:solidFill>
                  <a:schemeClr val="tx1"/>
                </a:solidFill>
                <a:latin typeface="Times New Roman" panose="02020603050405020304" pitchFamily="18" charset="0"/>
                <a:ea typeface="华文仿宋" panose="02010600040101010101" pitchFamily="2" charset="-122"/>
              </a:defRPr>
            </a:lvl1pPr>
            <a:lvl2pPr marL="742950" indent="-285750" eaLnBrk="0" hangingPunct="0">
              <a:defRPr sz="3600">
                <a:solidFill>
                  <a:schemeClr val="tx1"/>
                </a:solidFill>
                <a:latin typeface="Times New Roman" panose="02020603050405020304" pitchFamily="18" charset="0"/>
                <a:ea typeface="华文仿宋" panose="02010600040101010101" pitchFamily="2" charset="-122"/>
              </a:defRPr>
            </a:lvl2pPr>
            <a:lvl3pPr marL="1143000" indent="-228600" eaLnBrk="0" hangingPunct="0">
              <a:defRPr sz="3600">
                <a:solidFill>
                  <a:schemeClr val="tx1"/>
                </a:solidFill>
                <a:latin typeface="Times New Roman" panose="02020603050405020304" pitchFamily="18" charset="0"/>
                <a:ea typeface="华文仿宋" panose="02010600040101010101" pitchFamily="2" charset="-122"/>
              </a:defRPr>
            </a:lvl3pPr>
            <a:lvl4pPr marL="1600200" indent="-228600" eaLnBrk="0" hangingPunct="0">
              <a:defRPr sz="3600">
                <a:solidFill>
                  <a:schemeClr val="tx1"/>
                </a:solidFill>
                <a:latin typeface="Times New Roman" panose="02020603050405020304" pitchFamily="18" charset="0"/>
                <a:ea typeface="华文仿宋" panose="02010600040101010101" pitchFamily="2" charset="-122"/>
              </a:defRPr>
            </a:lvl4pPr>
            <a:lvl5pPr marL="2057400" indent="-228600" eaLnBrk="0" hangingPunct="0">
              <a:defRPr sz="3600">
                <a:solidFill>
                  <a:schemeClr val="tx1"/>
                </a:solidFill>
                <a:latin typeface="Times New Roman" panose="02020603050405020304" pitchFamily="18" charset="0"/>
                <a:ea typeface="华文仿宋" panose="02010600040101010101" pitchFamily="2" charset="-122"/>
              </a:defRPr>
            </a:lvl5pPr>
            <a:lvl6pPr marL="25146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algn="ctr"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eaLnBrk="1" hangingPunct="1">
              <a:defRPr/>
            </a:pPr>
            <a:fld id="{D6449FC9-3584-4608-8079-A00203971248}" type="slidenum">
              <a:rPr lang="zh-CN" altLang="en-US" sz="2400" smtClean="0"/>
              <a:pPr algn="ctr" eaLnBrk="1" hangingPunct="1">
                <a:defRPr/>
              </a:pPr>
              <a:t>‹#›</a:t>
            </a:fld>
            <a:endParaRPr lang="en-US" altLang="zh-CN" sz="2400"/>
          </a:p>
        </p:txBody>
      </p:sp>
      <p:pic>
        <p:nvPicPr>
          <p:cNvPr id="13" name="Picture 2" descr="C:\Users\dfma\Desktop\beihang.jpg">
            <a:extLst>
              <a:ext uri="{FF2B5EF4-FFF2-40B4-BE49-F238E27FC236}">
                <a16:creationId xmlns:a16="http://schemas.microsoft.com/office/drawing/2014/main" id="{7F6E707D-A9FD-5644-83FC-07C4A7099B0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013" y="104775"/>
            <a:ext cx="81756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638974"/>
      </p:ext>
    </p:extLst>
  </p:cSld>
  <p:clrMap bg1="lt1" tx1="dk1" bg2="lt2" tx2="dk2" accent1="accent1" accent2="accent2" accent3="accent3" accent4="accent4" accent5="accent5" accent6="accent6" hlink="hlink" folHlink="folHlink"/>
  <p:sldLayoutIdLst>
    <p:sldLayoutId id="2147483674" r:id="rId1"/>
  </p:sldLayoutIdLst>
  <p:transition>
    <p:wipe dir="r"/>
  </p:transition>
  <p:txStyles>
    <p:titleStyle>
      <a:lvl1pPr algn="l" rtl="0" eaLnBrk="0" fontAlgn="base" hangingPunct="0">
        <a:spcBef>
          <a:spcPct val="0"/>
        </a:spcBef>
        <a:spcAft>
          <a:spcPct val="0"/>
        </a:spcAft>
        <a:defRPr sz="3600" b="1">
          <a:solidFill>
            <a:srgbClr val="FF0000"/>
          </a:solidFill>
          <a:latin typeface="+mj-lt"/>
          <a:ea typeface="+mj-ea"/>
          <a:cs typeface="+mj-cs"/>
        </a:defRPr>
      </a:lvl1pPr>
      <a:lvl2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2pPr>
      <a:lvl3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3pPr>
      <a:lvl4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4pPr>
      <a:lvl5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5pPr>
      <a:lvl6pPr marL="457200" algn="l" rtl="0" fontAlgn="base">
        <a:spcBef>
          <a:spcPct val="0"/>
        </a:spcBef>
        <a:spcAft>
          <a:spcPct val="0"/>
        </a:spcAft>
        <a:defRPr sz="4000" b="1">
          <a:solidFill>
            <a:srgbClr val="FF0000"/>
          </a:solidFill>
          <a:latin typeface="华文中宋" pitchFamily="2" charset="-122"/>
          <a:ea typeface="华文中宋" pitchFamily="2" charset="-122"/>
        </a:defRPr>
      </a:lvl6pPr>
      <a:lvl7pPr marL="914400" algn="l" rtl="0" fontAlgn="base">
        <a:spcBef>
          <a:spcPct val="0"/>
        </a:spcBef>
        <a:spcAft>
          <a:spcPct val="0"/>
        </a:spcAft>
        <a:defRPr sz="4000" b="1">
          <a:solidFill>
            <a:srgbClr val="FF0000"/>
          </a:solidFill>
          <a:latin typeface="华文中宋" pitchFamily="2" charset="-122"/>
          <a:ea typeface="华文中宋" pitchFamily="2" charset="-122"/>
        </a:defRPr>
      </a:lvl7pPr>
      <a:lvl8pPr marL="1371600" algn="l" rtl="0" fontAlgn="base">
        <a:spcBef>
          <a:spcPct val="0"/>
        </a:spcBef>
        <a:spcAft>
          <a:spcPct val="0"/>
        </a:spcAft>
        <a:defRPr sz="4000" b="1">
          <a:solidFill>
            <a:srgbClr val="FF0000"/>
          </a:solidFill>
          <a:latin typeface="华文中宋" pitchFamily="2" charset="-122"/>
          <a:ea typeface="华文中宋" pitchFamily="2" charset="-122"/>
        </a:defRPr>
      </a:lvl8pPr>
      <a:lvl9pPr marL="1828800" algn="l" rtl="0" fontAlgn="base">
        <a:spcBef>
          <a:spcPct val="0"/>
        </a:spcBef>
        <a:spcAft>
          <a:spcPct val="0"/>
        </a:spcAft>
        <a:defRPr sz="4000" b="1">
          <a:solidFill>
            <a:srgbClr val="FF0000"/>
          </a:solidFill>
          <a:latin typeface="华文中宋" pitchFamily="2" charset="-122"/>
          <a:ea typeface="华文中宋" pitchFamily="2" charset="-122"/>
        </a:defRPr>
      </a:lvl9pPr>
    </p:titleStyle>
    <p:bodyStyle>
      <a:lvl1pPr marL="342900" indent="-342900" algn="l" rtl="0" eaLnBrk="0" fontAlgn="base" hangingPunct="0">
        <a:lnSpc>
          <a:spcPct val="90000"/>
        </a:lnSpc>
        <a:spcBef>
          <a:spcPct val="25000"/>
        </a:spcBef>
        <a:spcAft>
          <a:spcPct val="20000"/>
        </a:spcAft>
        <a:buClr>
          <a:srgbClr val="336699"/>
        </a:buClr>
        <a:buSzPct val="80000"/>
        <a:buFont typeface="Wingdings" pitchFamily="2" charset="2"/>
        <a:buChar char="n"/>
        <a:defRPr sz="2800" b="1">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12C1CB5-59B0-F080-D3E8-9F57AA3E3CE9}"/>
              </a:ext>
            </a:extLst>
          </p:cNvPr>
          <p:cNvSpPr>
            <a:spLocks noGrp="1" noChangeArrowheads="1"/>
          </p:cNvSpPr>
          <p:nvPr>
            <p:ph type="title"/>
          </p:nvPr>
        </p:nvSpPr>
        <p:spPr bwMode="auto">
          <a:xfrm>
            <a:off x="1176338" y="195263"/>
            <a:ext cx="74469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1B293694-79D1-59E2-BF14-8A22F0764A68}"/>
              </a:ext>
            </a:extLst>
          </p:cNvPr>
          <p:cNvSpPr>
            <a:spLocks noGrp="1" noChangeArrowheads="1"/>
          </p:cNvSpPr>
          <p:nvPr>
            <p:ph type="body" idx="1"/>
          </p:nvPr>
        </p:nvSpPr>
        <p:spPr bwMode="auto">
          <a:xfrm>
            <a:off x="276225" y="946150"/>
            <a:ext cx="8589963" cy="57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29" name="Rectangle 5">
            <a:extLst>
              <a:ext uri="{FF2B5EF4-FFF2-40B4-BE49-F238E27FC236}">
                <a16:creationId xmlns:a16="http://schemas.microsoft.com/office/drawing/2014/main" id="{3C110E2C-2399-436F-8E38-5D008C1C34BE}"/>
              </a:ext>
            </a:extLst>
          </p:cNvPr>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ea typeface="宋体" pitchFamily="2" charset="-122"/>
              </a:defRPr>
            </a:lvl1pPr>
          </a:lstStyle>
          <a:p>
            <a:pPr>
              <a:defRPr/>
            </a:pPr>
            <a:endParaRPr lang="en-US" altLang="zh-CN"/>
          </a:p>
        </p:txBody>
      </p:sp>
      <p:sp>
        <p:nvSpPr>
          <p:cNvPr id="2" name="Text Box 19">
            <a:extLst>
              <a:ext uri="{FF2B5EF4-FFF2-40B4-BE49-F238E27FC236}">
                <a16:creationId xmlns:a16="http://schemas.microsoft.com/office/drawing/2014/main" id="{5CFCE7C5-94C6-46D1-B406-3F9A422C8369}"/>
              </a:ext>
            </a:extLst>
          </p:cNvPr>
          <p:cNvSpPr txBox="1">
            <a:spLocks noChangeArrowheads="1"/>
          </p:cNvSpPr>
          <p:nvPr userDrawn="1"/>
        </p:nvSpPr>
        <p:spPr bwMode="auto">
          <a:xfrm>
            <a:off x="4903788" y="4256088"/>
            <a:ext cx="2409825" cy="457200"/>
          </a:xfrm>
          <a:prstGeom prst="rect">
            <a:avLst/>
          </a:prstGeom>
          <a:noFill/>
          <a:ln>
            <a:noFill/>
          </a:ln>
        </p:spPr>
        <p:txBody>
          <a:bodyPr>
            <a:spAutoFit/>
          </a:bodyPr>
          <a:lstStyle>
            <a:lvl1pPr>
              <a:defRPr sz="3600">
                <a:solidFill>
                  <a:schemeClr val="tx1"/>
                </a:solidFill>
                <a:latin typeface="Times New Roman" panose="02020603050405020304" pitchFamily="18" charset="0"/>
                <a:ea typeface="华文仿宋" panose="02010600040101010101" pitchFamily="2" charset="-122"/>
              </a:defRPr>
            </a:lvl1pPr>
            <a:lvl2pPr marL="742950" indent="-285750">
              <a:defRPr sz="3600">
                <a:solidFill>
                  <a:schemeClr val="tx1"/>
                </a:solidFill>
                <a:latin typeface="Times New Roman" panose="02020603050405020304" pitchFamily="18" charset="0"/>
                <a:ea typeface="华文仿宋" panose="02010600040101010101" pitchFamily="2" charset="-122"/>
              </a:defRPr>
            </a:lvl2pPr>
            <a:lvl3pPr marL="1143000" indent="-228600">
              <a:defRPr sz="3600">
                <a:solidFill>
                  <a:schemeClr val="tx1"/>
                </a:solidFill>
                <a:latin typeface="Times New Roman" panose="02020603050405020304" pitchFamily="18" charset="0"/>
                <a:ea typeface="华文仿宋" panose="02010600040101010101" pitchFamily="2" charset="-122"/>
              </a:defRPr>
            </a:lvl3pPr>
            <a:lvl4pPr marL="1600200" indent="-228600">
              <a:defRPr sz="3600">
                <a:solidFill>
                  <a:schemeClr val="tx1"/>
                </a:solidFill>
                <a:latin typeface="Times New Roman" panose="02020603050405020304" pitchFamily="18" charset="0"/>
                <a:ea typeface="华文仿宋" panose="02010600040101010101" pitchFamily="2" charset="-122"/>
              </a:defRPr>
            </a:lvl4pPr>
            <a:lvl5pPr marL="2057400" indent="-228600">
              <a:defRPr sz="3600">
                <a:solidFill>
                  <a:schemeClr val="tx1"/>
                </a:solidFill>
                <a:latin typeface="Times New Roman" panose="02020603050405020304" pitchFamily="18" charset="0"/>
                <a:ea typeface="华文仿宋" panose="02010600040101010101" pitchFamily="2" charset="-122"/>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eaLnBrk="1" hangingPunct="1">
              <a:spcBef>
                <a:spcPct val="50000"/>
              </a:spcBef>
            </a:pPr>
            <a:r>
              <a:rPr lang="zh-CN" altLang="en-US" sz="2400">
                <a:solidFill>
                  <a:schemeClr val="bg1"/>
                </a:solidFill>
                <a:ea typeface="华文行楷" panose="02010800040101010101" pitchFamily="2" charset="-122"/>
              </a:rPr>
              <a:t>计算机学院</a:t>
            </a:r>
          </a:p>
        </p:txBody>
      </p:sp>
      <p:sp>
        <p:nvSpPr>
          <p:cNvPr id="1044" name="Rectangle 20">
            <a:extLst>
              <a:ext uri="{FF2B5EF4-FFF2-40B4-BE49-F238E27FC236}">
                <a16:creationId xmlns:a16="http://schemas.microsoft.com/office/drawing/2014/main" id="{A904CF28-8741-44AB-816B-F9F9A037DBED}"/>
              </a:ext>
            </a:extLst>
          </p:cNvPr>
          <p:cNvSpPr>
            <a:spLocks noChangeArrowheads="1"/>
          </p:cNvSpPr>
          <p:nvPr userDrawn="1"/>
        </p:nvSpPr>
        <p:spPr bwMode="auto">
          <a:xfrm>
            <a:off x="8394700" y="6488113"/>
            <a:ext cx="539750" cy="336550"/>
          </a:xfrm>
          <a:prstGeom prst="rect">
            <a:avLst/>
          </a:prstGeom>
          <a:noFill/>
          <a:ln w="9525" algn="ctr">
            <a:noFill/>
            <a:miter lim="800000"/>
            <a:headEnd/>
            <a:tailEnd/>
          </a:ln>
          <a:effectLst/>
        </p:spPr>
        <p:txBody>
          <a:bodyPr>
            <a:spAutoFit/>
          </a:bodyPr>
          <a:lstStyle>
            <a:lvl1pPr>
              <a:defRPr sz="3600">
                <a:solidFill>
                  <a:schemeClr val="tx1"/>
                </a:solidFill>
                <a:latin typeface="Times New Roman" panose="02020603050405020304" pitchFamily="18" charset="0"/>
                <a:ea typeface="华文仿宋" panose="02010600040101010101" pitchFamily="2" charset="-122"/>
              </a:defRPr>
            </a:lvl1pPr>
            <a:lvl2pPr marL="742950" indent="-285750">
              <a:defRPr sz="3600">
                <a:solidFill>
                  <a:schemeClr val="tx1"/>
                </a:solidFill>
                <a:latin typeface="Times New Roman" panose="02020603050405020304" pitchFamily="18" charset="0"/>
                <a:ea typeface="华文仿宋" panose="02010600040101010101" pitchFamily="2" charset="-122"/>
              </a:defRPr>
            </a:lvl2pPr>
            <a:lvl3pPr marL="1143000" indent="-228600">
              <a:defRPr sz="3600">
                <a:solidFill>
                  <a:schemeClr val="tx1"/>
                </a:solidFill>
                <a:latin typeface="Times New Roman" panose="02020603050405020304" pitchFamily="18" charset="0"/>
                <a:ea typeface="华文仿宋" panose="02010600040101010101" pitchFamily="2" charset="-122"/>
              </a:defRPr>
            </a:lvl3pPr>
            <a:lvl4pPr marL="1600200" indent="-228600">
              <a:defRPr sz="3600">
                <a:solidFill>
                  <a:schemeClr val="tx1"/>
                </a:solidFill>
                <a:latin typeface="Times New Roman" panose="02020603050405020304" pitchFamily="18" charset="0"/>
                <a:ea typeface="华文仿宋" panose="02010600040101010101" pitchFamily="2" charset="-122"/>
              </a:defRPr>
            </a:lvl4pPr>
            <a:lvl5pPr marL="2057400" indent="-228600">
              <a:defRPr sz="3600">
                <a:solidFill>
                  <a:schemeClr val="tx1"/>
                </a:solidFill>
                <a:latin typeface="Times New Roman" panose="02020603050405020304" pitchFamily="18" charset="0"/>
                <a:ea typeface="华文仿宋" panose="02010600040101010101" pitchFamily="2" charset="-122"/>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eaLnBrk="1" hangingPunct="1"/>
            <a:fld id="{5A2F2142-F015-C34F-B4DB-5BD2DE6CB60E}" type="slidenum">
              <a:rPr lang="zh-CN" altLang="en-US" sz="1600">
                <a:solidFill>
                  <a:schemeClr val="bg1"/>
                </a:solidFill>
                <a:ea typeface="宋体" panose="02010600030101010101" pitchFamily="2" charset="-122"/>
              </a:rPr>
              <a:pPr algn="ctr" eaLnBrk="1" hangingPunct="1"/>
              <a:t>‹#›</a:t>
            </a:fld>
            <a:endParaRPr lang="en-US" altLang="zh-CN" sz="1600">
              <a:solidFill>
                <a:schemeClr val="bg1"/>
              </a:solidFill>
              <a:ea typeface="宋体" panose="02010600030101010101" pitchFamily="2" charset="-122"/>
            </a:endParaRPr>
          </a:p>
        </p:txBody>
      </p:sp>
      <p:sp>
        <p:nvSpPr>
          <p:cNvPr id="1031" name="Line 27">
            <a:extLst>
              <a:ext uri="{FF2B5EF4-FFF2-40B4-BE49-F238E27FC236}">
                <a16:creationId xmlns:a16="http://schemas.microsoft.com/office/drawing/2014/main" id="{B0DBB405-026B-698B-B1B1-93AD22A3BA02}"/>
              </a:ext>
            </a:extLst>
          </p:cNvPr>
          <p:cNvSpPr>
            <a:spLocks noChangeShapeType="1"/>
          </p:cNvSpPr>
          <p:nvPr userDrawn="1"/>
        </p:nvSpPr>
        <p:spPr bwMode="auto">
          <a:xfrm>
            <a:off x="0" y="80963"/>
            <a:ext cx="91440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Line 28">
            <a:extLst>
              <a:ext uri="{FF2B5EF4-FFF2-40B4-BE49-F238E27FC236}">
                <a16:creationId xmlns:a16="http://schemas.microsoft.com/office/drawing/2014/main" id="{58DD603F-4699-2DF9-098D-87A581624B0B}"/>
              </a:ext>
            </a:extLst>
          </p:cNvPr>
          <p:cNvSpPr>
            <a:spLocks noChangeShapeType="1"/>
          </p:cNvSpPr>
          <p:nvPr userDrawn="1"/>
        </p:nvSpPr>
        <p:spPr bwMode="auto">
          <a:xfrm>
            <a:off x="433388" y="796925"/>
            <a:ext cx="871061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Text Box 33">
            <a:extLst>
              <a:ext uri="{FF2B5EF4-FFF2-40B4-BE49-F238E27FC236}">
                <a16:creationId xmlns:a16="http://schemas.microsoft.com/office/drawing/2014/main" id="{6344A638-5068-4EA5-91AF-12B1FAA5C41B}"/>
              </a:ext>
            </a:extLst>
          </p:cNvPr>
          <p:cNvSpPr txBox="1">
            <a:spLocks noChangeArrowheads="1"/>
          </p:cNvSpPr>
          <p:nvPr userDrawn="1"/>
        </p:nvSpPr>
        <p:spPr bwMode="auto">
          <a:xfrm>
            <a:off x="2871788" y="6411913"/>
            <a:ext cx="2678112" cy="457200"/>
          </a:xfrm>
          <a:prstGeom prst="rect">
            <a:avLst/>
          </a:prstGeom>
          <a:noFill/>
          <a:ln>
            <a:noFill/>
          </a:ln>
          <a:effectLst>
            <a:prstShdw prst="shdw13" dist="74053" dir="7257825">
              <a:schemeClr val="bg2">
                <a:alpha val="50000"/>
              </a:schemeClr>
            </a:prstShdw>
          </a:effectLst>
        </p:spPr>
        <p:txBody>
          <a:bodyPr>
            <a:spAutoFit/>
          </a:bodyPr>
          <a:lstStyle>
            <a:lvl1pPr>
              <a:defRPr sz="3600">
                <a:solidFill>
                  <a:schemeClr val="tx1"/>
                </a:solidFill>
                <a:latin typeface="Times New Roman" panose="02020603050405020304" pitchFamily="18" charset="0"/>
                <a:ea typeface="华文仿宋" panose="02010600040101010101" pitchFamily="2" charset="-122"/>
              </a:defRPr>
            </a:lvl1pPr>
            <a:lvl2pPr marL="742950" indent="-285750">
              <a:defRPr sz="3600">
                <a:solidFill>
                  <a:schemeClr val="tx1"/>
                </a:solidFill>
                <a:latin typeface="Times New Roman" panose="02020603050405020304" pitchFamily="18" charset="0"/>
                <a:ea typeface="华文仿宋" panose="02010600040101010101" pitchFamily="2" charset="-122"/>
              </a:defRPr>
            </a:lvl2pPr>
            <a:lvl3pPr marL="1143000" indent="-228600">
              <a:defRPr sz="3600">
                <a:solidFill>
                  <a:schemeClr val="tx1"/>
                </a:solidFill>
                <a:latin typeface="Times New Roman" panose="02020603050405020304" pitchFamily="18" charset="0"/>
                <a:ea typeface="华文仿宋" panose="02010600040101010101" pitchFamily="2" charset="-122"/>
              </a:defRPr>
            </a:lvl3pPr>
            <a:lvl4pPr marL="1600200" indent="-228600">
              <a:defRPr sz="3600">
                <a:solidFill>
                  <a:schemeClr val="tx1"/>
                </a:solidFill>
                <a:latin typeface="Times New Roman" panose="02020603050405020304" pitchFamily="18" charset="0"/>
                <a:ea typeface="华文仿宋" panose="02010600040101010101" pitchFamily="2" charset="-122"/>
              </a:defRPr>
            </a:lvl4pPr>
            <a:lvl5pPr marL="2057400" indent="-228600">
              <a:defRPr sz="3600">
                <a:solidFill>
                  <a:schemeClr val="tx1"/>
                </a:solidFill>
                <a:latin typeface="Times New Roman" panose="02020603050405020304" pitchFamily="18" charset="0"/>
                <a:ea typeface="华文仿宋" panose="02010600040101010101" pitchFamily="2" charset="-122"/>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eaLnBrk="1" hangingPunct="1">
              <a:spcBef>
                <a:spcPct val="50000"/>
              </a:spcBef>
            </a:pPr>
            <a:r>
              <a:rPr lang="zh-CN" altLang="en-US" sz="2400">
                <a:solidFill>
                  <a:schemeClr val="bg1"/>
                </a:solidFill>
                <a:latin typeface="华文行楷" panose="02010800040101010101" pitchFamily="2" charset="-122"/>
                <a:ea typeface="华文行楷" panose="02010800040101010101" pitchFamily="2" charset="-122"/>
              </a:rPr>
              <a:t>计算机学院</a:t>
            </a:r>
          </a:p>
        </p:txBody>
      </p:sp>
      <p:sp>
        <p:nvSpPr>
          <p:cNvPr id="12" name="Rectangle 20">
            <a:extLst>
              <a:ext uri="{FF2B5EF4-FFF2-40B4-BE49-F238E27FC236}">
                <a16:creationId xmlns:a16="http://schemas.microsoft.com/office/drawing/2014/main" id="{69A2A0FE-38A5-4A10-A17B-BBD95084B6D9}"/>
              </a:ext>
            </a:extLst>
          </p:cNvPr>
          <p:cNvSpPr>
            <a:spLocks noChangeArrowheads="1"/>
          </p:cNvSpPr>
          <p:nvPr userDrawn="1"/>
        </p:nvSpPr>
        <p:spPr bwMode="auto">
          <a:xfrm>
            <a:off x="8355013" y="6257925"/>
            <a:ext cx="788987" cy="460375"/>
          </a:xfrm>
          <a:prstGeom prst="rect">
            <a:avLst/>
          </a:prstGeom>
          <a:noFill/>
          <a:ln w="9525" algn="ctr">
            <a:noFill/>
            <a:miter lim="800000"/>
            <a:headEnd/>
            <a:tailEnd/>
          </a:ln>
          <a:effectLst/>
        </p:spPr>
        <p:txBody>
          <a:bodyPr>
            <a:spAutoFit/>
          </a:bodyPr>
          <a:lstStyle>
            <a:lvl1pPr>
              <a:defRPr sz="3600">
                <a:solidFill>
                  <a:schemeClr val="tx1"/>
                </a:solidFill>
                <a:latin typeface="Times New Roman" panose="02020603050405020304" pitchFamily="18" charset="0"/>
                <a:ea typeface="华文仿宋" panose="02010600040101010101" pitchFamily="2" charset="-122"/>
              </a:defRPr>
            </a:lvl1pPr>
            <a:lvl2pPr marL="742950" indent="-285750">
              <a:defRPr sz="3600">
                <a:solidFill>
                  <a:schemeClr val="tx1"/>
                </a:solidFill>
                <a:latin typeface="Times New Roman" panose="02020603050405020304" pitchFamily="18" charset="0"/>
                <a:ea typeface="华文仿宋" panose="02010600040101010101" pitchFamily="2" charset="-122"/>
              </a:defRPr>
            </a:lvl2pPr>
            <a:lvl3pPr marL="1143000" indent="-228600">
              <a:defRPr sz="3600">
                <a:solidFill>
                  <a:schemeClr val="tx1"/>
                </a:solidFill>
                <a:latin typeface="Times New Roman" panose="02020603050405020304" pitchFamily="18" charset="0"/>
                <a:ea typeface="华文仿宋" panose="02010600040101010101" pitchFamily="2" charset="-122"/>
              </a:defRPr>
            </a:lvl3pPr>
            <a:lvl4pPr marL="1600200" indent="-228600">
              <a:defRPr sz="3600">
                <a:solidFill>
                  <a:schemeClr val="tx1"/>
                </a:solidFill>
                <a:latin typeface="Times New Roman" panose="02020603050405020304" pitchFamily="18" charset="0"/>
                <a:ea typeface="华文仿宋" panose="02010600040101010101" pitchFamily="2" charset="-122"/>
              </a:defRPr>
            </a:lvl4pPr>
            <a:lvl5pPr marL="2057400" indent="-228600">
              <a:defRPr sz="3600">
                <a:solidFill>
                  <a:schemeClr val="tx1"/>
                </a:solidFill>
                <a:latin typeface="Times New Roman" panose="02020603050405020304" pitchFamily="18" charset="0"/>
                <a:ea typeface="华文仿宋" panose="02010600040101010101" pitchFamily="2" charset="-122"/>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ea typeface="华文仿宋" panose="02010600040101010101" pitchFamily="2" charset="-122"/>
              </a:defRPr>
            </a:lvl9pPr>
          </a:lstStyle>
          <a:p>
            <a:pPr algn="ctr" eaLnBrk="1" hangingPunct="1"/>
            <a:fld id="{229AF059-F9A1-814C-B1F2-FE8F4853453E}" type="slidenum">
              <a:rPr lang="zh-CN" altLang="en-US" sz="2400"/>
              <a:pPr algn="ctr" eaLnBrk="1" hangingPunct="1"/>
              <a:t>‹#›</a:t>
            </a:fld>
            <a:endParaRPr lang="en-US" altLang="zh-CN" sz="2400"/>
          </a:p>
        </p:txBody>
      </p:sp>
    </p:spTree>
    <p:extLst>
      <p:ext uri="{BB962C8B-B14F-4D97-AF65-F5344CB8AC3E}">
        <p14:creationId xmlns:p14="http://schemas.microsoft.com/office/powerpoint/2010/main" val="209922245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ransition>
    <p:wipe dir="r"/>
  </p:transition>
  <p:txStyles>
    <p:titleStyle>
      <a:lvl1pPr algn="l" rtl="0" eaLnBrk="0" fontAlgn="base" hangingPunct="0">
        <a:spcBef>
          <a:spcPct val="0"/>
        </a:spcBef>
        <a:spcAft>
          <a:spcPct val="0"/>
        </a:spcAft>
        <a:defRPr sz="4000" b="1">
          <a:solidFill>
            <a:srgbClr val="FF0000"/>
          </a:solidFill>
          <a:latin typeface="+mj-lt"/>
          <a:ea typeface="+mj-ea"/>
          <a:cs typeface="+mj-cs"/>
        </a:defRPr>
      </a:lvl1pPr>
      <a:lvl2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2pPr>
      <a:lvl3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3pPr>
      <a:lvl4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4pPr>
      <a:lvl5pPr algn="l" rtl="0" eaLnBrk="0" fontAlgn="base" hangingPunct="0">
        <a:spcBef>
          <a:spcPct val="0"/>
        </a:spcBef>
        <a:spcAft>
          <a:spcPct val="0"/>
        </a:spcAft>
        <a:defRPr sz="4000" b="1">
          <a:solidFill>
            <a:srgbClr val="FF0000"/>
          </a:solidFill>
          <a:latin typeface="华文中宋" pitchFamily="2" charset="-122"/>
          <a:ea typeface="华文中宋" pitchFamily="2" charset="-122"/>
        </a:defRPr>
      </a:lvl5pPr>
      <a:lvl6pPr marL="457200" algn="l" rtl="0" fontAlgn="base">
        <a:spcBef>
          <a:spcPct val="0"/>
        </a:spcBef>
        <a:spcAft>
          <a:spcPct val="0"/>
        </a:spcAft>
        <a:defRPr sz="4000" b="1">
          <a:solidFill>
            <a:srgbClr val="FF0000"/>
          </a:solidFill>
          <a:latin typeface="华文中宋" pitchFamily="2" charset="-122"/>
          <a:ea typeface="华文中宋" pitchFamily="2" charset="-122"/>
        </a:defRPr>
      </a:lvl6pPr>
      <a:lvl7pPr marL="914400" algn="l" rtl="0" fontAlgn="base">
        <a:spcBef>
          <a:spcPct val="0"/>
        </a:spcBef>
        <a:spcAft>
          <a:spcPct val="0"/>
        </a:spcAft>
        <a:defRPr sz="4000" b="1">
          <a:solidFill>
            <a:srgbClr val="FF0000"/>
          </a:solidFill>
          <a:latin typeface="华文中宋" pitchFamily="2" charset="-122"/>
          <a:ea typeface="华文中宋" pitchFamily="2" charset="-122"/>
        </a:defRPr>
      </a:lvl7pPr>
      <a:lvl8pPr marL="1371600" algn="l" rtl="0" fontAlgn="base">
        <a:spcBef>
          <a:spcPct val="0"/>
        </a:spcBef>
        <a:spcAft>
          <a:spcPct val="0"/>
        </a:spcAft>
        <a:defRPr sz="4000" b="1">
          <a:solidFill>
            <a:srgbClr val="FF0000"/>
          </a:solidFill>
          <a:latin typeface="华文中宋" pitchFamily="2" charset="-122"/>
          <a:ea typeface="华文中宋" pitchFamily="2" charset="-122"/>
        </a:defRPr>
      </a:lvl8pPr>
      <a:lvl9pPr marL="1828800" algn="l" rtl="0" fontAlgn="base">
        <a:spcBef>
          <a:spcPct val="0"/>
        </a:spcBef>
        <a:spcAft>
          <a:spcPct val="0"/>
        </a:spcAft>
        <a:defRPr sz="4000" b="1">
          <a:solidFill>
            <a:srgbClr val="FF0000"/>
          </a:solidFill>
          <a:latin typeface="华文中宋" pitchFamily="2" charset="-122"/>
          <a:ea typeface="华文中宋" pitchFamily="2" charset="-122"/>
        </a:defRPr>
      </a:lvl9pPr>
    </p:titleStyle>
    <p:bodyStyle>
      <a:lvl1pPr marL="342900" indent="-342900" algn="l" rtl="0" eaLnBrk="0" fontAlgn="base" hangingPunct="0">
        <a:lnSpc>
          <a:spcPct val="90000"/>
        </a:lnSpc>
        <a:spcBef>
          <a:spcPct val="25000"/>
        </a:spcBef>
        <a:spcAft>
          <a:spcPct val="20000"/>
        </a:spcAft>
        <a:buClr>
          <a:srgbClr val="336699"/>
        </a:buClr>
        <a:buFont typeface="Wingdings" pitchFamily="2" charset="2"/>
        <a:buChar char="§"/>
        <a:defRPr sz="2600" b="1">
          <a:solidFill>
            <a:schemeClr val="tx1"/>
          </a:solidFill>
          <a:latin typeface="+mn-lt"/>
          <a:ea typeface="+mn-ea"/>
          <a:cs typeface="+mn-cs"/>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defRPr>
      </a:lvl3pPr>
      <a:lvl4pPr marL="1600200" indent="-228600" algn="l" rtl="0" eaLnBrk="0" fontAlgn="base" hangingPunct="0">
        <a:lnSpc>
          <a:spcPct val="90000"/>
        </a:lnSpc>
        <a:spcBef>
          <a:spcPct val="25000"/>
        </a:spcBef>
        <a:spcAft>
          <a:spcPct val="0"/>
        </a:spcAft>
        <a:buClr>
          <a:srgbClr val="336699"/>
        </a:buClr>
        <a:buChar char="»"/>
        <a:defRPr b="1">
          <a:solidFill>
            <a:schemeClr val="tx1"/>
          </a:solidFill>
          <a:latin typeface="+mn-lt"/>
          <a:ea typeface="+mn-ea"/>
        </a:defRPr>
      </a:lvl4pPr>
      <a:lvl5pPr marL="2057400" indent="-228600" algn="l" rtl="0" eaLnBrk="0" fontAlgn="base" hangingPunct="0">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5pPr>
      <a:lvl6pPr marL="25146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itchFamily="2" charset="2"/>
        <a:buChar char="§"/>
        <a:defRPr sz="16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40468CA-E2DD-E9AA-4C16-E93688514D30}"/>
              </a:ext>
            </a:extLst>
          </p:cNvPr>
          <p:cNvSpPr>
            <a:spLocks noGrp="1" noChangeArrowheads="1"/>
          </p:cNvSpPr>
          <p:nvPr>
            <p:ph type="ctrTitle"/>
          </p:nvPr>
        </p:nvSpPr>
        <p:spPr>
          <a:xfrm>
            <a:off x="623888" y="217488"/>
            <a:ext cx="8266112" cy="1876425"/>
          </a:xfrm>
        </p:spPr>
        <p:txBody>
          <a:bodyPr/>
          <a:lstStyle/>
          <a:p>
            <a:pPr eaLnBrk="1" hangingPunct="1">
              <a:lnSpc>
                <a:spcPct val="135000"/>
              </a:lnSpc>
            </a:pPr>
            <a:r>
              <a:rPr lang="zh-CN" altLang="en-US" sz="4800" dirty="0">
                <a:latin typeface="SimHei" panose="02010609060101010101" pitchFamily="49" charset="-122"/>
                <a:ea typeface="SimHei" panose="02010609060101010101" pitchFamily="49" charset="-122"/>
              </a:rPr>
              <a:t>第</a:t>
            </a:r>
            <a:r>
              <a:rPr lang="en-US" altLang="zh-CN" sz="4800" dirty="0">
                <a:latin typeface="SimHei" panose="02010609060101010101" pitchFamily="49" charset="-122"/>
                <a:ea typeface="SimHei" panose="02010609060101010101" pitchFamily="49" charset="-122"/>
              </a:rPr>
              <a:t>3</a:t>
            </a:r>
            <a:r>
              <a:rPr lang="zh-CN" altLang="en-US" sz="4800" dirty="0">
                <a:latin typeface="SimHei" panose="02010609060101010101" pitchFamily="49" charset="-122"/>
                <a:ea typeface="SimHei" panose="02010609060101010101" pitchFamily="49" charset="-122"/>
              </a:rPr>
              <a:t>章 谓词逻辑语义</a:t>
            </a:r>
          </a:p>
        </p:txBody>
      </p:sp>
      <p:sp>
        <p:nvSpPr>
          <p:cNvPr id="16387" name="Rectangle 6">
            <a:extLst>
              <a:ext uri="{FF2B5EF4-FFF2-40B4-BE49-F238E27FC236}">
                <a16:creationId xmlns:a16="http://schemas.microsoft.com/office/drawing/2014/main" id="{DC8CDD22-D1CC-2820-B809-98107A1D2B12}"/>
              </a:ext>
            </a:extLst>
          </p:cNvPr>
          <p:cNvSpPr>
            <a:spLocks noGrp="1" noChangeArrowheads="1"/>
          </p:cNvSpPr>
          <p:nvPr>
            <p:ph type="subTitle" idx="1"/>
          </p:nvPr>
        </p:nvSpPr>
        <p:spPr>
          <a:xfrm>
            <a:off x="5486400" y="4325938"/>
            <a:ext cx="3425825" cy="1462087"/>
          </a:xfrm>
          <a:noFill/>
        </p:spPr>
        <p:txBody>
          <a:bodyPr/>
          <a:lstStyle/>
          <a:p>
            <a:pPr eaLnBrk="1" hangingPunct="1">
              <a:lnSpc>
                <a:spcPct val="100000"/>
              </a:lnSpc>
              <a:spcBef>
                <a:spcPct val="20000"/>
              </a:spcBef>
              <a:spcAft>
                <a:spcPct val="0"/>
              </a:spcAft>
              <a:buClrTx/>
              <a:buFontTx/>
              <a:buNone/>
            </a:pPr>
            <a:r>
              <a:rPr lang="zh-CN" altLang="en-US" sz="2800" dirty="0">
                <a:solidFill>
                  <a:schemeClr val="bg1"/>
                </a:solidFill>
                <a:latin typeface="黑体" panose="02010609060101010101" pitchFamily="49" charset="-122"/>
                <a:ea typeface="黑体" panose="02010609060101010101" pitchFamily="49" charset="-122"/>
              </a:rPr>
              <a:t>北京航空航天大学</a:t>
            </a:r>
            <a:endParaRPr lang="en-US" altLang="zh-CN" sz="2800" dirty="0">
              <a:solidFill>
                <a:schemeClr val="bg1"/>
              </a:solidFill>
              <a:latin typeface="黑体" panose="02010609060101010101" pitchFamily="49" charset="-122"/>
              <a:ea typeface="黑体" panose="02010609060101010101" pitchFamily="49" charset="-122"/>
            </a:endParaRPr>
          </a:p>
          <a:p>
            <a:pPr eaLnBrk="1" hangingPunct="1">
              <a:lnSpc>
                <a:spcPct val="100000"/>
              </a:lnSpc>
              <a:spcBef>
                <a:spcPct val="20000"/>
              </a:spcBef>
              <a:spcAft>
                <a:spcPct val="0"/>
              </a:spcAft>
              <a:buClrTx/>
              <a:buFontTx/>
              <a:buNone/>
            </a:pPr>
            <a:r>
              <a:rPr lang="en-US" altLang="zh-CN" sz="2800"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离散数学</a:t>
            </a:r>
            <a:r>
              <a:rPr lang="en-US" altLang="zh-CN" sz="2800" dirty="0">
                <a:solidFill>
                  <a:schemeClr val="bg1"/>
                </a:solidFill>
                <a:latin typeface="黑体" panose="02010609060101010101" pitchFamily="49" charset="-122"/>
                <a:ea typeface="黑体" panose="02010609060101010101" pitchFamily="49" charset="-122"/>
              </a:rPr>
              <a:t>》</a:t>
            </a:r>
            <a:r>
              <a:rPr lang="zh-CN" altLang="en-US" sz="2800" dirty="0">
                <a:solidFill>
                  <a:schemeClr val="bg1"/>
                </a:solidFill>
                <a:latin typeface="黑体" panose="02010609060101010101" pitchFamily="49" charset="-122"/>
                <a:ea typeface="黑体" panose="02010609060101010101" pitchFamily="49" charset="-122"/>
              </a:rPr>
              <a:t>课程组20</a:t>
            </a:r>
            <a:r>
              <a:rPr lang="en-US" altLang="zh-CN" sz="2800" dirty="0">
                <a:solidFill>
                  <a:schemeClr val="bg1"/>
                </a:solidFill>
                <a:latin typeface="黑体" panose="02010609060101010101" pitchFamily="49" charset="-122"/>
                <a:ea typeface="黑体" panose="02010609060101010101" pitchFamily="49" charset="-122"/>
              </a:rPr>
              <a:t>22-7</a:t>
            </a:r>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合式公式的语义</a:t>
            </a:r>
          </a:p>
        </p:txBody>
      </p:sp>
      <mc:AlternateContent xmlns:mc="http://schemas.openxmlformats.org/markup-compatibility/2006" xmlns:a14="http://schemas.microsoft.com/office/drawing/2010/main">
        <mc:Choice Requires="a14">
          <p:sp>
            <p:nvSpPr>
              <p:cNvPr id="9" name="object 2">
                <a:extLst>
                  <a:ext uri="{FF2B5EF4-FFF2-40B4-BE49-F238E27FC236}">
                    <a16:creationId xmlns:a16="http://schemas.microsoft.com/office/drawing/2014/main" id="{D5B0C44C-0501-734A-ADDA-7B5F079B9B86}"/>
                  </a:ext>
                </a:extLst>
              </p:cNvPr>
              <p:cNvSpPr txBox="1"/>
              <p:nvPr/>
            </p:nvSpPr>
            <p:spPr>
              <a:xfrm>
                <a:off x="304800" y="990600"/>
                <a:ext cx="8737600" cy="5497146"/>
              </a:xfrm>
              <a:prstGeom prst="rect">
                <a:avLst/>
              </a:prstGeom>
            </p:spPr>
            <p:txBody>
              <a:bodyPr vert="horz" wrap="square" lIns="0" tIns="140335" rIns="0" bIns="0" rtlCol="0">
                <a:spAutoFit/>
              </a:bodyPr>
              <a:lstStyle/>
              <a:p>
                <a:pPr marL="469900" indent="-457200">
                  <a:lnSpc>
                    <a:spcPct val="125000"/>
                  </a:lnSpc>
                  <a:buClr>
                    <a:srgbClr val="660033"/>
                  </a:buClr>
                  <a:buSzPct val="69117"/>
                  <a:buFont typeface="Wingdings" pitchFamily="2" charset="2"/>
                  <a:buChar char="n"/>
                  <a:tabLst>
                    <a:tab pos="356235" algn="l"/>
                  </a:tabLst>
                </a:pPr>
                <a:r>
                  <a:rPr lang="zh-CN" altLang="en-US"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例题</a:t>
                </a:r>
                <a:r>
                  <a:rPr lang="en-US"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3.1.2</a:t>
                </a:r>
                <a:r>
                  <a:rPr lang="zh-CN" altLang="en-US" sz="2800" dirty="0">
                    <a:latin typeface="Times New Roman" panose="02020603050405020304" pitchFamily="18" charset="0"/>
                    <a:cs typeface="Times New Roman" panose="02020603050405020304" pitchFamily="18" charset="0"/>
                  </a:rPr>
                  <a:t> </a:t>
                </a:r>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判断 </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m:t>
                    </m:r>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e>
                    </m:d>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的真值</a:t>
                </a:r>
                <a:endParaRPr lang="en-US" altLang="zh-CN" sz="28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a:lnSpc>
                    <a:spcPct val="125000"/>
                  </a:lnSpc>
                </a:pPr>
                <a14:m>
                  <m:oMathPara xmlns:m="http://schemas.openxmlformats.org/officeDocument/2006/math">
                    <m:oMathParaPr>
                      <m:jc m:val="centerGroup"/>
                    </m:oMathParaPr>
                    <m:oMath xmlns:m="http://schemas.openxmlformats.org/officeDocument/2006/math">
                      <m:r>
                        <m:rPr>
                          <m:brk m:alnAt="7"/>
                        </m:rPr>
                        <a:rPr lang="en-US" altLang="zh-CN" sz="2400"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e>
                      </m:d>
                    </m:oMath>
                  </m:oMathPara>
                </a14:m>
                <a:endParaRPr lang="en-US" altLang="zh-CN" sz="2400" b="1" dirty="0">
                  <a:solidFill>
                    <a:schemeClr val="tx1"/>
                  </a:solidFill>
                  <a:cs typeface="Times New Roman" panose="02020603050405020304" pitchFamily="18" charset="0"/>
                </a:endParaRPr>
              </a:p>
              <a:p>
                <a:pPr>
                  <a:lnSpc>
                    <a:spcPct val="125000"/>
                  </a:lnSpc>
                </a:pPr>
                <a:r>
                  <a:rPr lang="zh-CN" altLang="en-US" sz="2400" b="1" dirty="0">
                    <a:solidFill>
                      <a:schemeClr val="tx1"/>
                    </a:solidFill>
                    <a:cs typeface="Times New Roman" panose="02020603050405020304" pitchFamily="18" charset="0"/>
                  </a:rPr>
                  <a:t>                           </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e>
                    </m:d>
                  </m:oMath>
                </a14:m>
                <a:endParaRPr lang="en-US" altLang="zh-CN" sz="2400" b="1" dirty="0">
                  <a:solidFill>
                    <a:schemeClr val="tx1"/>
                  </a:solidFill>
                </a:endParaRPr>
              </a:p>
              <a:p>
                <a:pPr>
                  <a:lnSpc>
                    <a:spcPct val="125000"/>
                  </a:lnSpc>
                </a:pPr>
                <a:r>
                  <a:rPr lang="zh-CN" altLang="en-US" sz="2400" b="1" dirty="0">
                    <a:solidFill>
                      <a:schemeClr val="tx1"/>
                    </a:solidFill>
                    <a:cs typeface="Times New Roman" panose="02020603050405020304" pitchFamily="18" charset="0"/>
                  </a:rPr>
                  <a:t>                           </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𝒚</m:t>
                        </m:r>
                      </m:e>
                    </m:d>
                  </m:oMath>
                </a14:m>
                <a:endParaRPr lang="en-US" altLang="zh-CN" sz="2400" b="1" dirty="0">
                  <a:solidFill>
                    <a:schemeClr val="tx1"/>
                  </a:solidFill>
                  <a:latin typeface="Times New Roman" panose="02020603050405020304" pitchFamily="18" charset="0"/>
                  <a:cs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pP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若</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𝟎</m:t>
                    </m:r>
                  </m:oMath>
                </a14:m>
                <a:r>
                  <a:rPr lang="zh-CN" altLang="en-US" sz="2400" dirty="0">
                    <a:solidFill>
                      <a:schemeClr val="tx1"/>
                    </a:solidFill>
                    <a:latin typeface="Times New Roman" panose="02020603050405020304" pitchFamily="18" charset="0"/>
                    <a:cs typeface="Times New Roman" panose="02020603050405020304" pitchFamily="18" charset="0"/>
                  </a:rPr>
                  <a:t>，</a:t>
                </a: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则</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𝒙</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𝒚</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oMath>
                </a14:m>
                <a:endPar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pP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若</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𝟎</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，则存在</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𝒄</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，使得</a:t>
                </a:r>
                <a14:m>
                  <m:oMath xmlns:m="http://schemas.openxmlformats.org/officeDocument/2006/math">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𝒄</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𝟏</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，对任意</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𝒅</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14:m>
                  <m:oMath xmlns:m="http://schemas.openxmlformats.org/officeDocument/2006/math">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𝒄</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𝒅</m:t>
                        </m:r>
                      </m:e>
                    </m:d>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𝟏</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。所以，存在</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𝒄</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，使得</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𝒅</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endParaRPr lang="en-US" altLang="zh-CN" sz="24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a:lnSpc>
                    <a:spcPct val="125000"/>
                  </a:lnSpc>
                </a:pP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    即对于任意</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𝒅</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r>
                  <a:rPr lang="en-US" altLang="zh-CN"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 </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𝒅</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，因此，</a:t>
                </a:r>
                <a14:m>
                  <m:oMath xmlns:m="http://schemas.openxmlformats.org/officeDocument/2006/math">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𝒚</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endParaRPr lang="en-US" altLang="zh-CN" sz="24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a:lnSpc>
                    <a:spcPct val="125000"/>
                  </a:lnSpc>
                </a:pP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    综上，</a:t>
                </a:r>
                <a:r>
                  <a:rPr lang="en-US" altLang="zh-CN"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 </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𝒚</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oMath>
                </a14:m>
                <a:endParaRPr lang="en-US" altLang="zh-CN" sz="2400" b="1"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a:lnSpc>
                    <a:spcPct val="125000"/>
                  </a:lnSpc>
                </a:pP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    进而，</a:t>
                </a:r>
                <a:r>
                  <a:rPr lang="en-US" altLang="zh-CN"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 </a:t>
                </a:r>
                <a14:m>
                  <m:oMath xmlns:m="http://schemas.openxmlformats.org/officeDocument/2006/math">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𝒚</m:t>
                            </m:r>
                          </m:e>
                        </m:d>
                      </m:e>
                    </m:d>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𝟏</m:t>
                    </m:r>
                  </m:oMath>
                </a14:m>
                <a:endParaRPr lang="en-US" altLang="zh-CN" sz="2400" b="1"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469900" indent="-457200">
                  <a:lnSpc>
                    <a:spcPct val="125000"/>
                  </a:lnSpc>
                  <a:buClr>
                    <a:srgbClr val="660033"/>
                  </a:buClr>
                  <a:buSzPct val="69117"/>
                  <a:buFont typeface="Wingdings" pitchFamily="2" charset="2"/>
                  <a:buChar char="n"/>
                  <a:tabLst>
                    <a:tab pos="356235" algn="l"/>
                  </a:tabLst>
                </a:pPr>
                <a:r>
                  <a:rPr lang="zh-CN" altLang="en-US"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课后练习 </a:t>
                </a:r>
                <a:r>
                  <a:rPr lang="zh-CN" altLang="en-US" sz="2800" dirty="0">
                    <a:latin typeface="SimHei" panose="02010609060101010101" pitchFamily="49" charset="-122"/>
                    <a:ea typeface="SimHei" panose="02010609060101010101" pitchFamily="49" charset="-122"/>
                    <a:cs typeface="Times New Roman" panose="02020603050405020304" pitchFamily="18" charset="0"/>
                  </a:rPr>
                  <a:t>判断 </a:t>
                </a:r>
                <a14:m>
                  <m:oMath xmlns:m="http://schemas.openxmlformats.org/officeDocument/2006/math">
                    <m:r>
                      <a:rPr lang="zh-CN" altLang="en-US" sz="2800" b="1" i="1" dirty="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cs typeface="Times New Roman" panose="02020603050405020304" pitchFamily="18" charset="0"/>
                      </a:rPr>
                      <m:t>𝒚</m:t>
                    </m:r>
                    <m:r>
                      <a:rPr lang="en-US" altLang="zh-CN" sz="2800" b="1" i="1" dirty="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cs typeface="Times New Roman" panose="02020603050405020304" pitchFamily="18" charset="0"/>
                      </a:rPr>
                      <m:t>𝒙𝑸</m:t>
                    </m:r>
                    <m:d>
                      <m:dPr>
                        <m:ctrlPr>
                          <a:rPr lang="en-US" altLang="zh-CN" sz="2800" b="1" i="1" dirty="0">
                            <a:latin typeface="Cambria Math" panose="02040503050406030204" pitchFamily="18" charset="0"/>
                            <a:cs typeface="Times New Roman" panose="02020603050405020304" pitchFamily="18" charset="0"/>
                          </a:rPr>
                        </m:ctrlPr>
                      </m:dPr>
                      <m:e>
                        <m:r>
                          <a:rPr lang="en-US" altLang="zh-CN" sz="2800" b="1" i="1" dirty="0">
                            <a:latin typeface="Cambria Math" panose="02040503050406030204" pitchFamily="18" charset="0"/>
                            <a:cs typeface="Times New Roman" panose="02020603050405020304" pitchFamily="18" charset="0"/>
                          </a:rPr>
                          <m:t>𝒙</m:t>
                        </m:r>
                        <m:r>
                          <a:rPr lang="en-US" altLang="zh-CN" sz="2800" b="1" i="1" dirty="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cs typeface="Times New Roman" panose="02020603050405020304" pitchFamily="18" charset="0"/>
                          </a:rPr>
                          <m:t>𝒚</m:t>
                        </m:r>
                      </m:e>
                    </m:d>
                    <m:r>
                      <a:rPr lang="en-US" altLang="zh-CN" sz="2800" b="1"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cs typeface="Times New Roman" panose="02020603050405020304" pitchFamily="18" charset="0"/>
                      </a:rPr>
                      <m:t>𝒙</m:t>
                    </m:r>
                    <m:r>
                      <a:rPr lang="zh-CN" altLang="en-US" sz="2800" b="1" i="1" dirty="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cs typeface="Times New Roman" panose="02020603050405020304" pitchFamily="18" charset="0"/>
                      </a:rPr>
                      <m:t>𝒚𝑸</m:t>
                    </m:r>
                    <m:d>
                      <m:dPr>
                        <m:ctrlPr>
                          <a:rPr lang="en-US" altLang="zh-CN" sz="2800" b="1" i="1" dirty="0">
                            <a:latin typeface="Cambria Math" panose="02040503050406030204" pitchFamily="18" charset="0"/>
                            <a:cs typeface="Times New Roman" panose="02020603050405020304" pitchFamily="18" charset="0"/>
                          </a:rPr>
                        </m:ctrlPr>
                      </m:dPr>
                      <m:e>
                        <m:r>
                          <a:rPr lang="en-US" altLang="zh-CN" sz="2800" b="1" i="1" dirty="0">
                            <a:latin typeface="Cambria Math" panose="02040503050406030204" pitchFamily="18" charset="0"/>
                            <a:cs typeface="Times New Roman" panose="02020603050405020304" pitchFamily="18" charset="0"/>
                          </a:rPr>
                          <m:t>𝒙</m:t>
                        </m:r>
                        <m:r>
                          <a:rPr lang="en-US" altLang="zh-CN" sz="2800" b="1" i="1" dirty="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cs typeface="Times New Roman" panose="02020603050405020304" pitchFamily="18" charset="0"/>
                          </a:rPr>
                          <m:t>𝒚</m:t>
                        </m:r>
                      </m:e>
                    </m:d>
                  </m:oMath>
                </a14:m>
                <a:r>
                  <a:rPr lang="zh-CN" altLang="en-US" sz="2800" dirty="0">
                    <a:latin typeface="SimHei" panose="02010609060101010101" pitchFamily="49" charset="-122"/>
                    <a:ea typeface="SimHei" panose="02010609060101010101" pitchFamily="49" charset="-122"/>
                    <a:cs typeface="Times New Roman" panose="02020603050405020304" pitchFamily="18" charset="0"/>
                  </a:rPr>
                  <a:t>的真值</a:t>
                </a:r>
                <a:endParaRPr lang="en-US" altLang="zh-CN" sz="2800" dirty="0">
                  <a:latin typeface="SimHei" panose="02010609060101010101" pitchFamily="49" charset="-122"/>
                  <a:ea typeface="SimHei" panose="02010609060101010101" pitchFamily="49" charset="-122"/>
                  <a:cs typeface="Times New Roman" panose="02020603050405020304" pitchFamily="18" charset="0"/>
                </a:endParaRPr>
              </a:p>
            </p:txBody>
          </p:sp>
        </mc:Choice>
        <mc:Fallback xmlns="">
          <p:sp>
            <p:nvSpPr>
              <p:cNvPr id="9" name="object 2">
                <a:extLst>
                  <a:ext uri="{FF2B5EF4-FFF2-40B4-BE49-F238E27FC236}">
                    <a16:creationId xmlns:a16="http://schemas.microsoft.com/office/drawing/2014/main" id="{D5B0C44C-0501-734A-ADDA-7B5F079B9B86}"/>
                  </a:ext>
                </a:extLst>
              </p:cNvPr>
              <p:cNvSpPr txBox="1">
                <a:spLocks noRot="1" noChangeAspect="1" noMove="1" noResize="1" noEditPoints="1" noAdjustHandles="1" noChangeArrowheads="1" noChangeShapeType="1" noTextEdit="1"/>
              </p:cNvSpPr>
              <p:nvPr/>
            </p:nvSpPr>
            <p:spPr>
              <a:xfrm>
                <a:off x="304800" y="990600"/>
                <a:ext cx="8737600" cy="5497146"/>
              </a:xfrm>
              <a:prstGeom prst="rect">
                <a:avLst/>
              </a:prstGeom>
              <a:blipFill>
                <a:blip r:embed="rId2"/>
                <a:stretch>
                  <a:fillRect l="-1453" r="-5669" b="-27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831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合式公式的语义</a:t>
            </a:r>
          </a:p>
        </p:txBody>
      </p:sp>
      <mc:AlternateContent xmlns:mc="http://schemas.openxmlformats.org/markup-compatibility/2006" xmlns:a14="http://schemas.microsoft.com/office/drawing/2010/main">
        <mc:Choice Requires="a14">
          <p:sp>
            <p:nvSpPr>
              <p:cNvPr id="9" name="object 2">
                <a:extLst>
                  <a:ext uri="{FF2B5EF4-FFF2-40B4-BE49-F238E27FC236}">
                    <a16:creationId xmlns:a16="http://schemas.microsoft.com/office/drawing/2014/main" id="{D5B0C44C-0501-734A-ADDA-7B5F079B9B86}"/>
                  </a:ext>
                </a:extLst>
              </p:cNvPr>
              <p:cNvSpPr txBox="1"/>
              <p:nvPr/>
            </p:nvSpPr>
            <p:spPr>
              <a:xfrm>
                <a:off x="304800" y="990600"/>
                <a:ext cx="8393724" cy="5673733"/>
              </a:xfrm>
              <a:prstGeom prst="rect">
                <a:avLst/>
              </a:prstGeom>
            </p:spPr>
            <p:txBody>
              <a:bodyPr vert="horz" wrap="square" lIns="0" tIns="140335" rIns="0" bIns="0" rtlCol="0">
                <a:spAutoFit/>
              </a:bodyPr>
              <a:lstStyle/>
              <a:p>
                <a:pPr marL="469900" lvl="0" indent="-457200">
                  <a:lnSpc>
                    <a:spcPct val="125000"/>
                  </a:lnSpc>
                  <a:buClr>
                    <a:srgbClr val="660033"/>
                  </a:buClr>
                  <a:buSzPct val="69117"/>
                  <a:buFont typeface="Wingdings" pitchFamily="2" charset="2"/>
                  <a:buChar char="n"/>
                  <a:tabLst>
                    <a:tab pos="356235" algn="l"/>
                  </a:tabLst>
                  <a:defRPr/>
                </a:pPr>
                <a:r>
                  <a:rPr lang="zh-CN" altLang="en-US"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定理</a:t>
                </a:r>
                <a:r>
                  <a:rPr lang="en-US"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3.1.1</a:t>
                </a:r>
                <a:r>
                  <a:rPr kumimoji="0"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设</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是合式公式，</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𝒕</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和</a:t>
                </a:r>
                <a14:m>
                  <m:oMath xmlns:m="http://schemas.openxmlformats.org/officeDocument/2006/math">
                    <m:sSup>
                      <m:sSupPr>
                        <m:ctrlPr>
                          <a:rPr lang="en-US" altLang="zh-CN" sz="2800" b="1" i="1" dirty="0">
                            <a:solidFill>
                              <a:schemeClr val="tx1"/>
                            </a:solidFill>
                            <a:latin typeface="Cambria Math" panose="02040503050406030204" pitchFamily="18" charset="0"/>
                            <a:cs typeface="Times New Roman" panose="02020603050405020304" pitchFamily="18" charset="0"/>
                          </a:rPr>
                        </m:ctrlPr>
                      </m:sSupPr>
                      <m:e>
                        <m:r>
                          <a:rPr lang="en-US" altLang="zh-CN" sz="2800" b="1" i="1" dirty="0">
                            <a:solidFill>
                              <a:schemeClr val="tx1"/>
                            </a:solidFill>
                            <a:latin typeface="Cambria Math" panose="02040503050406030204" pitchFamily="18" charset="0"/>
                            <a:cs typeface="Times New Roman" panose="02020603050405020304" pitchFamily="18" charset="0"/>
                          </a:rPr>
                          <m:t>𝒕</m:t>
                        </m:r>
                      </m:e>
                      <m:sup>
                        <m:r>
                          <a:rPr lang="en-US" altLang="zh-CN" sz="2800" b="1" i="1" dirty="0">
                            <a:solidFill>
                              <a:schemeClr val="tx1"/>
                            </a:solidFill>
                            <a:latin typeface="Cambria Math" panose="02040503050406030204" pitchFamily="18" charset="0"/>
                            <a:cs typeface="Times New Roman" panose="02020603050405020304" pitchFamily="18" charset="0"/>
                          </a:rPr>
                          <m:t>′</m:t>
                        </m:r>
                      </m:sup>
                    </m:sSup>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是项，</a:t>
                </a:r>
                <a14:m>
                  <m:oMath xmlns:m="http://schemas.openxmlformats.org/officeDocument/2006/math">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是指派函数，则</a:t>
                </a:r>
                <a:r>
                  <a:rPr lang="en-US" altLang="zh-CN"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 </a:t>
                </a:r>
                <a14:m>
                  <m:oMath xmlns:m="http://schemas.openxmlformats.org/officeDocument/2006/math">
                    <m:r>
                      <m:rPr>
                        <m:brk m:alnAt="7"/>
                      </m:rP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𝒕</m:t>
                        </m:r>
                        <m:d>
                          <m:dPr>
                            <m:begChr m:val="["/>
                            <m:endChr m:val="]"/>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r>
                              <a:rPr lang="en-US" altLang="zh-CN" sz="2800" b="1" i="1" dirty="0">
                                <a:solidFill>
                                  <a:schemeClr val="tx1"/>
                                </a:solidFill>
                                <a:latin typeface="Cambria Math" panose="02040503050406030204" pitchFamily="18" charset="0"/>
                                <a:cs typeface="Times New Roman" panose="02020603050405020304" pitchFamily="18" charset="0"/>
                              </a:rPr>
                              <m:t>/</m:t>
                            </m:r>
                            <m:sSup>
                              <m:sSupPr>
                                <m:ctrlPr>
                                  <a:rPr lang="en-US" altLang="zh-CN" sz="2800" b="1" i="1" dirty="0">
                                    <a:solidFill>
                                      <a:schemeClr val="tx1"/>
                                    </a:solidFill>
                                    <a:latin typeface="Cambria Math" panose="02040503050406030204" pitchFamily="18" charset="0"/>
                                    <a:cs typeface="Times New Roman" panose="02020603050405020304" pitchFamily="18" charset="0"/>
                                  </a:rPr>
                                </m:ctrlPr>
                              </m:sSupPr>
                              <m:e>
                                <m:r>
                                  <a:rPr lang="en-US" altLang="zh-CN" sz="2800" b="1" i="1" dirty="0">
                                    <a:solidFill>
                                      <a:schemeClr val="tx1"/>
                                    </a:solidFill>
                                    <a:latin typeface="Cambria Math" panose="02040503050406030204" pitchFamily="18" charset="0"/>
                                    <a:cs typeface="Times New Roman" panose="02020603050405020304" pitchFamily="18" charset="0"/>
                                  </a:rPr>
                                  <m:t>𝒕</m:t>
                                </m:r>
                              </m:e>
                              <m:sup>
                                <m:r>
                                  <a:rPr lang="en-US" altLang="zh-CN" sz="2800" b="1" i="1" dirty="0">
                                    <a:solidFill>
                                      <a:schemeClr val="tx1"/>
                                    </a:solidFill>
                                    <a:latin typeface="Cambria Math" panose="02040503050406030204" pitchFamily="18" charset="0"/>
                                    <a:cs typeface="Times New Roman" panose="02020603050405020304" pitchFamily="18" charset="0"/>
                                  </a:rPr>
                                  <m:t>′</m:t>
                                </m:r>
                              </m:sup>
                            </m:sSup>
                          </m:e>
                        </m:d>
                      </m:e>
                    </m:d>
                    <m:r>
                      <a:rPr lang="en-US" altLang="zh-CN" sz="2800" b="1" i="1" dirty="0">
                        <a:solidFill>
                          <a:schemeClr val="tx1"/>
                        </a:solidFill>
                        <a:latin typeface="Cambria Math" panose="02040503050406030204" pitchFamily="18" charset="0"/>
                        <a:cs typeface="Times New Roman" panose="02020603050405020304" pitchFamily="18" charset="0"/>
                      </a:rPr>
                      <m:t>=</m:t>
                    </m:r>
                    <m:r>
                      <m:rPr>
                        <m:brk m:alnAt="7"/>
                      </m:rP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𝒕</m:t>
                        </m:r>
                        <m:d>
                          <m:dPr>
                            <m:begChr m:val="["/>
                            <m:endChr m:val="]"/>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r>
                              <a:rPr lang="en-US" altLang="zh-CN" sz="2800" b="1" i="1" dirty="0">
                                <a:solidFill>
                                  <a:schemeClr val="tx1"/>
                                </a:solidFill>
                                <a:latin typeface="Cambria Math" panose="02040503050406030204" pitchFamily="18" charset="0"/>
                                <a:cs typeface="Times New Roman" panose="02020603050405020304" pitchFamily="18" charset="0"/>
                              </a:rPr>
                              <m:t>/</m:t>
                            </m:r>
                            <m:r>
                              <m:rPr>
                                <m:brk m:alnAt="7"/>
                              </m:rP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begChr m:val="["/>
                                <m:endChr m:val="]"/>
                                <m:ctrlP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2800" b="1" i="1" dirty="0">
                                        <a:solidFill>
                                          <a:schemeClr val="tx1"/>
                                        </a:solidFill>
                                        <a:latin typeface="Cambria Math" panose="02040503050406030204" pitchFamily="18" charset="0"/>
                                        <a:cs typeface="Times New Roman" panose="02020603050405020304" pitchFamily="18" charset="0"/>
                                      </a:rPr>
                                    </m:ctrlPr>
                                  </m:sSupPr>
                                  <m:e>
                                    <m:r>
                                      <a:rPr lang="en-US" altLang="zh-CN" sz="2800" b="1" i="1" dirty="0">
                                        <a:solidFill>
                                          <a:schemeClr val="tx1"/>
                                        </a:solidFill>
                                        <a:latin typeface="Cambria Math" panose="02040503050406030204" pitchFamily="18" charset="0"/>
                                        <a:cs typeface="Times New Roman" panose="02020603050405020304" pitchFamily="18" charset="0"/>
                                      </a:rPr>
                                      <m:t>𝒕</m:t>
                                    </m:r>
                                  </m:e>
                                  <m:sup>
                                    <m:r>
                                      <a:rPr lang="en-US" altLang="zh-CN" sz="2800" b="1" i="1" dirty="0">
                                        <a:solidFill>
                                          <a:schemeClr val="tx1"/>
                                        </a:solidFill>
                                        <a:latin typeface="Cambria Math" panose="02040503050406030204" pitchFamily="18" charset="0"/>
                                        <a:cs typeface="Times New Roman" panose="02020603050405020304" pitchFamily="18" charset="0"/>
                                      </a:rPr>
                                      <m:t>′</m:t>
                                    </m:r>
                                  </m:sup>
                                </m:sSup>
                              </m:e>
                            </m:d>
                          </m:e>
                        </m:d>
                      </m:e>
                    </m:d>
                  </m:oMath>
                </a14:m>
                <a:endParaRPr lang="en-US" altLang="zh-CN" sz="2800" b="1" dirty="0">
                  <a:solidFill>
                    <a:srgbClr val="000000"/>
                  </a:solidFill>
                  <a:latin typeface="SimHei" panose="02010609060101010101" pitchFamily="49" charset="-122"/>
                  <a:ea typeface="SimHei" panose="02010609060101010101" pitchFamily="49" charset="-122"/>
                  <a:cs typeface="Times New Roman" panose="02020603050405020304" pitchFamily="18" charset="0"/>
                </a:endParaRPr>
              </a:p>
              <a:p>
                <a:pPr marL="469900" indent="-457200">
                  <a:lnSpc>
                    <a:spcPct val="125000"/>
                  </a:lnSpc>
                  <a:buClr>
                    <a:srgbClr val="660033"/>
                  </a:buClr>
                  <a:buSzPct val="69117"/>
                  <a:buFont typeface="Wingdings" pitchFamily="2" charset="2"/>
                  <a:buChar char="n"/>
                  <a:tabLst>
                    <a:tab pos="356235" algn="l"/>
                  </a:tabLst>
                </a:pPr>
                <a:r>
                  <a:rPr lang="zh-CN" altLang="en-US"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例题</a:t>
                </a:r>
                <a:r>
                  <a:rPr lang="zh-CN" altLang="en-US" sz="2800" dirty="0">
                    <a:latin typeface="Times New Roman" panose="02020603050405020304" pitchFamily="18" charset="0"/>
                    <a:cs typeface="Times New Roman" panose="02020603050405020304" pitchFamily="18" charset="0"/>
                  </a:rPr>
                  <a:t> </a:t>
                </a:r>
                <a:r>
                  <a:rPr lang="zh-CN" altLang="en-US" sz="2800" dirty="0">
                    <a:solidFill>
                      <a:schemeClr val="tx1"/>
                    </a:solidFill>
                    <a:latin typeface="SimHei" panose="02010609060101010101" pitchFamily="49" charset="-122"/>
                    <a:ea typeface="SimHei" panose="02010609060101010101" pitchFamily="49" charset="-122"/>
                  </a:rPr>
                  <a:t>论域为自然数集，</a:t>
                </a:r>
                <a14:m>
                  <m:oMath xmlns:m="http://schemas.openxmlformats.org/officeDocument/2006/math">
                    <m:sSup>
                      <m:sSupPr>
                        <m:ctrlPr>
                          <a:rPr lang="en-US" altLang="zh-CN" sz="2800" b="1"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𝒇</m:t>
                        </m:r>
                      </m:e>
                      <m:sup>
                        <m:r>
                          <a:rPr lang="en-US" altLang="zh-CN" sz="2800" b="1" i="1" dirty="0">
                            <a:latin typeface="Cambria Math" panose="02040503050406030204" pitchFamily="18" charset="0"/>
                            <a:ea typeface="Cambria Math" panose="02040503050406030204" pitchFamily="18" charset="0"/>
                            <a:cs typeface="Times New Roman" panose="02020603050405020304" pitchFamily="18" charset="0"/>
                          </a:rPr>
                          <m:t>𝝈</m:t>
                        </m:r>
                      </m:sup>
                    </m:sSup>
                  </m:oMath>
                </a14:m>
                <a:r>
                  <a:rPr lang="zh-CN" altLang="en-US" sz="2800" dirty="0">
                    <a:solidFill>
                      <a:schemeClr val="tx1"/>
                    </a:solidFill>
                    <a:latin typeface="SimHei" panose="02010609060101010101" pitchFamily="49" charset="-122"/>
                    <a:ea typeface="SimHei" panose="02010609060101010101" pitchFamily="49" charset="-122"/>
                  </a:rPr>
                  <a:t>为乘法，</a:t>
                </a:r>
                <a14:m>
                  <m:oMath xmlns:m="http://schemas.openxmlformats.org/officeDocument/2006/math">
                    <m:sSup>
                      <m:sSupPr>
                        <m:ctrlPr>
                          <a:rPr lang="en-US" altLang="zh-CN" sz="2800" b="1"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𝒈</m:t>
                        </m:r>
                      </m:e>
                      <m:sup>
                        <m:r>
                          <a:rPr lang="en-US" altLang="zh-CN" sz="2800" b="1" i="1" dirty="0">
                            <a:latin typeface="Cambria Math" panose="02040503050406030204" pitchFamily="18" charset="0"/>
                            <a:ea typeface="Cambria Math" panose="02040503050406030204" pitchFamily="18" charset="0"/>
                            <a:cs typeface="Times New Roman" panose="02020603050405020304" pitchFamily="18" charset="0"/>
                          </a:rPr>
                          <m:t>𝝈</m:t>
                        </m:r>
                      </m:sup>
                    </m:sSup>
                  </m:oMath>
                </a14:m>
                <a:r>
                  <a:rPr lang="zh-CN" altLang="en-US" sz="2800" dirty="0">
                    <a:solidFill>
                      <a:schemeClr val="tx1"/>
                    </a:solidFill>
                    <a:latin typeface="SimHei" panose="02010609060101010101" pitchFamily="49" charset="-122"/>
                    <a:ea typeface="SimHei" panose="02010609060101010101" pitchFamily="49" charset="-122"/>
                  </a:rPr>
                  <a:t>为加法， </a:t>
                </a:r>
                <a14:m>
                  <m:oMath xmlns:m="http://schemas.openxmlformats.org/officeDocument/2006/math">
                    <m:sSup>
                      <m:sSupPr>
                        <m:ctrlPr>
                          <a:rPr lang="en-US" altLang="zh-CN" sz="2800" b="1"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𝒂</m:t>
                        </m:r>
                      </m:e>
                      <m:sup>
                        <m:r>
                          <a:rPr lang="en-US" altLang="zh-CN" sz="2800" b="1" i="1" dirty="0">
                            <a:latin typeface="Cambria Math" panose="02040503050406030204" pitchFamily="18" charset="0"/>
                            <a:ea typeface="Cambria Math" panose="02040503050406030204" pitchFamily="18" charset="0"/>
                            <a:cs typeface="Times New Roman" panose="02020603050405020304" pitchFamily="18" charset="0"/>
                          </a:rPr>
                          <m:t>𝝈</m:t>
                        </m:r>
                      </m:sup>
                    </m:sSup>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𝟐</m:t>
                    </m:r>
                  </m:oMath>
                </a14:m>
                <a:r>
                  <a:rPr lang="zh-CN" altLang="en-US" sz="2800" b="1" dirty="0">
                    <a:latin typeface="SimHei" panose="02010609060101010101" pitchFamily="49" charset="-122"/>
                    <a:ea typeface="SimHei" panose="02010609060101010101" pitchFamily="49" charset="-122"/>
                  </a:rPr>
                  <a:t>，</a:t>
                </a:r>
                <a14:m>
                  <m:oMath xmlns:m="http://schemas.openxmlformats.org/officeDocument/2006/math">
                    <m:sSup>
                      <m:sSupPr>
                        <m:ctrlPr>
                          <a:rPr lang="en-US" altLang="zh-CN" sz="2800" b="1" i="1" dirty="0">
                            <a:latin typeface="Cambria Math" panose="02040503050406030204" pitchFamily="18" charset="0"/>
                          </a:rPr>
                        </m:ctrlPr>
                      </m:sSupPr>
                      <m:e>
                        <m:r>
                          <a:rPr lang="en-US" altLang="zh-CN" sz="2800" b="1" i="1" dirty="0" smtClean="0">
                            <a:latin typeface="Cambria Math" panose="02040503050406030204" pitchFamily="18" charset="0"/>
                          </a:rPr>
                          <m:t>𝒙</m:t>
                        </m:r>
                      </m:e>
                      <m:sup>
                        <m:r>
                          <a:rPr lang="en-US" altLang="zh-CN" sz="2800" b="1" i="1" dirty="0">
                            <a:latin typeface="Cambria Math" panose="02040503050406030204" pitchFamily="18" charset="0"/>
                            <a:ea typeface="Cambria Math" panose="02040503050406030204" pitchFamily="18" charset="0"/>
                            <a:cs typeface="Times New Roman" panose="02020603050405020304" pitchFamily="18" charset="0"/>
                          </a:rPr>
                          <m:t>𝝈</m:t>
                        </m:r>
                      </m:sup>
                    </m:sSup>
                    <m:r>
                      <a:rPr lang="en-US" altLang="zh-CN" sz="2800" b="1" i="1" dirty="0">
                        <a:solidFill>
                          <a:schemeClr val="tx1"/>
                        </a:solidFill>
                        <a:latin typeface="Cambria Math" panose="02040503050406030204" pitchFamily="18" charset="0"/>
                      </a:rPr>
                      <m:t>= </m:t>
                    </m:r>
                    <m:r>
                      <a:rPr lang="en-US" altLang="zh-CN" sz="2800" b="1" i="1" dirty="0">
                        <a:solidFill>
                          <a:schemeClr val="tx1"/>
                        </a:solidFill>
                        <a:latin typeface="Cambria Math" panose="02040503050406030204" pitchFamily="18" charset="0"/>
                      </a:rPr>
                      <m:t>𝟏</m:t>
                    </m:r>
                  </m:oMath>
                </a14:m>
                <a:r>
                  <a:rPr lang="zh-CN" altLang="en-US" sz="2800" b="1" dirty="0">
                    <a:latin typeface="SimHei" panose="02010609060101010101" pitchFamily="49" charset="-122"/>
                    <a:ea typeface="SimHei" panose="02010609060101010101" pitchFamily="49" charset="-122"/>
                  </a:rPr>
                  <a:t>，</a:t>
                </a:r>
                <a:r>
                  <a:rPr lang="zh-CN" altLang="en-US" sz="2800" dirty="0">
                    <a:latin typeface="SimHei" panose="02010609060101010101" pitchFamily="49" charset="-122"/>
                    <a:ea typeface="SimHei" panose="02010609060101010101" pitchFamily="49" charset="-122"/>
                  </a:rPr>
                  <a:t>则</a:t>
                </a:r>
                <a14:m>
                  <m:oMath xmlns:m="http://schemas.openxmlformats.org/officeDocument/2006/math">
                    <m:r>
                      <a:rPr lang="en-US" altLang="zh-CN" sz="2800" b="1" i="1" dirty="0" smtClean="0">
                        <a:solidFill>
                          <a:schemeClr val="tx1"/>
                        </a:solidFill>
                        <a:latin typeface="Cambria Math" panose="02040503050406030204" pitchFamily="18" charset="0"/>
                      </a:rPr>
                      <m:t>𝒇</m:t>
                    </m:r>
                    <m:r>
                      <a:rPr lang="en-US" altLang="zh-CN" sz="2800" b="1" i="1" dirty="0" smtClean="0">
                        <a:solidFill>
                          <a:schemeClr val="tx1"/>
                        </a:solidFill>
                        <a:latin typeface="Cambria Math" panose="02040503050406030204" pitchFamily="18" charset="0"/>
                      </a:rPr>
                      <m:t> (</m:t>
                    </m:r>
                    <m:r>
                      <a:rPr lang="en-US" altLang="zh-CN" sz="2800" b="1" i="1" dirty="0" smtClean="0">
                        <a:solidFill>
                          <a:schemeClr val="tx1"/>
                        </a:solidFill>
                        <a:latin typeface="Cambria Math" panose="02040503050406030204" pitchFamily="18" charset="0"/>
                      </a:rPr>
                      <m:t>𝒈</m:t>
                    </m:r>
                    <m:r>
                      <a:rPr lang="en-US" altLang="zh-CN" sz="2800" b="1" i="1" dirty="0" smtClean="0">
                        <a:solidFill>
                          <a:schemeClr val="tx1"/>
                        </a:solidFill>
                        <a:latin typeface="Cambria Math" panose="02040503050406030204" pitchFamily="18" charset="0"/>
                      </a:rPr>
                      <m:t>(</m:t>
                    </m:r>
                    <m:r>
                      <a:rPr lang="en-US" altLang="zh-CN" sz="2800" b="1" i="1" dirty="0" smtClean="0">
                        <a:solidFill>
                          <a:schemeClr val="tx1"/>
                        </a:solidFill>
                        <a:latin typeface="Cambria Math" panose="02040503050406030204" pitchFamily="18" charset="0"/>
                      </a:rPr>
                      <m:t>𝒂</m:t>
                    </m:r>
                    <m:r>
                      <a:rPr lang="en-US" altLang="zh-CN" sz="2800" b="1" i="1" dirty="0" smtClean="0">
                        <a:solidFill>
                          <a:schemeClr val="tx1"/>
                        </a:solidFill>
                        <a:latin typeface="Cambria Math" panose="02040503050406030204" pitchFamily="18" charset="0"/>
                      </a:rPr>
                      <m:t>, </m:t>
                    </m:r>
                    <m:r>
                      <a:rPr lang="en-US" altLang="zh-CN" sz="2800" b="1" i="1" dirty="0" smtClean="0">
                        <a:solidFill>
                          <a:schemeClr val="tx1"/>
                        </a:solidFill>
                        <a:latin typeface="Cambria Math" panose="02040503050406030204" pitchFamily="18" charset="0"/>
                      </a:rPr>
                      <m:t>𝒙</m:t>
                    </m:r>
                    <m:r>
                      <a:rPr lang="en-US" altLang="zh-CN" sz="2800" b="1" i="1" dirty="0" smtClean="0">
                        <a:solidFill>
                          <a:schemeClr val="tx1"/>
                        </a:solidFill>
                        <a:latin typeface="Cambria Math" panose="02040503050406030204" pitchFamily="18" charset="0"/>
                      </a:rPr>
                      <m:t>), </m:t>
                    </m:r>
                    <m:r>
                      <a:rPr lang="en-US" altLang="zh-CN" sz="2800" b="1" i="1" dirty="0" smtClean="0">
                        <a:solidFill>
                          <a:schemeClr val="tx1"/>
                        </a:solidFill>
                        <a:latin typeface="Cambria Math" panose="02040503050406030204" pitchFamily="18" charset="0"/>
                      </a:rPr>
                      <m:t>𝒂</m:t>
                    </m:r>
                    <m:r>
                      <a:rPr lang="en-US" altLang="zh-CN" sz="2800" b="1" i="1" dirty="0" smtClean="0">
                        <a:solidFill>
                          <a:schemeClr val="tx1"/>
                        </a:solidFill>
                        <a:latin typeface="Cambria Math" panose="02040503050406030204" pitchFamily="18" charset="0"/>
                      </a:rPr>
                      <m:t>)</m:t>
                    </m:r>
                  </m:oMath>
                </a14:m>
                <a:r>
                  <a:rPr lang="zh-CN" altLang="en-US" sz="2800" dirty="0">
                    <a:latin typeface="SimHei" panose="02010609060101010101" pitchFamily="49" charset="-122"/>
                    <a:ea typeface="SimHei" panose="02010609060101010101" pitchFamily="49" charset="-122"/>
                  </a:rPr>
                  <a:t>的语义为：</a:t>
                </a:r>
                <a:endParaRPr lang="zh-CN" altLang="en-US" sz="2800" dirty="0">
                  <a:solidFill>
                    <a:schemeClr val="tx1"/>
                  </a:solidFill>
                  <a:latin typeface="SimHei" panose="02010609060101010101" pitchFamily="49" charset="-122"/>
                  <a:ea typeface="SimHei" panose="02010609060101010101" pitchFamily="49" charset="-122"/>
                </a:endParaRPr>
              </a:p>
              <a:p>
                <a:pPr marL="1270000" lvl="2" indent="-342900">
                  <a:lnSpc>
                    <a:spcPct val="125000"/>
                  </a:lnSpc>
                  <a:buClr>
                    <a:schemeClr val="bg1"/>
                  </a:buClr>
                  <a:buSzPct val="69117"/>
                  <a:buFont typeface="Wingdings"/>
                  <a:buChar char=""/>
                  <a:tabLst>
                    <a:tab pos="356235" algn="l"/>
                  </a:tabLst>
                </a:pPr>
                <a14:m>
                  <m:oMath xmlns:m="http://schemas.openxmlformats.org/officeDocument/2006/math">
                    <m:r>
                      <m:rPr>
                        <m:brk m:alnAt="7"/>
                      </m:r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t>𝒇</m:t>
                        </m:r>
                        <m:d>
                          <m:dPr>
                            <m:ctrlP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t>𝒈</m:t>
                            </m:r>
                            <m:d>
                              <m:dPr>
                                <m:ctrlP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t>𝒂</m:t>
                            </m:r>
                          </m:e>
                        </m:d>
                      </m:e>
                    </m:d>
                  </m:oMath>
                </a14:m>
                <a:endParaRPr lang="en-US" altLang="zh-CN" sz="2400" b="1" dirty="0">
                  <a:solidFill>
                    <a:schemeClr val="tx1"/>
                  </a:solidFill>
                </a:endParaRPr>
              </a:p>
              <a:p>
                <a:pPr marL="1270000" lvl="2" indent="-342900">
                  <a:lnSpc>
                    <a:spcPct val="125000"/>
                  </a:lnSpc>
                  <a:buClr>
                    <a:schemeClr val="bg1"/>
                  </a:buClr>
                  <a:buSzPct val="69117"/>
                  <a:buFont typeface="Wingdings"/>
                  <a:buChar char=""/>
                  <a:tabLst>
                    <a:tab pos="356235" algn="l"/>
                  </a:tabLst>
                </a:pPr>
                <a14:m>
                  <m:oMath xmlns:m="http://schemas.openxmlformats.org/officeDocument/2006/math">
                    <m:r>
                      <a:rPr lang="en-US" altLang="zh-CN" sz="2400" b="1" i="1" dirty="0">
                        <a:solidFill>
                          <a:schemeClr val="tx1"/>
                        </a:solidFill>
                        <a:latin typeface="Cambria Math" panose="02040503050406030204" pitchFamily="18" charset="0"/>
                      </a:rPr>
                      <m:t>=</m:t>
                    </m:r>
                    <m:sSup>
                      <m:sSupPr>
                        <m:ctrlPr>
                          <a:rPr lang="it-IT" altLang="zh-CN" sz="2400" b="1" i="1" dirty="0">
                            <a:latin typeface="Cambria Math" panose="02040503050406030204" pitchFamily="18" charset="0"/>
                          </a:rPr>
                        </m:ctrlPr>
                      </m:sSupPr>
                      <m:e>
                        <m:r>
                          <a:rPr lang="zh-CN" altLang="it-IT" sz="2400" b="1" i="1" dirty="0">
                            <a:latin typeface="Cambria Math" panose="02040503050406030204" pitchFamily="18" charset="0"/>
                          </a:rPr>
                          <m:t>𝒇</m:t>
                        </m:r>
                      </m:e>
                      <m:sup>
                        <m:r>
                          <m:rPr>
                            <m:brk m:alnAt="7"/>
                          </m:r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𝒈</m:t>
                        </m:r>
                        <m:d>
                          <m:dPr>
                            <m:ctrl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𝒂</m:t>
                        </m:r>
                      </m:e>
                    </m:d>
                  </m:oMath>
                </a14:m>
                <a:endParaRPr lang="it-IT" altLang="zh-CN" sz="2400" b="1" dirty="0">
                  <a:solidFill>
                    <a:schemeClr val="tx1"/>
                  </a:solidFill>
                </a:endParaRPr>
              </a:p>
              <a:p>
                <a:pPr marL="1270000" lvl="2" indent="-342900">
                  <a:lnSpc>
                    <a:spcPct val="125000"/>
                  </a:lnSpc>
                  <a:buClr>
                    <a:schemeClr val="bg1"/>
                  </a:buClr>
                  <a:buSzPct val="69117"/>
                  <a:buFont typeface="Wingdings"/>
                  <a:buChar char=""/>
                  <a:tabLst>
                    <a:tab pos="356235" algn="l"/>
                  </a:tabLst>
                </a:pPr>
                <a14:m>
                  <m:oMath xmlns:m="http://schemas.openxmlformats.org/officeDocument/2006/math">
                    <m:r>
                      <a:rPr lang="it-IT" altLang="zh-CN" sz="2400" b="1" i="1" dirty="0">
                        <a:solidFill>
                          <a:schemeClr val="tx1"/>
                        </a:solidFill>
                        <a:latin typeface="Cambria Math" panose="02040503050406030204" pitchFamily="18" charset="0"/>
                      </a:rPr>
                      <m:t>=</m:t>
                    </m:r>
                    <m:sSup>
                      <m:sSupPr>
                        <m:ctrlPr>
                          <a:rPr lang="it-IT" altLang="zh-CN" sz="2400" b="1" i="1" dirty="0">
                            <a:latin typeface="Cambria Math" panose="02040503050406030204" pitchFamily="18" charset="0"/>
                          </a:rPr>
                        </m:ctrlPr>
                      </m:sSupPr>
                      <m:e>
                        <m:r>
                          <a:rPr lang="zh-CN" altLang="it-IT" sz="2400" b="1" i="1" dirty="0">
                            <a:latin typeface="Cambria Math" panose="02040503050406030204" pitchFamily="18" charset="0"/>
                          </a:rPr>
                          <m:t>𝒇</m:t>
                        </m:r>
                      </m:e>
                      <m:sup>
                        <m:r>
                          <m:rPr>
                            <m:brk m:alnAt="7"/>
                          </m:r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it-IT" altLang="zh-CN" sz="2400" b="1" i="1" dirty="0">
                                <a:latin typeface="Cambria Math" panose="02040503050406030204" pitchFamily="18" charset="0"/>
                              </a:rPr>
                            </m:ctrlPr>
                          </m:sSupPr>
                          <m:e>
                            <m:r>
                              <a:rPr lang="en-US" altLang="zh-CN" sz="2400" b="1" i="1" dirty="0" smtClean="0">
                                <a:latin typeface="Cambria Math" panose="02040503050406030204" pitchFamily="18" charset="0"/>
                              </a:rPr>
                              <m:t>𝒈</m:t>
                            </m:r>
                          </m:e>
                          <m:sup>
                            <m:r>
                              <m:rPr>
                                <m:brk m:alnAt="7"/>
                              </m:r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it-IT" altLang="zh-CN" sz="2400" b="1" i="1" dirty="0">
                                <a:latin typeface="Cambria Math" panose="02040503050406030204" pitchFamily="18" charset="0"/>
                              </a:rPr>
                            </m:ctrlPr>
                          </m:sSupPr>
                          <m:e>
                            <m:r>
                              <a:rPr lang="en-US" altLang="zh-CN" sz="2400" b="1" i="1" dirty="0" smtClean="0">
                                <a:latin typeface="Cambria Math" panose="02040503050406030204" pitchFamily="18" charset="0"/>
                              </a:rPr>
                              <m:t>𝒂</m:t>
                            </m:r>
                          </m:e>
                          <m:sup>
                            <m:r>
                              <m:rPr>
                                <m:brk m:alnAt="7"/>
                              </m:r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𝝈</m:t>
                            </m:r>
                          </m:sup>
                        </m:sSup>
                      </m:e>
                    </m:d>
                  </m:oMath>
                </a14:m>
                <a:endParaRPr lang="it-IT" altLang="zh-CN" sz="2400" b="1" dirty="0">
                  <a:solidFill>
                    <a:schemeClr val="tx1"/>
                  </a:solidFill>
                </a:endParaRPr>
              </a:p>
              <a:p>
                <a:pPr marL="1270000" lvl="2" indent="-342900">
                  <a:lnSpc>
                    <a:spcPct val="125000"/>
                  </a:lnSpc>
                  <a:buClr>
                    <a:schemeClr val="bg1"/>
                  </a:buClr>
                  <a:buSzPct val="69117"/>
                  <a:buFont typeface="Wingdings"/>
                  <a:buChar char=""/>
                  <a:tabLst>
                    <a:tab pos="356235" algn="l"/>
                  </a:tabLst>
                </a:pPr>
                <a14:m>
                  <m:oMath xmlns:m="http://schemas.openxmlformats.org/officeDocument/2006/math">
                    <m:r>
                      <a:rPr lang="it-IT" altLang="zh-CN" sz="2400" b="1" i="1" dirty="0">
                        <a:solidFill>
                          <a:schemeClr val="tx1"/>
                        </a:solidFill>
                        <a:latin typeface="Cambria Math" panose="02040503050406030204" pitchFamily="18" charset="0"/>
                      </a:rPr>
                      <m:t>=</m:t>
                    </m:r>
                    <m:sSup>
                      <m:sSupPr>
                        <m:ctrlPr>
                          <a:rPr lang="it-IT" altLang="zh-CN" sz="2400" b="1" i="1" dirty="0">
                            <a:latin typeface="Cambria Math" panose="02040503050406030204" pitchFamily="18" charset="0"/>
                          </a:rPr>
                        </m:ctrlPr>
                      </m:sSupPr>
                      <m:e>
                        <m:r>
                          <a:rPr lang="zh-CN" altLang="it-IT" sz="2400" b="1" i="1" dirty="0">
                            <a:latin typeface="Cambria Math" panose="02040503050406030204" pitchFamily="18" charset="0"/>
                          </a:rPr>
                          <m:t>𝒇</m:t>
                        </m:r>
                      </m:e>
                      <m:sup>
                        <m:r>
                          <m:rPr>
                            <m:brk m:alnAt="7"/>
                          </m:r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it-IT" altLang="zh-CN" sz="2400" b="1" i="1" dirty="0">
                                <a:latin typeface="Cambria Math" panose="02040503050406030204" pitchFamily="18" charset="0"/>
                              </a:rPr>
                            </m:ctrlPr>
                          </m:sSupPr>
                          <m:e>
                            <m:r>
                              <a:rPr lang="en-US" altLang="zh-CN" sz="2400" b="1" i="1" dirty="0">
                                <a:latin typeface="Cambria Math" panose="02040503050406030204" pitchFamily="18" charset="0"/>
                              </a:rPr>
                              <m:t>𝒈</m:t>
                            </m:r>
                          </m:e>
                          <m:sup>
                            <m:r>
                              <m:rPr>
                                <m:brk m:alnAt="7"/>
                              </m:r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it-IT" altLang="zh-CN" sz="2400" b="1" i="1" dirty="0">
                                    <a:latin typeface="Cambria Math" panose="02040503050406030204" pitchFamily="18" charset="0"/>
                                  </a:rPr>
                                </m:ctrlPr>
                              </m:sSupPr>
                              <m:e>
                                <m:r>
                                  <a:rPr lang="en-US" altLang="zh-CN" sz="2400" b="1" i="1" dirty="0">
                                    <a:latin typeface="Cambria Math" panose="02040503050406030204" pitchFamily="18" charset="0"/>
                                  </a:rPr>
                                  <m:t>𝒂</m:t>
                                </m:r>
                              </m:e>
                              <m:sup>
                                <m:r>
                                  <m:rPr>
                                    <m:brk m:alnAt="7"/>
                                  </m:r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𝝈</m:t>
                                </m:r>
                              </m:sup>
                            </m:sSup>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it-IT" altLang="zh-CN" sz="2400" b="1" i="1" dirty="0">
                                    <a:latin typeface="Cambria Math" panose="02040503050406030204" pitchFamily="18" charset="0"/>
                                  </a:rPr>
                                </m:ctrlPr>
                              </m:sSupPr>
                              <m:e>
                                <m:r>
                                  <a:rPr lang="en-US" altLang="zh-CN" sz="2400" b="1" i="1" dirty="0" smtClean="0">
                                    <a:latin typeface="Cambria Math" panose="02040503050406030204" pitchFamily="18" charset="0"/>
                                  </a:rPr>
                                  <m:t>𝒙</m:t>
                                </m:r>
                              </m:e>
                              <m:sup>
                                <m:r>
                                  <m:rPr>
                                    <m:brk m:alnAt="7"/>
                                  </m:r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𝝈</m:t>
                                </m:r>
                              </m:sup>
                            </m:sSup>
                          </m:e>
                        </m:d>
                        <m: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it-IT" altLang="zh-CN" sz="2400" b="1" i="1" dirty="0">
                                <a:latin typeface="Cambria Math" panose="02040503050406030204" pitchFamily="18" charset="0"/>
                              </a:rPr>
                            </m:ctrlPr>
                          </m:sSupPr>
                          <m:e>
                            <m:r>
                              <a:rPr lang="en-US" altLang="zh-CN" sz="2400" b="1" i="1" dirty="0">
                                <a:latin typeface="Cambria Math" panose="02040503050406030204" pitchFamily="18" charset="0"/>
                              </a:rPr>
                              <m:t>𝒂</m:t>
                            </m:r>
                          </m:e>
                          <m:sup>
                            <m:r>
                              <m:rPr>
                                <m:brk m:alnAt="7"/>
                              </m:rPr>
                              <a:rPr lang="en-US" altLang="zh-CN" sz="2400" b="1" i="1" dirty="0">
                                <a:latin typeface="Cambria Math" panose="02040503050406030204" pitchFamily="18" charset="0"/>
                                <a:ea typeface="Cambria Math" panose="02040503050406030204" pitchFamily="18" charset="0"/>
                                <a:cs typeface="Times New Roman" panose="02020603050405020304" pitchFamily="18" charset="0"/>
                              </a:rPr>
                              <m:t>𝝈</m:t>
                            </m:r>
                          </m:sup>
                        </m:sSup>
                      </m:e>
                    </m:d>
                  </m:oMath>
                </a14:m>
                <a:endParaRPr lang="en-US" altLang="zh-CN" sz="2400" b="1" i="1" dirty="0">
                  <a:latin typeface="Cambria Math" panose="02040503050406030204" pitchFamily="18" charset="0"/>
                  <a:ea typeface="Cambria Math" panose="02040503050406030204" pitchFamily="18" charset="0"/>
                  <a:cs typeface="Times New Roman" panose="02020603050405020304" pitchFamily="18" charset="0"/>
                </a:endParaRPr>
              </a:p>
              <a:p>
                <a:pPr marL="1270000" lvl="2" indent="-342900">
                  <a:lnSpc>
                    <a:spcPct val="125000"/>
                  </a:lnSpc>
                  <a:buClr>
                    <a:schemeClr val="bg1"/>
                  </a:buClr>
                  <a:buSzPct val="69117"/>
                  <a:buFont typeface="Wingdings"/>
                  <a:buChar char=""/>
                  <a:tabLst>
                    <a:tab pos="356235" algn="l"/>
                  </a:tabLst>
                </a:pPr>
                <a14:m>
                  <m:oMath xmlns:m="http://schemas.openxmlformats.org/officeDocument/2006/math">
                    <m:r>
                      <a:rPr lang="it-IT"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rPr>
                      <m:t>× </m:t>
                    </m:r>
                    <m:r>
                      <a:rPr lang="it-IT" altLang="zh-CN" sz="2400" b="1" i="1" dirty="0">
                        <a:solidFill>
                          <a:schemeClr val="tx1"/>
                        </a:solidFill>
                        <a:latin typeface="Cambria Math" panose="02040503050406030204" pitchFamily="18" charset="0"/>
                      </a:rPr>
                      <m:t>(+ (</m:t>
                    </m:r>
                    <m:r>
                      <a:rPr lang="it-IT" altLang="zh-CN" sz="2400" b="1" i="1" dirty="0">
                        <a:solidFill>
                          <a:schemeClr val="tx1"/>
                        </a:solidFill>
                        <a:latin typeface="Cambria Math" panose="02040503050406030204" pitchFamily="18" charset="0"/>
                      </a:rPr>
                      <m:t>𝟐</m:t>
                    </m:r>
                    <m:r>
                      <a:rPr lang="it-IT" altLang="zh-CN" sz="2400" b="1" i="1" dirty="0">
                        <a:solidFill>
                          <a:schemeClr val="tx1"/>
                        </a:solidFill>
                        <a:latin typeface="Cambria Math" panose="02040503050406030204" pitchFamily="18" charset="0"/>
                      </a:rPr>
                      <m:t>, </m:t>
                    </m:r>
                    <m:r>
                      <a:rPr lang="it-IT" altLang="zh-CN" sz="2400" b="1" i="1" dirty="0">
                        <a:solidFill>
                          <a:schemeClr val="tx1"/>
                        </a:solidFill>
                        <a:latin typeface="Cambria Math" panose="02040503050406030204" pitchFamily="18" charset="0"/>
                      </a:rPr>
                      <m:t>𝟏</m:t>
                    </m:r>
                    <m:r>
                      <a:rPr lang="it-IT" altLang="zh-CN" sz="2400" b="1" i="1" dirty="0">
                        <a:solidFill>
                          <a:schemeClr val="tx1"/>
                        </a:solidFill>
                        <a:latin typeface="Cambria Math" panose="02040503050406030204" pitchFamily="18" charset="0"/>
                      </a:rPr>
                      <m:t>), </m:t>
                    </m:r>
                    <m:r>
                      <a:rPr lang="it-IT" altLang="zh-CN" sz="2400" b="1" i="1" dirty="0">
                        <a:solidFill>
                          <a:schemeClr val="tx1"/>
                        </a:solidFill>
                        <a:latin typeface="Cambria Math" panose="02040503050406030204" pitchFamily="18" charset="0"/>
                      </a:rPr>
                      <m:t>𝟐</m:t>
                    </m:r>
                    <m:r>
                      <a:rPr lang="it-IT" altLang="zh-CN" sz="2400" b="1" i="1" dirty="0">
                        <a:solidFill>
                          <a:schemeClr val="tx1"/>
                        </a:solidFill>
                        <a:latin typeface="Cambria Math" panose="02040503050406030204" pitchFamily="18" charset="0"/>
                      </a:rPr>
                      <m:t>)</m:t>
                    </m:r>
                  </m:oMath>
                </a14:m>
                <a:endParaRPr lang="it-IT" altLang="zh-CN" sz="2400" b="1" dirty="0">
                  <a:solidFill>
                    <a:schemeClr val="tx1"/>
                  </a:solidFill>
                </a:endParaRPr>
              </a:p>
              <a:p>
                <a:pPr marL="1270000" lvl="2" indent="-342900">
                  <a:lnSpc>
                    <a:spcPct val="125000"/>
                  </a:lnSpc>
                  <a:buClr>
                    <a:schemeClr val="bg1"/>
                  </a:buClr>
                  <a:buSzPct val="69117"/>
                  <a:buFont typeface="Wingdings"/>
                  <a:buChar char=""/>
                  <a:tabLst>
                    <a:tab pos="356235" algn="l"/>
                  </a:tabLst>
                </a:pPr>
                <a14:m>
                  <m:oMath xmlns:m="http://schemas.openxmlformats.org/officeDocument/2006/math">
                    <m:r>
                      <a:rPr lang="it-IT" altLang="zh-CN" sz="2400" b="1" i="1" dirty="0">
                        <a:solidFill>
                          <a:schemeClr val="tx1"/>
                        </a:solidFill>
                        <a:latin typeface="Cambria Math" panose="02040503050406030204" pitchFamily="18" charset="0"/>
                      </a:rPr>
                      <m:t>= (</m:t>
                    </m:r>
                    <m:r>
                      <a:rPr lang="it-IT" altLang="zh-CN" sz="2400" b="1" i="1" dirty="0">
                        <a:solidFill>
                          <a:schemeClr val="tx1"/>
                        </a:solidFill>
                        <a:latin typeface="Cambria Math" panose="02040503050406030204" pitchFamily="18" charset="0"/>
                      </a:rPr>
                      <m:t>𝟐</m:t>
                    </m:r>
                    <m:r>
                      <a:rPr lang="it-IT" altLang="zh-CN" sz="2400" b="1" i="1" dirty="0">
                        <a:solidFill>
                          <a:schemeClr val="tx1"/>
                        </a:solidFill>
                        <a:latin typeface="Cambria Math" panose="02040503050406030204" pitchFamily="18" charset="0"/>
                      </a:rPr>
                      <m:t>+</m:t>
                    </m:r>
                    <m:r>
                      <a:rPr lang="it-IT" altLang="zh-CN" sz="2400" b="1" i="1" dirty="0">
                        <a:solidFill>
                          <a:schemeClr val="tx1"/>
                        </a:solidFill>
                        <a:latin typeface="Cambria Math" panose="02040503050406030204" pitchFamily="18" charset="0"/>
                      </a:rPr>
                      <m:t>𝟏</m:t>
                    </m:r>
                    <m:r>
                      <a:rPr lang="it-IT" altLang="zh-CN" sz="2400" b="1" i="1" dirty="0">
                        <a:solidFill>
                          <a:schemeClr val="tx1"/>
                        </a:solidFill>
                        <a:latin typeface="Cambria Math" panose="02040503050406030204" pitchFamily="18" charset="0"/>
                      </a:rPr>
                      <m:t>)×</m:t>
                    </m:r>
                    <m:r>
                      <a:rPr lang="it-IT" altLang="zh-CN" sz="2400" b="1" i="1" dirty="0">
                        <a:solidFill>
                          <a:schemeClr val="tx1"/>
                        </a:solidFill>
                        <a:latin typeface="Cambria Math" panose="02040503050406030204" pitchFamily="18" charset="0"/>
                      </a:rPr>
                      <m:t>𝟐</m:t>
                    </m:r>
                  </m:oMath>
                </a14:m>
                <a:endParaRPr lang="it-IT" altLang="zh-CN" sz="2400" b="1" dirty="0">
                  <a:solidFill>
                    <a:schemeClr val="tx1"/>
                  </a:solidFill>
                </a:endParaRPr>
              </a:p>
              <a:p>
                <a:pPr marL="1270000" lvl="2" indent="-342900">
                  <a:lnSpc>
                    <a:spcPct val="125000"/>
                  </a:lnSpc>
                  <a:buClr>
                    <a:schemeClr val="bg1"/>
                  </a:buClr>
                  <a:buSzPct val="69117"/>
                  <a:buFont typeface="Wingdings"/>
                  <a:buChar char=""/>
                  <a:tabLst>
                    <a:tab pos="356235" algn="l"/>
                  </a:tabLst>
                </a:pPr>
                <a14:m>
                  <m:oMath xmlns:m="http://schemas.openxmlformats.org/officeDocument/2006/math">
                    <m:r>
                      <a:rPr lang="it-IT" altLang="zh-CN" sz="2400" b="1" i="1" dirty="0">
                        <a:solidFill>
                          <a:schemeClr val="tx1"/>
                        </a:solidFill>
                        <a:latin typeface="Cambria Math" panose="02040503050406030204" pitchFamily="18" charset="0"/>
                      </a:rPr>
                      <m:t>= </m:t>
                    </m:r>
                    <m:r>
                      <a:rPr lang="it-IT" altLang="zh-CN" sz="2400" b="1" i="1" dirty="0">
                        <a:solidFill>
                          <a:schemeClr val="tx1"/>
                        </a:solidFill>
                        <a:latin typeface="Cambria Math" panose="02040503050406030204" pitchFamily="18" charset="0"/>
                      </a:rPr>
                      <m:t>𝟔</m:t>
                    </m:r>
                  </m:oMath>
                </a14:m>
                <a:endParaRPr lang="en-US" altLang="zh-CN" sz="2800" b="1"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p:txBody>
          </p:sp>
        </mc:Choice>
        <mc:Fallback xmlns="">
          <p:sp>
            <p:nvSpPr>
              <p:cNvPr id="9" name="object 2">
                <a:extLst>
                  <a:ext uri="{FF2B5EF4-FFF2-40B4-BE49-F238E27FC236}">
                    <a16:creationId xmlns:a16="http://schemas.microsoft.com/office/drawing/2014/main" id="{D5B0C44C-0501-734A-ADDA-7B5F079B9B86}"/>
                  </a:ext>
                </a:extLst>
              </p:cNvPr>
              <p:cNvSpPr txBox="1">
                <a:spLocks noRot="1" noChangeAspect="1" noMove="1" noResize="1" noEditPoints="1" noAdjustHandles="1" noChangeArrowheads="1" noChangeShapeType="1" noTextEdit="1"/>
              </p:cNvSpPr>
              <p:nvPr/>
            </p:nvSpPr>
            <p:spPr>
              <a:xfrm>
                <a:off x="304800" y="990600"/>
                <a:ext cx="8393724" cy="5673733"/>
              </a:xfrm>
              <a:prstGeom prst="rect">
                <a:avLst/>
              </a:prstGeom>
              <a:blipFill>
                <a:blip r:embed="rId2"/>
                <a:stretch>
                  <a:fillRect l="-14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8027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语义与项的代入</a:t>
            </a:r>
          </a:p>
        </p:txBody>
      </p:sp>
      <mc:AlternateContent xmlns:mc="http://schemas.openxmlformats.org/markup-compatibility/2006" xmlns:a14="http://schemas.microsoft.com/office/drawing/2010/main">
        <mc:Choice Requires="a14">
          <p:sp>
            <p:nvSpPr>
              <p:cNvPr id="9" name="object 2">
                <a:extLst>
                  <a:ext uri="{FF2B5EF4-FFF2-40B4-BE49-F238E27FC236}">
                    <a16:creationId xmlns:a16="http://schemas.microsoft.com/office/drawing/2014/main" id="{D5B0C44C-0501-734A-ADDA-7B5F079B9B86}"/>
                  </a:ext>
                </a:extLst>
              </p:cNvPr>
              <p:cNvSpPr txBox="1"/>
              <p:nvPr/>
            </p:nvSpPr>
            <p:spPr>
              <a:xfrm>
                <a:off x="304800" y="990600"/>
                <a:ext cx="8393724" cy="5469511"/>
              </a:xfrm>
              <a:prstGeom prst="rect">
                <a:avLst/>
              </a:prstGeom>
            </p:spPr>
            <p:txBody>
              <a:bodyPr vert="horz" wrap="square" lIns="0" tIns="140335" rIns="0" bIns="0" rtlCol="0">
                <a:spAutoFit/>
              </a:bodyPr>
              <a:lstStyle/>
              <a:p>
                <a:pPr marL="469900" indent="-457200">
                  <a:lnSpc>
                    <a:spcPct val="125000"/>
                  </a:lnSpc>
                  <a:buClr>
                    <a:srgbClr val="660033"/>
                  </a:buClr>
                  <a:buSzPct val="69117"/>
                  <a:buFont typeface="Wingdings" pitchFamily="2" charset="2"/>
                  <a:buChar char="n"/>
                  <a:tabLst>
                    <a:tab pos="356235" algn="l"/>
                  </a:tabLst>
                  <a:defRPr/>
                </a:pPr>
                <a:r>
                  <a:rPr lang="zh-CN" altLang="en-US"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定理</a:t>
                </a:r>
                <a:r>
                  <a:rPr lang="en-US"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3.1.2</a:t>
                </a:r>
                <a:r>
                  <a:rPr kumimoji="0"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设</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是合式公式，</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𝒕</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是项</a:t>
                </a:r>
                <a:r>
                  <a:rPr lang="zh-CN" altLang="en-US" sz="2800" b="1"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14:m>
                  <m:oMath xmlns:m="http://schemas.openxmlformats.org/officeDocument/2006/math">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是指派函数，若对于公式</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中的</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𝒙</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是可代入的，则</a:t>
                </a:r>
                <a:endParaRPr lang="en-US" altLang="zh-CN" sz="28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12700">
                  <a:lnSpc>
                    <a:spcPct val="125000"/>
                  </a:lnSpc>
                  <a:buClr>
                    <a:srgbClr val="660033"/>
                  </a:buClr>
                  <a:buSzPct val="69117"/>
                  <a:tabLst>
                    <a:tab pos="356235" algn="l"/>
                  </a:tabLst>
                  <a:defRPr/>
                </a:pPr>
                <a14:m>
                  <m:oMathPara xmlns:m="http://schemas.openxmlformats.org/officeDocument/2006/math">
                    <m:oMathParaPr>
                      <m:jc m:val="centerGroup"/>
                    </m:oMathParaPr>
                    <m:oMath xmlns:m="http://schemas.openxmlformats.org/officeDocument/2006/math">
                      <m:r>
                        <m:rPr>
                          <m:brk m:alnAt="7"/>
                        </m:rP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𝑸</m:t>
                          </m:r>
                          <m:d>
                            <m:dPr>
                              <m:begChr m:val="["/>
                              <m:endChr m:val="]"/>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𝒕</m:t>
                              </m:r>
                            </m:e>
                          </m:d>
                        </m:e>
                      </m:d>
                      <m:r>
                        <a:rPr lang="en-US" altLang="zh-CN" sz="2800" b="1" i="1" dirty="0">
                          <a:solidFill>
                            <a:schemeClr val="tx1"/>
                          </a:solidFill>
                          <a:latin typeface="Cambria Math" panose="02040503050406030204" pitchFamily="18" charset="0"/>
                          <a:cs typeface="Times New Roman" panose="02020603050405020304" pitchFamily="18" charset="0"/>
                        </a:rPr>
                        <m:t>=</m:t>
                      </m:r>
                      <m:r>
                        <m:rPr>
                          <m:brk m:alnAt="7"/>
                        </m:rP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𝑸</m:t>
                          </m:r>
                          <m:d>
                            <m:dPr>
                              <m:begChr m:val="["/>
                              <m:endChr m:val="]"/>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r>
                                <a:rPr lang="en-US" altLang="zh-CN" sz="2800" b="1" i="1" dirty="0">
                                  <a:solidFill>
                                    <a:schemeClr val="tx1"/>
                                  </a:solidFill>
                                  <a:latin typeface="Cambria Math" panose="02040503050406030204" pitchFamily="18" charset="0"/>
                                  <a:cs typeface="Times New Roman" panose="02020603050405020304" pitchFamily="18" charset="0"/>
                                </a:rPr>
                                <m:t>/</m:t>
                              </m:r>
                              <m:r>
                                <m:rPr>
                                  <m:brk m:alnAt="7"/>
                                </m:rP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𝒕</m:t>
                                  </m:r>
                                </m:e>
                              </m:d>
                            </m:e>
                          </m:d>
                        </m:e>
                      </m:d>
                    </m:oMath>
                  </m:oMathPara>
                </a14:m>
                <a:endParaRPr lang="en-US" altLang="zh-CN" sz="2800" b="1" i="1" dirty="0">
                  <a:solidFill>
                    <a:schemeClr val="tx1"/>
                  </a:solidFill>
                  <a:latin typeface="Cambria Math" panose="02040503050406030204" pitchFamily="18" charset="0"/>
                  <a:cs typeface="Times New Roman" panose="02020603050405020304" pitchFamily="18" charset="0"/>
                </a:endParaRPr>
              </a:p>
              <a:p>
                <a:pPr marL="469900" indent="-457200">
                  <a:lnSpc>
                    <a:spcPct val="125000"/>
                  </a:lnSpc>
                  <a:buClr>
                    <a:srgbClr val="660033"/>
                  </a:buClr>
                  <a:buSzPct val="69117"/>
                  <a:buFont typeface="Wingdings" pitchFamily="2" charset="2"/>
                  <a:buChar char="n"/>
                  <a:tabLst>
                    <a:tab pos="356235" algn="l"/>
                  </a:tabLst>
                  <a:defRPr/>
                </a:pPr>
                <a:r>
                  <a:rPr lang="zh-CN" altLang="en-US"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例题 </a:t>
                </a:r>
                <a:r>
                  <a:rPr lang="zh-CN" altLang="en-US" sz="2800" dirty="0">
                    <a:latin typeface="SimHei" panose="02010609060101010101" pitchFamily="49" charset="-122"/>
                    <a:ea typeface="SimHei" panose="02010609060101010101" pitchFamily="49" charset="-122"/>
                    <a:cs typeface="Times New Roman" panose="02020603050405020304" pitchFamily="18" charset="0"/>
                  </a:rPr>
                  <a:t>代入与可代入：考虑</a:t>
                </a:r>
                <a14:m>
                  <m:oMath xmlns:m="http://schemas.openxmlformats.org/officeDocument/2006/math">
                    <m:r>
                      <a:rPr lang="en-US" altLang="zh-CN" sz="2800" b="1" i="1" dirty="0" smtClean="0">
                        <a:solidFill>
                          <a:schemeClr val="tx1"/>
                        </a:solidFill>
                        <a:latin typeface="Cambria Math" panose="02040503050406030204" pitchFamily="18" charset="0"/>
                        <a:cs typeface="Times New Roman" panose="02020603050405020304" pitchFamily="18" charset="0"/>
                      </a:rPr>
                      <m:t>𝒛</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是公式</a:t>
                </a:r>
                <a14:m>
                  <m:oMath xmlns:m="http://schemas.openxmlformats.org/officeDocument/2006/math">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𝒛</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的自由变元，代入</a:t>
                </a:r>
                <a14:m>
                  <m:oMath xmlns:m="http://schemas.openxmlformats.org/officeDocument/2006/math">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𝒛</m:t>
                        </m:r>
                      </m:e>
                    </m:d>
                    <m:d>
                      <m:dPr>
                        <m:begChr m:val="["/>
                        <m:endChr m:val="]"/>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𝒛</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𝒙</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是项。</a:t>
                </a:r>
                <a:endParaRPr lang="en-US" altLang="zh-CN" sz="28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469900" indent="-457200">
                  <a:lnSpc>
                    <a:spcPct val="125000"/>
                  </a:lnSpc>
                  <a:buClr>
                    <a:srgbClr val="660033"/>
                  </a:buClr>
                  <a:buSzPct val="69117"/>
                  <a:buFont typeface="Wingdings" pitchFamily="2" charset="2"/>
                  <a:buChar char="Ø"/>
                  <a:tabLst>
                    <a:tab pos="356235" algn="l"/>
                  </a:tabLst>
                  <a:defRPr/>
                </a:pPr>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由于公式</a:t>
                </a:r>
                <a14:m>
                  <m:oMath xmlns:m="http://schemas.openxmlformats.org/officeDocument/2006/math">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𝒛</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中有约束变元</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𝒙</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，因此，在公式</a:t>
                </a:r>
                <a14:m>
                  <m:oMath xmlns:m="http://schemas.openxmlformats.org/officeDocument/2006/math">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𝒛</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中</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𝒙</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是不可代入的。</a:t>
                </a:r>
                <a:endParaRPr lang="en-US" altLang="zh-CN" sz="28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469900" indent="-457200">
                  <a:lnSpc>
                    <a:spcPct val="125000"/>
                  </a:lnSpc>
                  <a:buClr>
                    <a:srgbClr val="660033"/>
                  </a:buClr>
                  <a:buSzPct val="69117"/>
                  <a:buFont typeface="Wingdings" pitchFamily="2" charset="2"/>
                  <a:buChar char="Ø"/>
                  <a:tabLst>
                    <a:tab pos="356235" algn="l"/>
                  </a:tabLst>
                  <a:defRPr/>
                </a:pPr>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将公式</a:t>
                </a:r>
                <a14:m>
                  <m:oMath xmlns:m="http://schemas.openxmlformats.org/officeDocument/2006/math">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𝒛</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中不可代入的约束变元</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𝒙</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替换为另一个未出现的变元</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𝒘</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，即</a:t>
                </a:r>
                <a14:m>
                  <m:oMath xmlns:m="http://schemas.openxmlformats.org/officeDocument/2006/math">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𝒘</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𝒘</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𝒛</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，此时，</a:t>
                </a:r>
                <a14:m>
                  <m:oMath xmlns:m="http://schemas.openxmlformats.org/officeDocument/2006/math">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𝒘𝑸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𝒘</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𝒚</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𝒛</m:t>
                        </m:r>
                      </m:e>
                    </m:d>
                    <m:d>
                      <m:dPr>
                        <m:begChr m:val="["/>
                        <m:endChr m:val="]"/>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𝒛</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是可代入的。</a:t>
                </a:r>
                <a:endParaRPr lang="en-US" altLang="zh-CN" sz="28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p:txBody>
          </p:sp>
        </mc:Choice>
        <mc:Fallback xmlns="">
          <p:sp>
            <p:nvSpPr>
              <p:cNvPr id="9" name="object 2">
                <a:extLst>
                  <a:ext uri="{FF2B5EF4-FFF2-40B4-BE49-F238E27FC236}">
                    <a16:creationId xmlns:a16="http://schemas.microsoft.com/office/drawing/2014/main" id="{D5B0C44C-0501-734A-ADDA-7B5F079B9B86}"/>
                  </a:ext>
                </a:extLst>
              </p:cNvPr>
              <p:cNvSpPr txBox="1">
                <a:spLocks noRot="1" noChangeAspect="1" noMove="1" noResize="1" noEditPoints="1" noAdjustHandles="1" noChangeArrowheads="1" noChangeShapeType="1" noTextEdit="1"/>
              </p:cNvSpPr>
              <p:nvPr/>
            </p:nvSpPr>
            <p:spPr>
              <a:xfrm>
                <a:off x="304800" y="990600"/>
                <a:ext cx="8393724" cy="5469511"/>
              </a:xfrm>
              <a:prstGeom prst="rect">
                <a:avLst/>
              </a:prstGeom>
              <a:blipFill>
                <a:blip r:embed="rId2"/>
                <a:stretch>
                  <a:fillRect l="-1452" r="-1743" b="-26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1087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语义与公式替换</a:t>
            </a:r>
          </a:p>
        </p:txBody>
      </p:sp>
      <mc:AlternateContent xmlns:mc="http://schemas.openxmlformats.org/markup-compatibility/2006" xmlns:a14="http://schemas.microsoft.com/office/drawing/2010/main">
        <mc:Choice Requires="a14">
          <p:sp>
            <p:nvSpPr>
              <p:cNvPr id="9" name="object 2">
                <a:extLst>
                  <a:ext uri="{FF2B5EF4-FFF2-40B4-BE49-F238E27FC236}">
                    <a16:creationId xmlns:a16="http://schemas.microsoft.com/office/drawing/2014/main" id="{D5B0C44C-0501-734A-ADDA-7B5F079B9B86}"/>
                  </a:ext>
                </a:extLst>
              </p:cNvPr>
              <p:cNvSpPr txBox="1"/>
              <p:nvPr/>
            </p:nvSpPr>
            <p:spPr>
              <a:xfrm>
                <a:off x="304800" y="990600"/>
                <a:ext cx="8393724" cy="5128199"/>
              </a:xfrm>
              <a:prstGeom prst="rect">
                <a:avLst/>
              </a:prstGeom>
            </p:spPr>
            <p:txBody>
              <a:bodyPr vert="horz" wrap="square" lIns="0" tIns="140335" rIns="0" bIns="0" rtlCol="0">
                <a:spAutoFit/>
              </a:bodyPr>
              <a:lstStyle/>
              <a:p>
                <a:pPr marL="469900" indent="-457200">
                  <a:lnSpc>
                    <a:spcPct val="125000"/>
                  </a:lnSpc>
                  <a:buClr>
                    <a:srgbClr val="660033"/>
                  </a:buClr>
                  <a:buSzPct val="69117"/>
                  <a:buFont typeface="Wingdings" pitchFamily="2" charset="2"/>
                  <a:buChar char="n"/>
                  <a:tabLst>
                    <a:tab pos="356235" algn="l"/>
                  </a:tabLst>
                  <a:defRPr/>
                </a:pPr>
                <a:r>
                  <a:rPr lang="zh-CN" altLang="en-US"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3.1.3</a:t>
                </a:r>
                <a:r>
                  <a:rPr kumimoji="0"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设</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是谓词合式公式，</a:t>
                </a:r>
                <a14:m>
                  <m:oMath xmlns:m="http://schemas.openxmlformats.org/officeDocument/2006/math">
                    <m:sSub>
                      <m:sSubPr>
                        <m:ctrlPr>
                          <a:rPr lang="en-US" altLang="zh-CN" sz="2800" b="1" i="1" dirty="0">
                            <a:solidFill>
                              <a:schemeClr val="tx1"/>
                            </a:solidFill>
                            <a:latin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cs typeface="Times New Roman" panose="02020603050405020304" pitchFamily="18" charset="0"/>
                          </a:rPr>
                          <m:t>𝟏</m:t>
                        </m:r>
                      </m:sub>
                    </m:sSub>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的子公式，若</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中子公式</a:t>
                </a:r>
                <a14:m>
                  <m:oMath xmlns:m="http://schemas.openxmlformats.org/officeDocument/2006/math">
                    <m:sSub>
                      <m:sSubPr>
                        <m:ctrlPr>
                          <a:rPr lang="en-US" altLang="zh-CN" sz="2800" b="1" i="1" dirty="0">
                            <a:solidFill>
                              <a:schemeClr val="tx1"/>
                            </a:solidFill>
                            <a:latin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cs typeface="Times New Roman" panose="02020603050405020304" pitchFamily="18" charset="0"/>
                          </a:rPr>
                          <m:t>𝟏</m:t>
                        </m:r>
                      </m:sub>
                    </m:sSub>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换为</a:t>
                </a:r>
                <a14:m>
                  <m:oMath xmlns:m="http://schemas.openxmlformats.org/officeDocument/2006/math">
                    <m:sSub>
                      <m:sSubPr>
                        <m:ctrlPr>
                          <a:rPr lang="en-US" altLang="zh-CN" sz="2800" b="1" i="1" dirty="0">
                            <a:solidFill>
                              <a:schemeClr val="tx1"/>
                            </a:solidFill>
                            <a:latin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cs typeface="Times New Roman" panose="02020603050405020304" pitchFamily="18" charset="0"/>
                          </a:rPr>
                          <m:t>𝟐</m:t>
                        </m:r>
                      </m:sub>
                    </m:sSub>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，则称</a:t>
                </a:r>
                <a14:m>
                  <m:oMath xmlns:m="http://schemas.openxmlformats.org/officeDocument/2006/math">
                    <m:sSub>
                      <m:sSubPr>
                        <m:ctrlPr>
                          <a:rPr lang="en-US" altLang="zh-CN" sz="2800" b="1" i="1" dirty="0">
                            <a:solidFill>
                              <a:schemeClr val="tx1"/>
                            </a:solidFill>
                            <a:latin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cs typeface="Times New Roman" panose="02020603050405020304" pitchFamily="18" charset="0"/>
                          </a:rPr>
                          <m:t>𝟐</m:t>
                        </m:r>
                      </m:sub>
                    </m:sSub>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替换</a:t>
                </a:r>
                <a14:m>
                  <m:oMath xmlns:m="http://schemas.openxmlformats.org/officeDocument/2006/math">
                    <m:sSub>
                      <m:sSubPr>
                        <m:ctrlPr>
                          <a:rPr lang="en-US" altLang="zh-CN" sz="2800" b="1" i="1" dirty="0">
                            <a:solidFill>
                              <a:schemeClr val="tx1"/>
                            </a:solidFill>
                            <a:latin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cs typeface="Times New Roman" panose="02020603050405020304" pitchFamily="18" charset="0"/>
                          </a:rPr>
                          <m:t>𝟏</m:t>
                        </m:r>
                      </m:sub>
                    </m:sSub>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，记为</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d>
                      <m:dPr>
                        <m:begChr m:val="["/>
                        <m:endChr m:val="]"/>
                        <m:ctrlPr>
                          <a:rPr lang="en-US" altLang="zh-CN" sz="2800" b="1" i="1" dirty="0">
                            <a:solidFill>
                              <a:schemeClr val="tx1"/>
                            </a:solidFill>
                            <a:latin typeface="Cambria Math" panose="02040503050406030204" pitchFamily="18" charset="0"/>
                            <a:cs typeface="Times New Roman" panose="02020603050405020304" pitchFamily="18" charset="0"/>
                          </a:rPr>
                        </m:ctrlPr>
                      </m:dPr>
                      <m:e>
                        <m:sSub>
                          <m:sSubPr>
                            <m:ctrlPr>
                              <a:rPr lang="en-US" altLang="zh-CN" sz="2800" b="1" i="1" dirty="0">
                                <a:solidFill>
                                  <a:schemeClr val="tx1"/>
                                </a:solidFill>
                                <a:latin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cs typeface="Times New Roman" panose="02020603050405020304" pitchFamily="18" charset="0"/>
                              </a:rPr>
                              <m:t>𝟏</m:t>
                            </m:r>
                          </m:sub>
                        </m:sSub>
                        <m:r>
                          <a:rPr lang="en-US" altLang="zh-CN" sz="2800" b="1" i="1" dirty="0">
                            <a:solidFill>
                              <a:schemeClr val="tx1"/>
                            </a:solidFill>
                            <a:latin typeface="Cambria Math" panose="02040503050406030204" pitchFamily="18" charset="0"/>
                            <a:cs typeface="Times New Roman" panose="02020603050405020304" pitchFamily="18" charset="0"/>
                          </a:rPr>
                          <m:t>/</m:t>
                        </m:r>
                        <m:sSub>
                          <m:sSubPr>
                            <m:ctrlPr>
                              <a:rPr lang="en-US" altLang="zh-CN" sz="2800" b="1" i="1" dirty="0">
                                <a:solidFill>
                                  <a:schemeClr val="tx1"/>
                                </a:solidFill>
                                <a:latin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cs typeface="Times New Roman" panose="02020603050405020304" pitchFamily="18" charset="0"/>
                              </a:rPr>
                              <m:t>𝟐</m:t>
                            </m:r>
                          </m:sub>
                        </m:sSub>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endParaRPr lang="en-US" altLang="zh-CN" sz="28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469900" indent="-457200">
                  <a:lnSpc>
                    <a:spcPct val="125000"/>
                  </a:lnSpc>
                  <a:buClr>
                    <a:srgbClr val="660033"/>
                  </a:buClr>
                  <a:buSzPct val="69117"/>
                  <a:buFont typeface="Wingdings" pitchFamily="2" charset="2"/>
                  <a:buChar char="n"/>
                  <a:tabLst>
                    <a:tab pos="356235" algn="l"/>
                  </a:tabLst>
                  <a:defRPr/>
                </a:pPr>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例如，在公式</a:t>
                </a:r>
                <a14:m>
                  <m:oMath xmlns:m="http://schemas.openxmlformats.org/officeDocument/2006/math">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𝑸</m:t>
                        </m:r>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𝒙𝑹</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e>
                        </m:d>
                      </m:e>
                    </m:d>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𝒙𝑹</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e>
                        </m:d>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𝑹</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e>
                        </m:d>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中，</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𝒙𝑹</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是子公式。若</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𝒙𝑹</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用公式</a:t>
                </a:r>
                <a14:m>
                  <m:oMath xmlns:m="http://schemas.openxmlformats.org/officeDocument/2006/math">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e>
                    </m:d>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𝒙𝑹</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替换，则有新的公式</a:t>
                </a:r>
                <a:endParaRPr lang="en-US" altLang="zh-CN" sz="28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12700">
                  <a:lnSpc>
                    <a:spcPct val="125000"/>
                  </a:lnSpc>
                  <a:buClr>
                    <a:srgbClr val="660033"/>
                  </a:buClr>
                  <a:buSzPct val="69117"/>
                  <a:tabLst>
                    <a:tab pos="356235" algn="l"/>
                  </a:tabLst>
                </a:pPr>
                <a14:m>
                  <m:oMathPara xmlns:m="http://schemas.openxmlformats.org/officeDocument/2006/math">
                    <m:oMathParaPr>
                      <m:jc m:val="centerGroup"/>
                    </m:oMathParaPr>
                    <m:oMath xmlns:m="http://schemas.openxmlformats.org/officeDocument/2006/math">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𝑸</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𝒙𝑹</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𝒙𝑹</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𝑹</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e>
                      </m:d>
                      <m:r>
                        <a:rPr lang="en-US" altLang="zh-CN" sz="2400" i="1" dirty="0">
                          <a:solidFill>
                            <a:schemeClr val="tx1"/>
                          </a:solidFill>
                          <a:latin typeface="Cambria Math" panose="02040503050406030204" pitchFamily="18" charset="0"/>
                          <a:cs typeface="Times New Roman" panose="02020603050405020304" pitchFamily="18" charset="0"/>
                        </a:rPr>
                        <m:t> </m:t>
                      </m:r>
                    </m:oMath>
                  </m:oMathPara>
                </a14:m>
                <a:endParaRPr lang="en-US" altLang="zh-CN" sz="24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12700">
                  <a:lnSpc>
                    <a:spcPct val="125000"/>
                  </a:lnSpc>
                  <a:buClr>
                    <a:srgbClr val="660033"/>
                  </a:buClr>
                  <a:buSzPct val="69117"/>
                  <a:tabLst>
                    <a:tab pos="356235" algn="l"/>
                  </a:tabLst>
                </a:pPr>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一般来说，替换中不一定将所有子公式</a:t>
                </a:r>
                <a14:m>
                  <m:oMath xmlns:m="http://schemas.openxmlformats.org/officeDocument/2006/math">
                    <m:r>
                      <a:rPr lang="en-US" altLang="zh-CN" sz="2800" i="1" dirty="0">
                        <a:solidFill>
                          <a:schemeClr val="tx1"/>
                        </a:solidFill>
                        <a:latin typeface="Cambria Math" panose="02040503050406030204" pitchFamily="18" charset="0"/>
                        <a:cs typeface="Times New Roman" panose="02020603050405020304" pitchFamily="18" charset="0"/>
                      </a:rPr>
                      <m:t>∃</m:t>
                    </m:r>
                    <m:r>
                      <a:rPr lang="en-US" altLang="zh-CN" sz="2800" i="1" dirty="0">
                        <a:solidFill>
                          <a:schemeClr val="tx1"/>
                        </a:solidFill>
                        <a:latin typeface="Cambria Math" panose="02040503050406030204" pitchFamily="18" charset="0"/>
                        <a:cs typeface="Times New Roman" panose="02020603050405020304" pitchFamily="18" charset="0"/>
                      </a:rPr>
                      <m:t>𝑥𝑅</m:t>
                    </m:r>
                    <m:d>
                      <m:dPr>
                        <m:ctrlPr>
                          <a:rPr lang="en-US" altLang="zh-CN" sz="2800" i="1" dirty="0">
                            <a:solidFill>
                              <a:schemeClr val="tx1"/>
                            </a:solidFill>
                            <a:latin typeface="Cambria Math" panose="02040503050406030204" pitchFamily="18" charset="0"/>
                            <a:cs typeface="Times New Roman" panose="02020603050405020304" pitchFamily="18" charset="0"/>
                          </a:rPr>
                        </m:ctrlPr>
                      </m:dPr>
                      <m:e>
                        <m:r>
                          <a:rPr lang="en-US" altLang="zh-CN" sz="2800" i="1" dirty="0">
                            <a:solidFill>
                              <a:schemeClr val="tx1"/>
                            </a:solidFill>
                            <a:latin typeface="Cambria Math" panose="02040503050406030204" pitchFamily="18" charset="0"/>
                            <a:cs typeface="Times New Roman" panose="02020603050405020304" pitchFamily="18" charset="0"/>
                          </a:rPr>
                          <m:t>𝑥</m:t>
                        </m:r>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都替换为公式</a:t>
                </a:r>
                <a14:m>
                  <m:oMath xmlns:m="http://schemas.openxmlformats.org/officeDocument/2006/math">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e>
                    </m:d>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𝒙𝑹</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e>
                    </m:d>
                  </m:oMath>
                </a14:m>
                <a:endParaRPr lang="en-US" altLang="zh-CN" sz="2800" b="1"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p:txBody>
          </p:sp>
        </mc:Choice>
        <mc:Fallback xmlns="">
          <p:sp>
            <p:nvSpPr>
              <p:cNvPr id="9" name="object 2">
                <a:extLst>
                  <a:ext uri="{FF2B5EF4-FFF2-40B4-BE49-F238E27FC236}">
                    <a16:creationId xmlns:a16="http://schemas.microsoft.com/office/drawing/2014/main" id="{D5B0C44C-0501-734A-ADDA-7B5F079B9B86}"/>
                  </a:ext>
                </a:extLst>
              </p:cNvPr>
              <p:cNvSpPr txBox="1">
                <a:spLocks noRot="1" noChangeAspect="1" noMove="1" noResize="1" noEditPoints="1" noAdjustHandles="1" noChangeArrowheads="1" noChangeShapeType="1" noTextEdit="1"/>
              </p:cNvSpPr>
              <p:nvPr/>
            </p:nvSpPr>
            <p:spPr>
              <a:xfrm>
                <a:off x="304800" y="990600"/>
                <a:ext cx="8393724" cy="5128199"/>
              </a:xfrm>
              <a:prstGeom prst="rect">
                <a:avLst/>
              </a:prstGeom>
              <a:blipFill>
                <a:blip r:embed="rId2"/>
                <a:stretch>
                  <a:fillRect l="-2397" r="-871" b="-1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3732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替换定理</a:t>
            </a:r>
          </a:p>
        </p:txBody>
      </p:sp>
      <mc:AlternateContent xmlns:mc="http://schemas.openxmlformats.org/markup-compatibility/2006" xmlns:a14="http://schemas.microsoft.com/office/drawing/2010/main">
        <mc:Choice Requires="a14">
          <p:sp>
            <p:nvSpPr>
              <p:cNvPr id="9" name="object 2">
                <a:extLst>
                  <a:ext uri="{FF2B5EF4-FFF2-40B4-BE49-F238E27FC236}">
                    <a16:creationId xmlns:a16="http://schemas.microsoft.com/office/drawing/2014/main" id="{D5B0C44C-0501-734A-ADDA-7B5F079B9B86}"/>
                  </a:ext>
                </a:extLst>
              </p:cNvPr>
              <p:cNvSpPr txBox="1"/>
              <p:nvPr/>
            </p:nvSpPr>
            <p:spPr>
              <a:xfrm>
                <a:off x="304800" y="990600"/>
                <a:ext cx="8393724" cy="2776466"/>
              </a:xfrm>
              <a:prstGeom prst="rect">
                <a:avLst/>
              </a:prstGeom>
            </p:spPr>
            <p:txBody>
              <a:bodyPr vert="horz" wrap="square" lIns="0" tIns="140335" rIns="0" bIns="0" rtlCol="0">
                <a:spAutoFit/>
              </a:bodyPr>
              <a:lstStyle/>
              <a:p>
                <a:pPr marL="469900" indent="-457200">
                  <a:lnSpc>
                    <a:spcPct val="125000"/>
                  </a:lnSpc>
                  <a:buClr>
                    <a:srgbClr val="660033"/>
                  </a:buClr>
                  <a:buSzPct val="69117"/>
                  <a:buFont typeface="Wingdings" pitchFamily="2" charset="2"/>
                  <a:buChar char="n"/>
                  <a:tabLst>
                    <a:tab pos="356235" algn="l"/>
                  </a:tabLst>
                  <a:defRPr/>
                </a:pPr>
                <a:r>
                  <a:rPr lang="zh-CN" altLang="en-US"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定理</a:t>
                </a:r>
                <a:r>
                  <a:rPr lang="en-US"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3.1.3</a:t>
                </a:r>
                <a:r>
                  <a:rPr kumimoji="0"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设</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是谓词合式公式，</a:t>
                </a:r>
                <a:r>
                  <a:rPr lang="en-US" altLang="zh-CN"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 </a:t>
                </a:r>
                <a14:m>
                  <m:oMath xmlns:m="http://schemas.openxmlformats.org/officeDocument/2006/math">
                    <m:sSub>
                      <m:sSubPr>
                        <m:ctrlPr>
                          <a:rPr lang="en-US" altLang="zh-CN" sz="2800" b="1" i="1" dirty="0">
                            <a:solidFill>
                              <a:schemeClr val="tx1"/>
                            </a:solidFill>
                            <a:latin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cs typeface="Times New Roman" panose="02020603050405020304" pitchFamily="18" charset="0"/>
                          </a:rPr>
                          <m:t>𝟏</m:t>
                        </m:r>
                      </m:sub>
                    </m:sSub>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是</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的子公式，若</a:t>
                </a:r>
                <a14:m>
                  <m:oMath xmlns:m="http://schemas.openxmlformats.org/officeDocument/2006/math">
                    <m:sSub>
                      <m:sSubPr>
                        <m:ctrlPr>
                          <a:rPr lang="en-US" altLang="zh-CN" sz="2800" b="1" i="1" dirty="0">
                            <a:solidFill>
                              <a:schemeClr val="tx1"/>
                            </a:solidFill>
                            <a:latin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cs typeface="Times New Roman" panose="02020603050405020304" pitchFamily="18" charset="0"/>
                          </a:rPr>
                          <m:t>𝟏</m:t>
                        </m:r>
                      </m:sub>
                    </m:sSub>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𝟐</m:t>
                        </m:r>
                      </m:sub>
                    </m:sSub>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，则称</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𝑸</m:t>
                    </m:r>
                    <m:d>
                      <m:dPr>
                        <m:begChr m:val="["/>
                        <m:endChr m:val="]"/>
                        <m:ctrlPr>
                          <a:rPr lang="en-US" altLang="zh-CN" sz="2800" b="1" i="1" dirty="0">
                            <a:solidFill>
                              <a:schemeClr val="tx1"/>
                            </a:solidFill>
                            <a:latin typeface="Cambria Math" panose="02040503050406030204" pitchFamily="18" charset="0"/>
                            <a:cs typeface="Times New Roman" panose="02020603050405020304" pitchFamily="18" charset="0"/>
                          </a:rPr>
                        </m:ctrlPr>
                      </m:dPr>
                      <m:e>
                        <m:sSub>
                          <m:sSubPr>
                            <m:ctrlPr>
                              <a:rPr lang="en-US" altLang="zh-CN" sz="2800" b="1" i="1" dirty="0">
                                <a:solidFill>
                                  <a:schemeClr val="tx1"/>
                                </a:solidFill>
                                <a:latin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cs typeface="Times New Roman" panose="02020603050405020304" pitchFamily="18" charset="0"/>
                              </a:rPr>
                              <m:t>𝟏</m:t>
                            </m:r>
                          </m:sub>
                        </m:sSub>
                        <m:r>
                          <a:rPr lang="en-US" altLang="zh-CN" sz="2800" b="1" i="1" dirty="0">
                            <a:solidFill>
                              <a:schemeClr val="tx1"/>
                            </a:solidFill>
                            <a:latin typeface="Cambria Math" panose="02040503050406030204" pitchFamily="18" charset="0"/>
                            <a:cs typeface="Times New Roman" panose="02020603050405020304" pitchFamily="18" charset="0"/>
                          </a:rPr>
                          <m:t>/</m:t>
                        </m:r>
                        <m:sSub>
                          <m:sSubPr>
                            <m:ctrlPr>
                              <a:rPr lang="en-US" altLang="zh-CN" sz="2800" b="1" i="1" dirty="0">
                                <a:solidFill>
                                  <a:schemeClr val="tx1"/>
                                </a:solidFill>
                                <a:latin typeface="Cambria Math" panose="02040503050406030204" pitchFamily="18" charset="0"/>
                                <a:cs typeface="Times New Roman" panose="02020603050405020304" pitchFamily="18" charset="0"/>
                              </a:rPr>
                            </m:ctrlPr>
                          </m:sSubPr>
                          <m:e>
                            <m:r>
                              <a:rPr lang="en-US" altLang="zh-CN" sz="2800" b="1" i="1" dirty="0">
                                <a:solidFill>
                                  <a:schemeClr val="tx1"/>
                                </a:solidFill>
                                <a:latin typeface="Cambria Math" panose="02040503050406030204" pitchFamily="18" charset="0"/>
                                <a:cs typeface="Times New Roman" panose="02020603050405020304" pitchFamily="18" charset="0"/>
                              </a:rPr>
                              <m:t>𝑹</m:t>
                            </m:r>
                          </m:e>
                          <m:sub>
                            <m:r>
                              <a:rPr lang="en-US" altLang="zh-CN" sz="2800" b="1" i="1" dirty="0">
                                <a:solidFill>
                                  <a:schemeClr val="tx1"/>
                                </a:solidFill>
                                <a:latin typeface="Cambria Math" panose="02040503050406030204" pitchFamily="18" charset="0"/>
                                <a:cs typeface="Times New Roman" panose="02020603050405020304" pitchFamily="18" charset="0"/>
                              </a:rPr>
                              <m:t>𝟐</m:t>
                            </m:r>
                          </m:sub>
                        </m:sSub>
                      </m:e>
                    </m:d>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endParaRPr lang="en-US" altLang="zh-CN" sz="28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469900" indent="-457200">
                  <a:lnSpc>
                    <a:spcPct val="125000"/>
                  </a:lnSpc>
                  <a:buClr>
                    <a:srgbClr val="660033"/>
                  </a:buClr>
                  <a:buSzPct val="69117"/>
                  <a:buFont typeface="Wingdings" pitchFamily="2" charset="2"/>
                  <a:buChar char="n"/>
                  <a:tabLst>
                    <a:tab pos="356235" algn="l"/>
                  </a:tabLst>
                  <a:defRPr/>
                </a:pPr>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根据替换定理，公式中的子公式做等值替换具有保真值性。在公式</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中，做等值替换后生成公式</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r>
                      <a:rPr lang="en-US" altLang="zh-CN" sz="2800" b="1" i="1" dirty="0">
                        <a:solidFill>
                          <a:schemeClr val="tx1"/>
                        </a:solidFill>
                        <a:latin typeface="Cambria Math" panose="02040503050406030204" pitchFamily="18" charset="0"/>
                        <a:cs typeface="Times New Roman" panose="02020603050405020304" pitchFamily="18" charset="0"/>
                      </a:rPr>
                      <m:t>′</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，那么，</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𝑸</m:t>
                    </m:r>
                    <m:r>
                      <a:rPr lang="en-US" altLang="zh-CN" sz="2800" b="1" i="1" dirty="0">
                        <a:solidFill>
                          <a:schemeClr val="tx1"/>
                        </a:solidFill>
                        <a:latin typeface="Cambria Math" panose="02040503050406030204" pitchFamily="18" charset="0"/>
                        <a:cs typeface="Times New Roman" panose="02020603050405020304" pitchFamily="18" charset="0"/>
                      </a:rPr>
                      <m:t>′</m:t>
                    </m:r>
                  </m:oMath>
                </a14:m>
                <a:r>
                  <a:rPr lang="zh-CN" altLang="en-US" sz="2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endParaRPr lang="en-US" altLang="zh-CN" sz="28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p:txBody>
          </p:sp>
        </mc:Choice>
        <mc:Fallback xmlns="">
          <p:sp>
            <p:nvSpPr>
              <p:cNvPr id="9" name="object 2">
                <a:extLst>
                  <a:ext uri="{FF2B5EF4-FFF2-40B4-BE49-F238E27FC236}">
                    <a16:creationId xmlns:a16="http://schemas.microsoft.com/office/drawing/2014/main" id="{D5B0C44C-0501-734A-ADDA-7B5F079B9B86}"/>
                  </a:ext>
                </a:extLst>
              </p:cNvPr>
              <p:cNvSpPr txBox="1">
                <a:spLocks noRot="1" noChangeAspect="1" noMove="1" noResize="1" noEditPoints="1" noAdjustHandles="1" noChangeArrowheads="1" noChangeShapeType="1" noTextEdit="1"/>
              </p:cNvSpPr>
              <p:nvPr/>
            </p:nvSpPr>
            <p:spPr>
              <a:xfrm>
                <a:off x="304800" y="990600"/>
                <a:ext cx="8393724" cy="2776466"/>
              </a:xfrm>
              <a:prstGeom prst="rect">
                <a:avLst/>
              </a:prstGeom>
              <a:blipFill>
                <a:blip r:embed="rId2"/>
                <a:stretch>
                  <a:fillRect l="-1452" r="-6826" b="-63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8657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kumimoji="1" lang="zh-CN" altLang="en-US" spc="-5" dirty="0"/>
              <a:t>有效式与矛盾式</a:t>
            </a:r>
            <a:endParaRPr kumimoji="1" lang="zh-CN" altLang="en-US" dirty="0"/>
          </a:p>
        </p:txBody>
      </p:sp>
      <mc:AlternateContent xmlns:mc="http://schemas.openxmlformats.org/markup-compatibility/2006" xmlns:a14="http://schemas.microsoft.com/office/drawing/2010/main">
        <mc:Choice Requires="a14">
          <p:sp>
            <p:nvSpPr>
              <p:cNvPr id="5" name="object 2">
                <a:extLst>
                  <a:ext uri="{FF2B5EF4-FFF2-40B4-BE49-F238E27FC236}">
                    <a16:creationId xmlns:a16="http://schemas.microsoft.com/office/drawing/2014/main" id="{EF04167D-0F78-4C41-A21D-DC98E57FF353}"/>
                  </a:ext>
                </a:extLst>
              </p:cNvPr>
              <p:cNvSpPr txBox="1">
                <a:spLocks noGrp="1"/>
              </p:cNvSpPr>
              <p:nvPr>
                <p:ph idx="1"/>
              </p:nvPr>
            </p:nvSpPr>
            <p:spPr>
              <a:xfrm>
                <a:off x="276225" y="946150"/>
                <a:ext cx="8589963" cy="3318473"/>
              </a:xfrm>
              <a:prstGeom prst="rect">
                <a:avLst/>
              </a:prstGeom>
            </p:spPr>
            <p:txBody>
              <a:bodyPr vert="horz" wrap="square" lIns="0" tIns="140335" rIns="0" bIns="0" rtlCol="0">
                <a:spAutoFit/>
              </a:bodyPr>
              <a:lstStyle/>
              <a:p>
                <a:pPr marL="469900" indent="-457200">
                  <a:lnSpc>
                    <a:spcPct val="125000"/>
                  </a:lnSpc>
                  <a:buClr>
                    <a:srgbClr val="660033"/>
                  </a:buClr>
                  <a:buSzPct val="69117"/>
                  <a:tabLst>
                    <a:tab pos="356235" algn="l"/>
                  </a:tabLst>
                </a:pPr>
                <a:r>
                  <a:rPr lang="zh-CN" altLang="en-US" sz="2800" dirty="0">
                    <a:solidFill>
                      <a:srgbClr val="0070C0"/>
                    </a:solidFill>
                    <a:latin typeface="Times New Roman" panose="02020603050405020304" pitchFamily="18" charset="0"/>
                    <a:cs typeface="Times New Roman" panose="02020603050405020304" pitchFamily="18" charset="0"/>
                  </a:rPr>
                  <a:t>定义</a:t>
                </a:r>
                <a:r>
                  <a:rPr lang="en-US" altLang="zh-CN" sz="2800" dirty="0">
                    <a:solidFill>
                      <a:srgbClr val="0070C0"/>
                    </a:solidFill>
                    <a:latin typeface="Times New Roman" panose="02020603050405020304" pitchFamily="18" charset="0"/>
                    <a:cs typeface="Times New Roman" panose="02020603050405020304" pitchFamily="18" charset="0"/>
                  </a:rPr>
                  <a:t>3.1.4</a:t>
                </a:r>
                <a:r>
                  <a:rPr lang="zh-CN" altLang="en-US" sz="2800" dirty="0">
                    <a:solidFill>
                      <a:srgbClr val="0070C0"/>
                    </a:solidFill>
                    <a:latin typeface="Times New Roman" panose="02020603050405020304" pitchFamily="18" charset="0"/>
                    <a:cs typeface="Times New Roman" panose="02020603050405020304" pitchFamily="18" charset="0"/>
                  </a:rPr>
                  <a:t> </a:t>
                </a:r>
                <a:r>
                  <a:rPr lang="zh-CN" altLang="en-US" sz="2800" b="0" dirty="0">
                    <a:solidFill>
                      <a:schemeClr val="tx1"/>
                    </a:solidFill>
                    <a:latin typeface="Times New Roman" panose="02020603050405020304" pitchFamily="18" charset="0"/>
                    <a:cs typeface="Times New Roman" panose="02020603050405020304" pitchFamily="18" charset="0"/>
                  </a:rPr>
                  <a:t>设</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b="0" dirty="0">
                    <a:solidFill>
                      <a:schemeClr val="tx1"/>
                    </a:solidFill>
                    <a:latin typeface="Times New Roman" panose="02020603050405020304" pitchFamily="18" charset="0"/>
                    <a:cs typeface="Times New Roman" panose="02020603050405020304" pitchFamily="18" charset="0"/>
                  </a:rPr>
                  <a:t>是谓词合式公式，则对于任意指派，都有</a:t>
                </a:r>
                <a14:m>
                  <m:oMath xmlns:m="http://schemas.openxmlformats.org/officeDocument/2006/math">
                    <m:r>
                      <a:rPr lang="el-GR" altLang="zh-CN" sz="2800"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l-GR" altLang="zh-CN" sz="28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𝑸</m:t>
                        </m:r>
                      </m:e>
                    </m:d>
                    <m:r>
                      <a:rPr lang="en-US" altLang="zh-CN" sz="2800"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zh-CN" altLang="en-US" sz="2800" b="0" dirty="0">
                    <a:solidFill>
                      <a:schemeClr val="tx1"/>
                    </a:solidFill>
                    <a:latin typeface="Times New Roman" panose="02020603050405020304" pitchFamily="18" charset="0"/>
                    <a:cs typeface="Times New Roman" panose="02020603050405020304" pitchFamily="18" charset="0"/>
                  </a:rPr>
                  <a:t>，则称</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b="0" dirty="0">
                    <a:solidFill>
                      <a:schemeClr val="tx1"/>
                    </a:solidFill>
                    <a:latin typeface="Times New Roman" panose="02020603050405020304" pitchFamily="18" charset="0"/>
                    <a:cs typeface="Times New Roman" panose="02020603050405020304" pitchFamily="18" charset="0"/>
                  </a:rPr>
                  <a:t>为有效式，记为</a:t>
                </a:r>
                <a14:m>
                  <m:oMath xmlns:m="http://schemas.openxmlformats.org/officeDocument/2006/math">
                    <m:r>
                      <a:rPr lang="el-GR" altLang="zh-CN" sz="2800" b="1"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b="0" dirty="0">
                    <a:solidFill>
                      <a:schemeClr val="tx1"/>
                    </a:solidFill>
                    <a:latin typeface="Times New Roman" panose="02020603050405020304" pitchFamily="18" charset="0"/>
                    <a:cs typeface="Times New Roman" panose="02020603050405020304" pitchFamily="18" charset="0"/>
                  </a:rPr>
                  <a:t>。</a:t>
                </a:r>
                <a:endParaRPr lang="en-US" altLang="zh-CN" sz="2800" b="0" dirty="0">
                  <a:solidFill>
                    <a:schemeClr val="tx1"/>
                  </a:solidFill>
                  <a:latin typeface="Times New Roman" panose="02020603050405020304" pitchFamily="18" charset="0"/>
                  <a:cs typeface="Times New Roman" panose="02020603050405020304" pitchFamily="18" charset="0"/>
                </a:endParaRPr>
              </a:p>
              <a:p>
                <a:pPr marL="469900" indent="-457200">
                  <a:lnSpc>
                    <a:spcPct val="125000"/>
                  </a:lnSpc>
                  <a:buClr>
                    <a:srgbClr val="660033"/>
                  </a:buClr>
                  <a:buSzPct val="69117"/>
                  <a:tabLst>
                    <a:tab pos="356235" algn="l"/>
                  </a:tabLst>
                </a:pPr>
                <a:r>
                  <a:rPr lang="zh-CN" altLang="en-US" sz="2800" b="0" dirty="0">
                    <a:solidFill>
                      <a:schemeClr val="tx1"/>
                    </a:solidFill>
                    <a:latin typeface="Times New Roman" panose="02020603050405020304" pitchFamily="18" charset="0"/>
                    <a:cs typeface="Times New Roman" panose="02020603050405020304" pitchFamily="18" charset="0"/>
                  </a:rPr>
                  <a:t>若</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b="0" dirty="0">
                    <a:solidFill>
                      <a:schemeClr val="tx1"/>
                    </a:solidFill>
                    <a:latin typeface="Times New Roman" panose="02020603050405020304" pitchFamily="18" charset="0"/>
                    <a:cs typeface="Times New Roman" panose="02020603050405020304" pitchFamily="18" charset="0"/>
                  </a:rPr>
                  <a:t>是有效式，并且指派</a:t>
                </a:r>
                <a14:m>
                  <m:oMath xmlns:m="http://schemas.openxmlformats.org/officeDocument/2006/math">
                    <m:r>
                      <a:rPr lang="el-GR" altLang="zh-CN" sz="28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zh-CN" altLang="en-US" sz="2800" b="0" dirty="0">
                    <a:solidFill>
                      <a:schemeClr val="tx1"/>
                    </a:solidFill>
                    <a:latin typeface="Times New Roman" panose="02020603050405020304" pitchFamily="18" charset="0"/>
                    <a:cs typeface="Times New Roman" panose="02020603050405020304" pitchFamily="18" charset="0"/>
                  </a:rPr>
                  <a:t>仅由联结词性质确定，则</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b="0" dirty="0">
                    <a:solidFill>
                      <a:schemeClr val="tx1"/>
                    </a:solidFill>
                    <a:latin typeface="Times New Roman" panose="02020603050405020304" pitchFamily="18" charset="0"/>
                    <a:cs typeface="Times New Roman" panose="02020603050405020304" pitchFamily="18" charset="0"/>
                  </a:rPr>
                  <a:t>也称为重言式。</a:t>
                </a:r>
                <a:endParaRPr lang="en-US" altLang="zh-CN" sz="2800" b="0" dirty="0">
                  <a:solidFill>
                    <a:schemeClr val="tx1"/>
                  </a:solidFill>
                  <a:latin typeface="Times New Roman" panose="02020603050405020304" pitchFamily="18" charset="0"/>
                  <a:cs typeface="Times New Roman" panose="02020603050405020304" pitchFamily="18" charset="0"/>
                </a:endParaRPr>
              </a:p>
              <a:p>
                <a:pPr marL="469900" indent="-457200">
                  <a:lnSpc>
                    <a:spcPct val="125000"/>
                  </a:lnSpc>
                  <a:buClr>
                    <a:srgbClr val="660033"/>
                  </a:buClr>
                  <a:buSzPct val="69117"/>
                  <a:tabLst>
                    <a:tab pos="356235" algn="l"/>
                  </a:tabLst>
                </a:pPr>
                <a:r>
                  <a:rPr lang="zh-CN" altLang="en-US" sz="2800" dirty="0">
                    <a:solidFill>
                      <a:srgbClr val="0070C0"/>
                    </a:solidFill>
                    <a:latin typeface="Times New Roman" panose="02020603050405020304" pitchFamily="18" charset="0"/>
                    <a:cs typeface="Times New Roman" panose="02020603050405020304" pitchFamily="18" charset="0"/>
                  </a:rPr>
                  <a:t>定义</a:t>
                </a:r>
                <a:r>
                  <a:rPr lang="en-US" altLang="zh-CN" sz="2800" dirty="0">
                    <a:solidFill>
                      <a:srgbClr val="0070C0"/>
                    </a:solidFill>
                    <a:latin typeface="Times New Roman" panose="02020603050405020304" pitchFamily="18" charset="0"/>
                    <a:cs typeface="Times New Roman" panose="02020603050405020304" pitchFamily="18" charset="0"/>
                  </a:rPr>
                  <a:t>3.1.5</a:t>
                </a:r>
                <a:r>
                  <a:rPr lang="zh-CN" altLang="en-US" sz="2800" dirty="0">
                    <a:solidFill>
                      <a:srgbClr val="0070C0"/>
                    </a:solidFill>
                    <a:latin typeface="Times New Roman" panose="02020603050405020304" pitchFamily="18" charset="0"/>
                    <a:cs typeface="Times New Roman" panose="02020603050405020304" pitchFamily="18" charset="0"/>
                  </a:rPr>
                  <a:t> </a:t>
                </a:r>
                <a:r>
                  <a:rPr lang="zh-CN" altLang="en-US" sz="2800" b="0" dirty="0">
                    <a:solidFill>
                      <a:schemeClr val="tx1"/>
                    </a:solidFill>
                    <a:latin typeface="Times New Roman" panose="02020603050405020304" pitchFamily="18" charset="0"/>
                    <a:cs typeface="Times New Roman" panose="02020603050405020304" pitchFamily="18" charset="0"/>
                  </a:rPr>
                  <a:t>设</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b="0" dirty="0">
                    <a:solidFill>
                      <a:schemeClr val="tx1"/>
                    </a:solidFill>
                    <a:latin typeface="Times New Roman" panose="02020603050405020304" pitchFamily="18" charset="0"/>
                    <a:cs typeface="Times New Roman" panose="02020603050405020304" pitchFamily="18" charset="0"/>
                  </a:rPr>
                  <a:t>是谓词合式公式，则对于任意指派，都有</a:t>
                </a:r>
                <a14:m>
                  <m:oMath xmlns:m="http://schemas.openxmlformats.org/officeDocument/2006/math">
                    <m:r>
                      <a:rPr lang="el-GR"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l-GR" altLang="zh-CN" sz="28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𝑸</m:t>
                        </m:r>
                      </m:e>
                    </m:d>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𝟎</m:t>
                    </m:r>
                  </m:oMath>
                </a14:m>
                <a:r>
                  <a:rPr lang="zh-CN" altLang="en-US" sz="2800" b="0" dirty="0">
                    <a:solidFill>
                      <a:schemeClr val="tx1"/>
                    </a:solidFill>
                    <a:latin typeface="Times New Roman" panose="02020603050405020304" pitchFamily="18" charset="0"/>
                    <a:cs typeface="Times New Roman" panose="02020603050405020304" pitchFamily="18" charset="0"/>
                  </a:rPr>
                  <a:t>，则称</a:t>
                </a:r>
                <a14:m>
                  <m:oMath xmlns:m="http://schemas.openxmlformats.org/officeDocument/2006/math">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b="0" dirty="0">
                    <a:solidFill>
                      <a:schemeClr val="tx1"/>
                    </a:solidFill>
                    <a:latin typeface="Times New Roman" panose="02020603050405020304" pitchFamily="18" charset="0"/>
                    <a:cs typeface="Times New Roman" panose="02020603050405020304" pitchFamily="18" charset="0"/>
                  </a:rPr>
                  <a:t>为矛盾式，记为</a:t>
                </a:r>
                <a14:m>
                  <m:oMath xmlns:m="http://schemas.openxmlformats.org/officeDocument/2006/math">
                    <m:r>
                      <a:rPr lang="el-GR"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𝑸</m:t>
                    </m:r>
                  </m:oMath>
                </a14:m>
                <a:r>
                  <a:rPr lang="zh-CN" altLang="en-US" sz="2800" b="0" dirty="0">
                    <a:solidFill>
                      <a:schemeClr val="tx1"/>
                    </a:solidFill>
                    <a:latin typeface="Times New Roman" panose="02020603050405020304" pitchFamily="18" charset="0"/>
                    <a:cs typeface="Times New Roman" panose="02020603050405020304" pitchFamily="18" charset="0"/>
                  </a:rPr>
                  <a:t>。</a:t>
                </a:r>
                <a:endParaRPr lang="en-US" altLang="zh-CN" sz="2800" b="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 name="object 2">
                <a:extLst>
                  <a:ext uri="{FF2B5EF4-FFF2-40B4-BE49-F238E27FC236}">
                    <a16:creationId xmlns:a16="http://schemas.microsoft.com/office/drawing/2014/main" id="{EF04167D-0F78-4C41-A21D-DC98E57FF353}"/>
                  </a:ext>
                </a:extLst>
              </p:cNvPr>
              <p:cNvSpPr txBox="1">
                <a:spLocks noGrp="1" noRot="1" noChangeAspect="1" noMove="1" noResize="1" noEditPoints="1" noAdjustHandles="1" noChangeArrowheads="1" noChangeShapeType="1" noTextEdit="1"/>
              </p:cNvSpPr>
              <p:nvPr>
                <p:ph idx="1"/>
              </p:nvPr>
            </p:nvSpPr>
            <p:spPr>
              <a:xfrm>
                <a:off x="276225" y="946150"/>
                <a:ext cx="8589963" cy="3318473"/>
              </a:xfrm>
              <a:prstGeom prst="rect">
                <a:avLst/>
              </a:prstGeom>
              <a:blipFill>
                <a:blip r:embed="rId2"/>
                <a:stretch>
                  <a:fillRect l="-1419" r="-568" b="-49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08302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重言式</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marL="469900" indent="-457200">
                  <a:lnSpc>
                    <a:spcPct val="125000"/>
                  </a:lnSpc>
                  <a:buClr>
                    <a:srgbClr val="660033"/>
                  </a:buClr>
                  <a:buSzPct val="69117"/>
                  <a:tabLst>
                    <a:tab pos="356235" algn="l"/>
                  </a:tabLst>
                </a:pPr>
                <a:r>
                  <a:rPr lang="zh-CN" altLang="en-US" b="0" dirty="0">
                    <a:solidFill>
                      <a:schemeClr val="tx1"/>
                    </a:solidFill>
                    <a:latin typeface="Times New Roman" panose="02020603050405020304" pitchFamily="18" charset="0"/>
                  </a:rPr>
                  <a:t>谓词逻辑公式永真式有两类，一类公式的永真性由联结词的性质决定，它与量词的意义无关，这类永真式也称为重言式，如</a:t>
                </a:r>
                <a:endParaRPr lang="en-US" altLang="zh-CN" b="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𝒙𝑸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smtClean="0">
                              <a:solidFill>
                                <a:schemeClr val="tx1"/>
                              </a:solidFill>
                              <a:latin typeface="Cambria Math" panose="02040503050406030204" pitchFamily="18" charset="0"/>
                              <a:ea typeface="Cambria Math" panose="02040503050406030204" pitchFamily="18" charset="0"/>
                            </a:rPr>
                            <m:t>𝒙</m:t>
                          </m:r>
                        </m:e>
                      </m:d>
                      <m:r>
                        <a:rPr lang="en-US" altLang="zh-CN" b="1" i="1" dirty="0" smtClean="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𝒙𝑹</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smtClean="0">
                                  <a:solidFill>
                                    <a:schemeClr val="tx1"/>
                                  </a:solidFill>
                                  <a:latin typeface="Cambria Math" panose="02040503050406030204" pitchFamily="18" charset="0"/>
                                  <a:ea typeface="Cambria Math" panose="02040503050406030204" pitchFamily="18" charset="0"/>
                                </a:rPr>
                                <m:t>𝒙</m:t>
                              </m:r>
                            </m:e>
                          </m:d>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𝒙𝑸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smtClean="0">
                                  <a:solidFill>
                                    <a:schemeClr val="tx1"/>
                                  </a:solidFill>
                                  <a:latin typeface="Cambria Math" panose="02040503050406030204" pitchFamily="18" charset="0"/>
                                  <a:ea typeface="Cambria Math" panose="02040503050406030204" pitchFamily="18" charset="0"/>
                                </a:rPr>
                                <m:t>𝒙</m:t>
                              </m:r>
                            </m:e>
                          </m:d>
                        </m:e>
                      </m:d>
                    </m:oMath>
                  </m:oMathPara>
                </a14:m>
                <a:endParaRPr lang="en-US" altLang="zh-CN"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r>
                  <a:rPr lang="zh-CN" altLang="en-US" b="0" dirty="0">
                    <a:solidFill>
                      <a:schemeClr val="tx1"/>
                    </a:solidFill>
                    <a:latin typeface="Times New Roman" panose="02020603050405020304" pitchFamily="18" charset="0"/>
                  </a:rPr>
                  <a:t>它与谓词意义无关，仅由联结词的性质决定，</a:t>
                </a:r>
                <a:r>
                  <a:rPr lang="en-US" altLang="zh-CN" b="0" dirty="0">
                    <a:solidFill>
                      <a:schemeClr val="tx1"/>
                    </a:solidFill>
                    <a:ea typeface="Cambria Math" panose="02040503050406030204" pitchFamily="18" charset="0"/>
                  </a:rPr>
                  <a:t> </a:t>
                </a:r>
                <a14:m>
                  <m:oMath xmlns:m="http://schemas.openxmlformats.org/officeDocument/2006/math">
                    <m:r>
                      <a:rPr lang="en-US" altLang="zh-CN" b="1" i="1" dirty="0" smtClean="0">
                        <a:solidFill>
                          <a:schemeClr val="tx1"/>
                        </a:solidFill>
                        <a:latin typeface="Cambria Math" panose="02040503050406030204" pitchFamily="18" charset="0"/>
                        <a:ea typeface="Cambria Math" panose="02040503050406030204" pitchFamily="18" charset="0"/>
                      </a:rPr>
                      <m:t>𝑸</m:t>
                    </m:r>
                    <m:r>
                      <a:rPr lang="en-US" altLang="zh-CN" b="1" i="1" dirty="0" smtClean="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smtClean="0">
                            <a:solidFill>
                              <a:schemeClr val="tx1"/>
                            </a:solidFill>
                            <a:latin typeface="Cambria Math" panose="02040503050406030204" pitchFamily="18" charset="0"/>
                            <a:ea typeface="Cambria Math" panose="02040503050406030204" pitchFamily="18" charset="0"/>
                          </a:rPr>
                          <m:t>𝑹</m:t>
                        </m:r>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𝑸</m:t>
                        </m:r>
                      </m:e>
                    </m:d>
                  </m:oMath>
                </a14:m>
                <a:r>
                  <a:rPr lang="zh-CN" altLang="en-US" b="0" dirty="0">
                    <a:solidFill>
                      <a:schemeClr val="tx1"/>
                    </a:solidFill>
                    <a:latin typeface="Times New Roman" panose="02020603050405020304" pitchFamily="18" charset="0"/>
                  </a:rPr>
                  <a:t>是永真式，也是重言式；</a:t>
                </a:r>
                <a:endParaRPr lang="en-US" altLang="zh-CN"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r>
                  <a:rPr lang="zh-CN" altLang="en-US" b="0" dirty="0">
                    <a:solidFill>
                      <a:schemeClr val="tx1"/>
                    </a:solidFill>
                    <a:latin typeface="Times New Roman" panose="02020603050405020304" pitchFamily="18" charset="0"/>
                  </a:rPr>
                  <a:t>另一类永真式的永真性由量词的意义决定的，如</a:t>
                </a:r>
                <a14:m>
                  <m:oMath xmlns:m="http://schemas.openxmlformats.org/officeDocument/2006/math">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𝒙𝑸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smtClean="0">
                            <a:solidFill>
                              <a:schemeClr val="tx1"/>
                            </a:solidFill>
                            <a:latin typeface="Cambria Math" panose="02040503050406030204" pitchFamily="18" charset="0"/>
                            <a:ea typeface="Cambria Math" panose="02040503050406030204" pitchFamily="18" charset="0"/>
                          </a:rPr>
                          <m:t>𝒙</m:t>
                        </m:r>
                      </m:e>
                    </m:d>
                    <m:r>
                      <a:rPr lang="en-US" altLang="zh-CN" b="1" i="1" dirty="0" smtClean="0">
                        <a:solidFill>
                          <a:schemeClr val="tx1"/>
                        </a:solidFill>
                        <a:latin typeface="Cambria Math" panose="02040503050406030204" pitchFamily="18" charset="0"/>
                        <a:ea typeface="Cambria Math" panose="02040503050406030204" pitchFamily="18" charset="0"/>
                      </a:rPr>
                      <m:t>→</m:t>
                    </m:r>
                  </m:oMath>
                </a14:m>
                <a:r>
                  <a:rPr lang="en-US" altLang="zh-CN" dirty="0">
                    <a:solidFill>
                      <a:schemeClr val="tx1"/>
                    </a:solidFill>
                    <a:ea typeface="Cambria Math" panose="02040503050406030204" pitchFamily="18" charset="0"/>
                  </a:rPr>
                  <a:t> </a:t>
                </a:r>
                <a14:m>
                  <m:oMath xmlns:m="http://schemas.openxmlformats.org/officeDocument/2006/math">
                    <m:r>
                      <a:rPr lang="en-US" altLang="zh-CN" b="1" i="1" dirty="0" smtClean="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smtClean="0">
                            <a:solidFill>
                              <a:schemeClr val="tx1"/>
                            </a:solidFill>
                            <a:latin typeface="Cambria Math" panose="02040503050406030204" pitchFamily="18" charset="0"/>
                            <a:ea typeface="Cambria Math" panose="02040503050406030204" pitchFamily="18" charset="0"/>
                          </a:rPr>
                          <m:t>𝒕</m:t>
                        </m:r>
                      </m:e>
                    </m:d>
                  </m:oMath>
                </a14:m>
                <a:r>
                  <a:rPr lang="zh-CN" altLang="en-US" b="0" dirty="0">
                    <a:solidFill>
                      <a:schemeClr val="tx1"/>
                    </a:solidFill>
                    <a:latin typeface="Times New Roman" panose="02020603050405020304" pitchFamily="18" charset="0"/>
                  </a:rPr>
                  <a:t>，由于</a:t>
                </a:r>
                <a14:m>
                  <m:oMath xmlns:m="http://schemas.openxmlformats.org/officeDocument/2006/math">
                    <m:r>
                      <a:rPr lang="en-US" altLang="zh-CN" b="1" i="1" dirty="0" smtClean="0">
                        <a:solidFill>
                          <a:schemeClr val="tx1"/>
                        </a:solidFill>
                        <a:latin typeface="Cambria Math" panose="02040503050406030204" pitchFamily="18" charset="0"/>
                        <a:ea typeface="Cambria Math" panose="02040503050406030204" pitchFamily="18" charset="0"/>
                      </a:rPr>
                      <m:t>𝑸</m:t>
                    </m:r>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𝑹</m:t>
                    </m:r>
                  </m:oMath>
                </a14:m>
                <a:r>
                  <a:rPr lang="zh-CN" altLang="en-US" b="0" dirty="0">
                    <a:solidFill>
                      <a:schemeClr val="tx1"/>
                    </a:solidFill>
                    <a:latin typeface="Times New Roman" panose="02020603050405020304" pitchFamily="18" charset="0"/>
                  </a:rPr>
                  <a:t>不是永真式，公式</a:t>
                </a:r>
                <a14:m>
                  <m:oMath xmlns:m="http://schemas.openxmlformats.org/officeDocument/2006/math">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𝒙𝑸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smtClean="0">
                            <a:solidFill>
                              <a:schemeClr val="tx1"/>
                            </a:solidFill>
                            <a:latin typeface="Cambria Math" panose="02040503050406030204" pitchFamily="18" charset="0"/>
                            <a:ea typeface="Cambria Math" panose="02040503050406030204" pitchFamily="18" charset="0"/>
                          </a:rPr>
                          <m:t>𝒙</m:t>
                        </m:r>
                      </m:e>
                    </m:d>
                    <m:r>
                      <a:rPr lang="en-US" altLang="zh-CN" b="1" i="1" dirty="0" smtClean="0">
                        <a:solidFill>
                          <a:schemeClr val="tx1"/>
                        </a:solidFill>
                        <a:latin typeface="Cambria Math" panose="02040503050406030204" pitchFamily="18" charset="0"/>
                        <a:ea typeface="Cambria Math" panose="02040503050406030204" pitchFamily="18" charset="0"/>
                      </a:rPr>
                      <m:t>→</m:t>
                    </m:r>
                  </m:oMath>
                </a14:m>
                <a:r>
                  <a:rPr lang="en-US" altLang="zh-CN" dirty="0">
                    <a:solidFill>
                      <a:schemeClr val="tx1"/>
                    </a:solidFill>
                    <a:ea typeface="Cambria Math" panose="02040503050406030204" pitchFamily="18" charset="0"/>
                  </a:rPr>
                  <a:t> </a:t>
                </a:r>
                <a14:m>
                  <m:oMath xmlns:m="http://schemas.openxmlformats.org/officeDocument/2006/math">
                    <m:r>
                      <a:rPr lang="en-US" altLang="zh-CN" b="1" i="1" dirty="0" smtClean="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smtClean="0">
                            <a:solidFill>
                              <a:schemeClr val="tx1"/>
                            </a:solidFill>
                            <a:latin typeface="Cambria Math" panose="02040503050406030204" pitchFamily="18" charset="0"/>
                            <a:ea typeface="Cambria Math" panose="02040503050406030204" pitchFamily="18" charset="0"/>
                          </a:rPr>
                          <m:t>𝒕</m:t>
                        </m:r>
                      </m:e>
                    </m:d>
                  </m:oMath>
                </a14:m>
                <a:r>
                  <a:rPr lang="zh-CN" altLang="en-US" b="0" dirty="0">
                    <a:solidFill>
                      <a:schemeClr val="tx1"/>
                    </a:solidFill>
                    <a:latin typeface="Times New Roman" panose="02020603050405020304" pitchFamily="18" charset="0"/>
                  </a:rPr>
                  <a:t>的真值性是由谓词意义决定的，这类永真式不是重言式。</a:t>
                </a:r>
                <a:endParaRPr lang="en-US" altLang="zh-CN"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295" t="-443" r="-2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234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8CFB41A-36F5-4C4D-9169-01927FEF8C8D}"/>
              </a:ext>
            </a:extLst>
          </p:cNvPr>
          <p:cNvSpPr>
            <a:spLocks noGrp="1" noChangeArrowheads="1"/>
          </p:cNvSpPr>
          <p:nvPr>
            <p:ph type="title"/>
          </p:nvPr>
        </p:nvSpPr>
        <p:spPr/>
        <p:txBody>
          <a:bodyPr/>
          <a:lstStyle/>
          <a:p>
            <a:r>
              <a:rPr lang="zh-CN" altLang="en-US" spc="-5" dirty="0">
                <a:latin typeface="Heiti SC Medium" pitchFamily="2" charset="-128"/>
                <a:ea typeface="Heiti SC Medium" pitchFamily="2" charset="-128"/>
              </a:rPr>
              <a:t>本章内容</a:t>
            </a:r>
            <a:endParaRPr lang="zh-CN" altLang="en-US" dirty="0"/>
          </a:p>
        </p:txBody>
      </p:sp>
      <p:sp>
        <p:nvSpPr>
          <p:cNvPr id="6" name="object 2">
            <a:extLst>
              <a:ext uri="{FF2B5EF4-FFF2-40B4-BE49-F238E27FC236}">
                <a16:creationId xmlns:a16="http://schemas.microsoft.com/office/drawing/2014/main" id="{86E5D400-50FD-3B62-EA5F-03339F7278D4}"/>
              </a:ext>
            </a:extLst>
          </p:cNvPr>
          <p:cNvSpPr txBox="1"/>
          <p:nvPr/>
        </p:nvSpPr>
        <p:spPr>
          <a:xfrm>
            <a:off x="304800" y="990600"/>
            <a:ext cx="8393724" cy="4164858"/>
          </a:xfrm>
          <a:prstGeom prst="rect">
            <a:avLst/>
          </a:prstGeom>
        </p:spPr>
        <p:txBody>
          <a:bodyPr vert="horz" wrap="square" lIns="0" tIns="140335" rIns="0" bIns="0" rtlCol="0">
            <a:spAutoFit/>
          </a:bodyPr>
          <a:lstStyle/>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谓词合式公式语义</a:t>
            </a: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推论关系和相等关系</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推论与等价关系的语义</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推论判断的方法</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重要定理</a:t>
            </a: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前束范式与斯科伦范式</a:t>
            </a:r>
          </a:p>
          <a:p>
            <a:pPr marL="46990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一阶理论语言</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46990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论域、结构与模型</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10405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推论关系</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5" y="946150"/>
                <a:ext cx="8757708" cy="5716588"/>
              </a:xfrm>
            </p:spPr>
            <p:txBody>
              <a:bodyPr/>
              <a:lstStyle/>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3.2.1</a:t>
                </a:r>
                <a:r>
                  <a:rPr lang="zh-CN" altLang="en-US" dirty="0">
                    <a:solidFill>
                      <a:srgbClr val="0070C0"/>
                    </a:solidFill>
                    <a:latin typeface="Times New Roman" panose="02020603050405020304" pitchFamily="18" charset="0"/>
                  </a:rPr>
                  <a:t> </a:t>
                </a:r>
                <a:r>
                  <a:rPr lang="zh-CN" altLang="en-US" b="0" dirty="0">
                    <a:solidFill>
                      <a:schemeClr val="tx1"/>
                    </a:solidFill>
                    <a:latin typeface="Times New Roman" panose="02020603050405020304" pitchFamily="18" charset="0"/>
                  </a:rPr>
                  <a:t>设</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和</a:t>
                </a:r>
                <a14:m>
                  <m:oMath xmlns:m="http://schemas.openxmlformats.org/officeDocument/2006/math">
                    <m:r>
                      <a:rPr lang="en-US" altLang="zh-CN" b="1" i="1" dirty="0">
                        <a:solidFill>
                          <a:schemeClr val="tx1"/>
                        </a:solidFill>
                        <a:latin typeface="Cambria Math" panose="02040503050406030204" pitchFamily="18" charset="0"/>
                      </a:rPr>
                      <m:t>𝑹</m:t>
                    </m:r>
                  </m:oMath>
                </a14:m>
                <a:r>
                  <a:rPr lang="zh-CN" altLang="en-US" b="0" dirty="0">
                    <a:solidFill>
                      <a:schemeClr val="tx1"/>
                    </a:solidFill>
                    <a:latin typeface="Times New Roman" panose="02020603050405020304" pitchFamily="18" charset="0"/>
                  </a:rPr>
                  <a:t>是合式公式，若对于</a:t>
                </a:r>
                <a:r>
                  <a:rPr lang="zh-CN" altLang="en-US" b="0" dirty="0">
                    <a:latin typeface="Times New Roman" panose="02020603050405020304" pitchFamily="18" charset="0"/>
                  </a:rPr>
                  <a:t>任意指派函数</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𝝈</m:t>
                    </m:r>
                  </m:oMath>
                </a14:m>
                <a:r>
                  <a:rPr lang="zh-CN" altLang="en-US" b="0" dirty="0">
                    <a:solidFill>
                      <a:schemeClr val="tx1"/>
                    </a:solidFill>
                    <a:latin typeface="Times New Roman" panose="02020603050405020304" pitchFamily="18" charset="0"/>
                  </a:rPr>
                  <a:t>，都有</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𝑸</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𝝈</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𝑹</m:t>
                    </m:r>
                    <m:r>
                      <a:rPr lang="en-US" altLang="zh-CN" b="1" i="1" dirty="0">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，则称</a:t>
                </a:r>
                <a14:m>
                  <m:oMath xmlns:m="http://schemas.openxmlformats.org/officeDocument/2006/math">
                    <m:r>
                      <a:rPr lang="en-US" altLang="zh-CN" b="1" i="1" dirty="0">
                        <a:solidFill>
                          <a:schemeClr val="tx1"/>
                        </a:solidFill>
                        <a:latin typeface="Cambria Math" panose="02040503050406030204" pitchFamily="18" charset="0"/>
                      </a:rPr>
                      <m:t>𝑹</m:t>
                    </m:r>
                  </m:oMath>
                </a14:m>
                <a:r>
                  <a:rPr lang="zh-CN" altLang="en-US" b="0" dirty="0">
                    <a:solidFill>
                      <a:schemeClr val="tx1"/>
                    </a:solidFill>
                    <a:latin typeface="Times New Roman" panose="02020603050405020304" pitchFamily="18" charset="0"/>
                  </a:rPr>
                  <a:t>是</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的逻辑推论，或称</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语义推出</a:t>
                </a:r>
                <a14:m>
                  <m:oMath xmlns:m="http://schemas.openxmlformats.org/officeDocument/2006/math">
                    <m:r>
                      <a:rPr lang="en-US" altLang="zh-CN" b="1" i="1" dirty="0">
                        <a:solidFill>
                          <a:schemeClr val="tx1"/>
                        </a:solidFill>
                        <a:latin typeface="Cambria Math" panose="02040503050406030204" pitchFamily="18" charset="0"/>
                      </a:rPr>
                      <m:t>𝑹</m:t>
                    </m:r>
                  </m:oMath>
                </a14:m>
                <a:r>
                  <a:rPr lang="zh-CN" altLang="en-US" b="0" dirty="0">
                    <a:solidFill>
                      <a:schemeClr val="tx1"/>
                    </a:solidFill>
                    <a:latin typeface="Times New Roman" panose="02020603050405020304" pitchFamily="18" charset="0"/>
                  </a:rPr>
                  <a:t>，记为：</a:t>
                </a:r>
                <a14:m>
                  <m:oMath xmlns:m="http://schemas.openxmlformats.org/officeDocument/2006/math">
                    <m:r>
                      <a:rPr lang="en-US" altLang="zh-CN" b="1" i="1" dirty="0">
                        <a:solidFill>
                          <a:schemeClr val="tx1"/>
                        </a:solidFill>
                        <a:latin typeface="Cambria Math" panose="02040503050406030204" pitchFamily="18" charset="0"/>
                      </a:rPr>
                      <m:t>𝑸</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𝑹</m:t>
                    </m:r>
                  </m:oMath>
                </a14:m>
                <a:endParaRPr lang="en-US" altLang="zh-CN"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endParaRPr lang="en-US" altLang="zh-CN" sz="1600"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3.2.2 </a:t>
                </a:r>
                <a:r>
                  <a:rPr lang="zh-CN" altLang="en-US" b="0" dirty="0">
                    <a:solidFill>
                      <a:schemeClr val="tx1"/>
                    </a:solidFill>
                    <a:latin typeface="Times New Roman" panose="02020603050405020304" pitchFamily="18" charset="0"/>
                  </a:rPr>
                  <a:t>设</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𝜞</m:t>
                    </m:r>
                  </m:oMath>
                </a14:m>
                <a:r>
                  <a:rPr lang="zh-CN" altLang="en-US" b="0" dirty="0">
                    <a:solidFill>
                      <a:schemeClr val="tx1"/>
                    </a:solidFill>
                    <a:latin typeface="Times New Roman" panose="02020603050405020304" pitchFamily="18" charset="0"/>
                  </a:rPr>
                  <a:t>是合式公式集合，</a:t>
                </a:r>
                <a14:m>
                  <m:oMath xmlns:m="http://schemas.openxmlformats.org/officeDocument/2006/math">
                    <m:r>
                      <a:rPr lang="en-US" altLang="zh-CN" b="1" i="1" dirty="0">
                        <a:solidFill>
                          <a:schemeClr val="tx1"/>
                        </a:solidFill>
                        <a:latin typeface="Cambria Math" panose="02040503050406030204" pitchFamily="18" charset="0"/>
                      </a:rPr>
                      <m:t>𝑹</m:t>
                    </m:r>
                  </m:oMath>
                </a14:m>
                <a:r>
                  <a:rPr lang="zh-CN" altLang="en-US" b="0" dirty="0">
                    <a:solidFill>
                      <a:schemeClr val="tx1"/>
                    </a:solidFill>
                    <a:latin typeface="Times New Roman" panose="02020603050405020304" pitchFamily="18" charset="0"/>
                  </a:rPr>
                  <a:t>是合式公式，</a:t>
                </a:r>
                <a:r>
                  <a:rPr lang="zh-CN" altLang="en-US" b="0" dirty="0">
                    <a:latin typeface="Times New Roman" panose="02020603050405020304" pitchFamily="18" charset="0"/>
                  </a:rPr>
                  <a:t>若对于任意指派函数</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oMath>
                </a14:m>
                <a:r>
                  <a:rPr lang="zh-CN" altLang="en-US" b="0" dirty="0">
                    <a:latin typeface="Times New Roman" panose="02020603050405020304" pitchFamily="18" charset="0"/>
                  </a:rPr>
                  <a:t>，都有</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𝑸</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𝝈</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𝑹</m:t>
                    </m:r>
                    <m:r>
                      <a:rPr lang="en-US" altLang="zh-CN" b="1" i="1" dirty="0">
                        <a:latin typeface="Cambria Math" panose="02040503050406030204" pitchFamily="18" charset="0"/>
                        <a:ea typeface="Cambria Math" panose="02040503050406030204" pitchFamily="18" charset="0"/>
                      </a:rPr>
                      <m:t>) </m:t>
                    </m:r>
                  </m:oMath>
                </a14:m>
                <a:r>
                  <a:rPr lang="zh-CN" altLang="en-US" b="0" dirty="0">
                    <a:solidFill>
                      <a:schemeClr val="tx1"/>
                    </a:solidFill>
                    <a:latin typeface="Times New Roman" panose="02020603050405020304" pitchFamily="18" charset="0"/>
                  </a:rPr>
                  <a:t>，则称</a:t>
                </a:r>
                <a14:m>
                  <m:oMath xmlns:m="http://schemas.openxmlformats.org/officeDocument/2006/math">
                    <m:r>
                      <a:rPr lang="en-US" altLang="zh-CN" b="1" i="1" dirty="0">
                        <a:solidFill>
                          <a:schemeClr val="tx1"/>
                        </a:solidFill>
                        <a:latin typeface="Cambria Math" panose="02040503050406030204" pitchFamily="18" charset="0"/>
                      </a:rPr>
                      <m:t>𝑹</m:t>
                    </m:r>
                  </m:oMath>
                </a14:m>
                <a:r>
                  <a:rPr lang="zh-CN" altLang="en-US" b="0" dirty="0">
                    <a:solidFill>
                      <a:schemeClr val="tx1"/>
                    </a:solidFill>
                    <a:latin typeface="Times New Roman" panose="02020603050405020304" pitchFamily="18" charset="0"/>
                  </a:rPr>
                  <a:t>是</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𝜞</m:t>
                    </m:r>
                  </m:oMath>
                </a14:m>
                <a:r>
                  <a:rPr lang="zh-CN" altLang="en-US" b="0" dirty="0">
                    <a:solidFill>
                      <a:schemeClr val="tx1"/>
                    </a:solidFill>
                    <a:latin typeface="Times New Roman" panose="02020603050405020304" pitchFamily="18" charset="0"/>
                  </a:rPr>
                  <a:t>的逻辑推论，或称</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𝜞</m:t>
                    </m:r>
                  </m:oMath>
                </a14:m>
                <a:r>
                  <a:rPr lang="zh-CN" altLang="en-US" b="0" dirty="0">
                    <a:solidFill>
                      <a:schemeClr val="tx1"/>
                    </a:solidFill>
                    <a:latin typeface="Times New Roman" panose="02020603050405020304" pitchFamily="18" charset="0"/>
                  </a:rPr>
                  <a:t>语义推出</a:t>
                </a:r>
                <a14:m>
                  <m:oMath xmlns:m="http://schemas.openxmlformats.org/officeDocument/2006/math">
                    <m:r>
                      <a:rPr lang="en-US" altLang="zh-CN" b="1" i="1" dirty="0">
                        <a:solidFill>
                          <a:schemeClr val="tx1"/>
                        </a:solidFill>
                        <a:latin typeface="Cambria Math" panose="02040503050406030204" pitchFamily="18" charset="0"/>
                      </a:rPr>
                      <m:t>𝑹</m:t>
                    </m:r>
                  </m:oMath>
                </a14:m>
                <a:r>
                  <a:rPr lang="zh-CN" altLang="en-US" b="0" dirty="0">
                    <a:solidFill>
                      <a:schemeClr val="tx1"/>
                    </a:solidFill>
                    <a:latin typeface="Times New Roman" panose="02020603050405020304" pitchFamily="18" charset="0"/>
                  </a:rPr>
                  <a:t>，记为</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𝜞</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𝑹</m:t>
                    </m:r>
                  </m:oMath>
                </a14:m>
                <a:endParaRPr lang="en-US" altLang="zh-CN"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endParaRPr lang="en-US" altLang="zh-CN" sz="1600"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3.2.3</a:t>
                </a:r>
                <a:r>
                  <a:rPr lang="zh-CN" altLang="en-US" dirty="0">
                    <a:solidFill>
                      <a:srgbClr val="0070C0"/>
                    </a:solidFill>
                    <a:latin typeface="Times New Roman" panose="02020603050405020304" pitchFamily="18" charset="0"/>
                  </a:rPr>
                  <a:t> </a:t>
                </a:r>
                <a:r>
                  <a:rPr lang="zh-CN" altLang="en-US" b="0" dirty="0">
                    <a:latin typeface="Times New Roman" panose="02020603050405020304" pitchFamily="18" charset="0"/>
                  </a:rPr>
                  <a:t>设</a:t>
                </a:r>
                <a14:m>
                  <m:oMath xmlns:m="http://schemas.openxmlformats.org/officeDocument/2006/math">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𝟏</m:t>
                        </m:r>
                      </m:sub>
                    </m:sSub>
                    <m:r>
                      <a:rPr lang="en-US" altLang="zh-CN" b="1"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𝒏</m:t>
                        </m:r>
                      </m:sub>
                    </m:sSub>
                  </m:oMath>
                </a14:m>
                <a:r>
                  <a:rPr lang="zh-CN" altLang="en-US" b="0" dirty="0">
                    <a:latin typeface="Times New Roman" panose="02020603050405020304" pitchFamily="18" charset="0"/>
                  </a:rPr>
                  <a:t>是谓词命题，若</a:t>
                </a:r>
                <a14:m>
                  <m:oMath xmlns:m="http://schemas.openxmlformats.org/officeDocument/2006/math">
                    <m:r>
                      <a:rPr lang="el-GR" altLang="zh-CN" b="1" i="1" dirty="0">
                        <a:latin typeface="Cambria Math" panose="02040503050406030204" pitchFamily="18" charset="0"/>
                        <a:ea typeface="Cambria Math" panose="02040503050406030204" pitchFamily="18" charset="0"/>
                      </a:rPr>
                      <m:t>𝜞</m:t>
                    </m:r>
                    <m:r>
                      <a:rPr lang="en-US" altLang="zh-CN" b="1"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𝟏</m:t>
                        </m:r>
                      </m:sub>
                    </m:sSub>
                    <m:r>
                      <a:rPr lang="en-US" altLang="zh-CN" b="1" i="1" dirty="0">
                        <a:latin typeface="Cambria Math" panose="02040503050406030204" pitchFamily="18" charset="0"/>
                      </a:rPr>
                      <m:t>,…,</m:t>
                    </m:r>
                    <m:r>
                      <m:rPr>
                        <m:nor/>
                      </m:rPr>
                      <a:rPr lang="en-US" altLang="zh-CN" dirty="0"/>
                      <m:t> </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𝒏</m:t>
                        </m:r>
                      </m:sub>
                    </m:sSub>
                    <m:r>
                      <a:rPr lang="en-US" altLang="zh-CN" b="1" i="1" dirty="0">
                        <a:latin typeface="Cambria Math" panose="02040503050406030204" pitchFamily="18" charset="0"/>
                        <a:ea typeface="Cambria Math" panose="02040503050406030204" pitchFamily="18" charset="0"/>
                      </a:rPr>
                      <m:t>}</m:t>
                    </m:r>
                  </m:oMath>
                </a14:m>
                <a:r>
                  <a:rPr lang="zh-CN" altLang="en-US" b="0" dirty="0">
                    <a:latin typeface="Times New Roman" panose="02020603050405020304" pitchFamily="18" charset="0"/>
                  </a:rPr>
                  <a:t>，则</a:t>
                </a:r>
                <a14:m>
                  <m:oMath xmlns:m="http://schemas.openxmlformats.org/officeDocument/2006/math">
                    <m:r>
                      <a:rPr lang="el-GR" altLang="zh-CN" b="1" i="0" dirty="0">
                        <a:latin typeface="Cambria Math" panose="02040503050406030204" pitchFamily="18" charset="0"/>
                        <a:ea typeface="Cambria Math" panose="02040503050406030204" pitchFamily="18" charset="0"/>
                      </a:rPr>
                      <m:t>𝚪</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𝑹</m:t>
                    </m:r>
                  </m:oMath>
                </a14:m>
                <a:r>
                  <a:rPr lang="zh-CN" altLang="en-US" b="0" dirty="0">
                    <a:latin typeface="Times New Roman" panose="02020603050405020304" pitchFamily="18" charset="0"/>
                  </a:rPr>
                  <a:t>，也可记为</a:t>
                </a:r>
                <a14:m>
                  <m:oMath xmlns:m="http://schemas.openxmlformats.org/officeDocument/2006/math">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𝟏</m:t>
                        </m:r>
                      </m:sub>
                    </m:sSub>
                    <m:r>
                      <a:rPr lang="en-US" altLang="zh-CN" b="1"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𝒏</m:t>
                        </m:r>
                      </m:sub>
                    </m:sSub>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𝑹</m:t>
                    </m:r>
                  </m:oMath>
                </a14:m>
                <a:r>
                  <a:rPr lang="zh-CN" altLang="en-US" b="0" dirty="0">
                    <a:latin typeface="Times New Roman" panose="02020603050405020304" pitchFamily="18" charset="0"/>
                  </a:rPr>
                  <a:t>。若</a:t>
                </a:r>
                <a14:m>
                  <m:oMath xmlns:m="http://schemas.openxmlformats.org/officeDocument/2006/math">
                    <m:r>
                      <a:rPr lang="el-GR" altLang="zh-CN" b="1" i="0" dirty="0">
                        <a:latin typeface="Cambria Math" panose="02040503050406030204" pitchFamily="18" charset="0"/>
                        <a:ea typeface="Cambria Math" panose="02040503050406030204" pitchFamily="18" charset="0"/>
                      </a:rPr>
                      <m:t>𝚪</m:t>
                    </m:r>
                  </m:oMath>
                </a14:m>
                <a:r>
                  <a:rPr lang="zh-CN" altLang="en-US" b="0" dirty="0">
                    <a:latin typeface="Times New Roman" panose="02020603050405020304" pitchFamily="18" charset="0"/>
                  </a:rPr>
                  <a:t>是空集合，则记为：</a:t>
                </a:r>
                <a14:m>
                  <m:oMath xmlns:m="http://schemas.openxmlformats.org/officeDocument/2006/math">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𝑹</m:t>
                    </m:r>
                    <m:r>
                      <a:rPr lang="en-US" altLang="zh-CN" b="1" i="1" dirty="0">
                        <a:latin typeface="Cambria Math" panose="02040503050406030204" pitchFamily="18" charset="0"/>
                      </a:rPr>
                      <m:t> </m:t>
                    </m:r>
                  </m:oMath>
                </a14:m>
                <a:r>
                  <a:rPr lang="zh-CN" altLang="en-US" b="0" dirty="0">
                    <a:latin typeface="Times New Roman" panose="02020603050405020304" pitchFamily="18" charset="0"/>
                  </a:rPr>
                  <a:t>。</a:t>
                </a:r>
                <a:endParaRPr lang="en-US" altLang="zh-CN" b="0" dirty="0">
                  <a:latin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5" y="946150"/>
                <a:ext cx="8757708" cy="5716588"/>
              </a:xfrm>
              <a:blipFill>
                <a:blip r:embed="rId2"/>
                <a:stretch>
                  <a:fillRect l="-348" t="-426" r="-10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63635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等价关系</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marL="469900" indent="-457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3.2.4 </a:t>
                </a:r>
                <a:r>
                  <a:rPr lang="zh-CN" altLang="en-US" b="0" dirty="0">
                    <a:solidFill>
                      <a:schemeClr val="tx1"/>
                    </a:solidFill>
                    <a:latin typeface="Times New Roman" panose="02020603050405020304" pitchFamily="18" charset="0"/>
                  </a:rPr>
                  <a:t>设</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latin typeface="Times New Roman" panose="02020603050405020304" pitchFamily="18" charset="0"/>
                  </a:rPr>
                  <a:t>和</a:t>
                </a:r>
                <a14:m>
                  <m:oMath xmlns:m="http://schemas.openxmlformats.org/officeDocument/2006/math">
                    <m:r>
                      <a:rPr lang="en-US" altLang="zh-CN" b="1" i="1" dirty="0">
                        <a:latin typeface="Cambria Math" panose="02040503050406030204" pitchFamily="18" charset="0"/>
                      </a:rPr>
                      <m:t>𝑹</m:t>
                    </m:r>
                  </m:oMath>
                </a14:m>
                <a:r>
                  <a:rPr lang="zh-CN" altLang="en-US" b="0" dirty="0">
                    <a:solidFill>
                      <a:schemeClr val="tx1"/>
                    </a:solidFill>
                    <a:latin typeface="Times New Roman" panose="02020603050405020304" pitchFamily="18" charset="0"/>
                  </a:rPr>
                  <a:t>是合式公式，如果对于任意指派</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𝝈</m:t>
                    </m:r>
                  </m:oMath>
                </a14:m>
                <a:r>
                  <a:rPr lang="zh-CN" altLang="en-US" b="0" dirty="0">
                    <a:solidFill>
                      <a:schemeClr val="tx1"/>
                    </a:solidFill>
                    <a:latin typeface="Times New Roman" panose="02020603050405020304" pitchFamily="18" charset="0"/>
                  </a:rPr>
                  <a:t>，都有</a:t>
                </a:r>
                <a:r>
                  <a:rPr lang="en-US" altLang="zh-CN" b="0" dirty="0">
                    <a:solidFill>
                      <a:schemeClr val="tx1"/>
                    </a:solidFill>
                    <a:ea typeface="Cambria Math" panose="02040503050406030204" pitchFamily="18" charset="0"/>
                  </a:rPr>
                  <a:t> </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𝑸</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oMath>
                </a14:m>
                <a:r>
                  <a:rPr lang="zh-CN" altLang="en-US" b="0" dirty="0">
                    <a:latin typeface="Times New Roman" panose="02020603050405020304" pitchFamily="18" charset="0"/>
                  </a:rPr>
                  <a:t>，</a:t>
                </a:r>
                <a:r>
                  <a:rPr lang="zh-CN" altLang="en-US" b="0" dirty="0">
                    <a:solidFill>
                      <a:schemeClr val="tx1"/>
                    </a:solidFill>
                    <a:latin typeface="Times New Roman" panose="02020603050405020304" pitchFamily="18" charset="0"/>
                  </a:rPr>
                  <a:t>则称</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与</a:t>
                </a:r>
                <a14:m>
                  <m:oMath xmlns:m="http://schemas.openxmlformats.org/officeDocument/2006/math">
                    <m:r>
                      <a:rPr lang="en-US" altLang="zh-CN" b="1" i="1" dirty="0">
                        <a:solidFill>
                          <a:schemeClr val="tx1"/>
                        </a:solidFill>
                        <a:latin typeface="Cambria Math" panose="02040503050406030204" pitchFamily="18" charset="0"/>
                      </a:rPr>
                      <m:t>𝑹</m:t>
                    </m:r>
                  </m:oMath>
                </a14:m>
                <a:r>
                  <a:rPr lang="zh-CN" altLang="en-US" b="0" dirty="0">
                    <a:solidFill>
                      <a:schemeClr val="tx1"/>
                    </a:solidFill>
                    <a:latin typeface="Times New Roman" panose="02020603050405020304" pitchFamily="18" charset="0"/>
                  </a:rPr>
                  <a:t>是逻辑等价，记为</a:t>
                </a:r>
                <a:r>
                  <a:rPr lang="zh-CN" altLang="en-US" b="0" dirty="0"/>
                  <a:t>：</a:t>
                </a:r>
                <a14:m>
                  <m:oMath xmlns:m="http://schemas.openxmlformats.org/officeDocument/2006/math">
                    <m:r>
                      <a:rPr lang="en-US" altLang="zh-CN" b="1" i="1" dirty="0">
                        <a:solidFill>
                          <a:schemeClr val="tx1"/>
                        </a:solidFill>
                        <a:latin typeface="Cambria Math" panose="02040503050406030204" pitchFamily="18" charset="0"/>
                      </a:rPr>
                      <m:t>𝑸</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𝑹</m:t>
                    </m:r>
                  </m:oMath>
                </a14:m>
                <a:endParaRPr lang="en-US" altLang="zh-CN" dirty="0">
                  <a:solidFill>
                    <a:schemeClr val="tx1"/>
                  </a:solidFill>
                  <a:latin typeface="Times New Roman" panose="02020603050405020304" pitchFamily="18" charset="0"/>
                </a:endParaRPr>
              </a:p>
              <a:p>
                <a:pPr marL="469900" indent="-457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ea typeface="黑体" panose="02010609060101010101" pitchFamily="49" charset="-122"/>
                  </a:rPr>
                  <a:t>例如</a:t>
                </a:r>
                <a:r>
                  <a:rPr lang="zh-CN" altLang="en-US" b="0" dirty="0">
                    <a:solidFill>
                      <a:srgbClr val="0070C0"/>
                    </a:solidFill>
                    <a:latin typeface="Times New Roman" panose="02020603050405020304" pitchFamily="18" charset="0"/>
                    <a:ea typeface="黑体" panose="02010609060101010101" pitchFamily="49" charset="-122"/>
                  </a:rPr>
                  <a:t> </a:t>
                </a:r>
                <a:r>
                  <a:rPr lang="zh-CN" altLang="en-US" b="0" dirty="0">
                    <a:solidFill>
                      <a:schemeClr val="tx1"/>
                    </a:solidFill>
                    <a:latin typeface="Times New Roman" panose="02020603050405020304" pitchFamily="18" charset="0"/>
                  </a:rPr>
                  <a:t>对于合式公式</a:t>
                </a:r>
                <a14:m>
                  <m:oMath xmlns:m="http://schemas.openxmlformats.org/officeDocument/2006/math">
                    <m:r>
                      <a:rPr lang="en-US" altLang="zh-CN" b="1" i="1" dirty="0">
                        <a:latin typeface="Cambria Math" panose="02040503050406030204" pitchFamily="18" charset="0"/>
                      </a:rPr>
                      <m:t>𝑸</m:t>
                    </m:r>
                  </m:oMath>
                </a14:m>
                <a:r>
                  <a:rPr lang="zh-CN" altLang="en-US" b="0" dirty="0">
                    <a:latin typeface="Times New Roman" panose="02020603050405020304" pitchFamily="18" charset="0"/>
                  </a:rPr>
                  <a:t>和</a:t>
                </a:r>
                <a14:m>
                  <m:oMath xmlns:m="http://schemas.openxmlformats.org/officeDocument/2006/math">
                    <m:r>
                      <a:rPr lang="en-US" altLang="zh-CN" b="1" i="1" dirty="0">
                        <a:latin typeface="Cambria Math" panose="02040503050406030204" pitchFamily="18" charset="0"/>
                      </a:rPr>
                      <m:t>𝑹</m:t>
                    </m:r>
                  </m:oMath>
                </a14:m>
                <a:r>
                  <a:rPr lang="zh-CN" altLang="en-US" b="0" dirty="0">
                    <a:solidFill>
                      <a:schemeClr val="tx1"/>
                    </a:solidFill>
                    <a:latin typeface="Times New Roman" panose="02020603050405020304" pitchFamily="18" charset="0"/>
                  </a:rPr>
                  <a:t>，可以先求</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𝑸</m:t>
                        </m:r>
                      </m:e>
                    </m:d>
                  </m:oMath>
                </a14:m>
                <a:r>
                  <a:rPr lang="zh-CN" altLang="en-US" b="0" dirty="0">
                    <a:solidFill>
                      <a:schemeClr val="tx1"/>
                    </a:solidFill>
                    <a:latin typeface="Times New Roman" panose="02020603050405020304" pitchFamily="18" charset="0"/>
                  </a:rPr>
                  <a:t>和</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smtClean="0">
                            <a:latin typeface="Cambria Math" panose="02040503050406030204" pitchFamily="18" charset="0"/>
                            <a:ea typeface="Cambria Math" panose="02040503050406030204" pitchFamily="18" charset="0"/>
                          </a:rPr>
                          <m:t>𝑹</m:t>
                        </m:r>
                      </m:e>
                    </m:d>
                  </m:oMath>
                </a14:m>
                <a:r>
                  <a:rPr lang="zh-CN" altLang="en-US" b="0" dirty="0">
                    <a:solidFill>
                      <a:schemeClr val="tx1"/>
                    </a:solidFill>
                    <a:latin typeface="Times New Roman" panose="02020603050405020304" pitchFamily="18" charset="0"/>
                  </a:rPr>
                  <a:t>，</a:t>
                </a:r>
                <a:r>
                  <a:rPr lang="zh-CN" altLang="en-US" b="0" dirty="0">
                    <a:latin typeface="Times New Roman" panose="02020603050405020304" pitchFamily="18" charset="0"/>
                  </a:rPr>
                  <a:t>而后判断</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𝑸</m:t>
                        </m:r>
                      </m:e>
                    </m:d>
                  </m:oMath>
                </a14:m>
                <a:r>
                  <a:rPr lang="zh-CN" altLang="en-US" b="0" dirty="0">
                    <a:latin typeface="Times New Roman" panose="02020603050405020304" pitchFamily="18" charset="0"/>
                  </a:rPr>
                  <a:t>和</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𝑹</m:t>
                        </m:r>
                      </m:e>
                    </m:d>
                  </m:oMath>
                </a14:m>
                <a:r>
                  <a:rPr lang="zh-CN" altLang="en-US" b="0" dirty="0">
                    <a:solidFill>
                      <a:schemeClr val="tx1"/>
                    </a:solidFill>
                    <a:latin typeface="Times New Roman" panose="02020603050405020304" pitchFamily="18" charset="0"/>
                  </a:rPr>
                  <a:t>是否逻辑等价。这样，合式公式之间的相等关系变为逻辑域上逻辑真值之间的相等关系，即先用指派函数</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oMath>
                </a14:m>
                <a:r>
                  <a:rPr lang="zh-CN" altLang="en-US" b="0" dirty="0">
                    <a:solidFill>
                      <a:schemeClr val="tx1"/>
                    </a:solidFill>
                    <a:latin typeface="Times New Roman" panose="02020603050405020304" pitchFamily="18" charset="0"/>
                  </a:rPr>
                  <a:t>分别求两个合式公式的真值，而后判断两个逻辑真值是否相等</a:t>
                </a:r>
                <a:endParaRPr lang="en-US" altLang="zh-CN"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355" t="-426"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959559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8CFB41A-36F5-4C4D-9169-01927FEF8C8D}"/>
              </a:ext>
            </a:extLst>
          </p:cNvPr>
          <p:cNvSpPr>
            <a:spLocks noGrp="1" noChangeArrowheads="1"/>
          </p:cNvSpPr>
          <p:nvPr>
            <p:ph type="title"/>
          </p:nvPr>
        </p:nvSpPr>
        <p:spPr>
          <a:xfrm>
            <a:off x="1176338" y="195263"/>
            <a:ext cx="7689850" cy="533400"/>
          </a:xfrm>
        </p:spPr>
        <p:txBody>
          <a:bodyPr/>
          <a:lstStyle/>
          <a:p>
            <a:r>
              <a:rPr lang="zh-CN" altLang="en-US" spc="-5" dirty="0">
                <a:latin typeface="黑体" panose="02010609060101010101" pitchFamily="49" charset="-122"/>
                <a:ea typeface="黑体" panose="02010609060101010101" pitchFamily="49" charset="-122"/>
              </a:rPr>
              <a:t>回顾：谓词逻辑合式公式（语法）</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48E85733-D152-7C49-97EE-F9C51743ACA0}"/>
                  </a:ext>
                </a:extLst>
              </p:cNvPr>
              <p:cNvSpPr>
                <a:spLocks noGrp="1"/>
              </p:cNvSpPr>
              <p:nvPr>
                <p:ph idx="1"/>
              </p:nvPr>
            </p:nvSpPr>
            <p:spPr>
              <a:xfrm>
                <a:off x="276225" y="946150"/>
                <a:ext cx="8867775" cy="5716588"/>
              </a:xfrm>
            </p:spPr>
            <p:txBody>
              <a:bodyPr/>
              <a:lstStyle/>
              <a:p>
                <a:pPr marL="12700">
                  <a:lnSpc>
                    <a:spcPct val="125000"/>
                  </a:lnSpc>
                  <a:buClr>
                    <a:srgbClr val="660033"/>
                  </a:buClr>
                  <a:buSzPct val="69117"/>
                  <a:tabLst>
                    <a:tab pos="356235" algn="l"/>
                  </a:tabLst>
                </a:pPr>
                <a:r>
                  <a:rPr lang="zh-CN" altLang="en-US" b="0" dirty="0">
                    <a:latin typeface="Times New Roman" panose="02020603050405020304" pitchFamily="18" charset="0"/>
                  </a:rPr>
                  <a:t>全称量词与存在量词：</a:t>
                </a:r>
                <a:endParaRPr lang="en-US" altLang="zh-CN" b="0" dirty="0">
                  <a:latin typeface="Times New Roman" panose="02020603050405020304" pitchFamily="18" charset="0"/>
                </a:endParaRPr>
              </a:p>
              <a:p>
                <a:pPr>
                  <a:buClr>
                    <a:srgbClr val="000000"/>
                  </a:buClr>
                  <a:buFont typeface="Wingdings" pitchFamily="2" charset="2"/>
                  <a:buChar char="l"/>
                </a:pPr>
                <a:r>
                  <a:rPr lang="zh-CN" altLang="en-US" sz="2400" b="0" dirty="0"/>
                  <a:t>表示所有个体都具有某种性质的词称为</a:t>
                </a:r>
                <a:r>
                  <a:rPr lang="zh-CN" altLang="en-US" sz="2400" dirty="0">
                    <a:solidFill>
                      <a:srgbClr val="0070C0"/>
                    </a:solidFill>
                  </a:rPr>
                  <a:t>全称量词</a:t>
                </a:r>
                <a:r>
                  <a:rPr lang="zh-CN" altLang="en-US" sz="2400" b="0" dirty="0"/>
                  <a:t>，</a:t>
                </a:r>
                <a14:m>
                  <m:oMath xmlns:m="http://schemas.openxmlformats.org/officeDocument/2006/math">
                    <m:r>
                      <a:rPr lang="zh-CN" altLang="en-US" sz="2400" b="1" i="1" dirty="0">
                        <a:latin typeface="Cambria Math" panose="02040503050406030204" pitchFamily="18" charset="0"/>
                      </a:rPr>
                      <m:t>∀</m:t>
                    </m:r>
                  </m:oMath>
                </a14:m>
                <a:endParaRPr lang="pt-BR" altLang="zh-CN" sz="2400" dirty="0">
                  <a:sym typeface="Symbol" pitchFamily="2" charset="2"/>
                </a:endParaRPr>
              </a:p>
              <a:p>
                <a:pPr>
                  <a:buClr>
                    <a:srgbClr val="000000"/>
                  </a:buClr>
                  <a:buFont typeface="Wingdings" pitchFamily="2" charset="2"/>
                  <a:buChar char="l"/>
                </a:pPr>
                <a:r>
                  <a:rPr lang="zh-CN" altLang="en-US" sz="2400" b="0" dirty="0"/>
                  <a:t>表示至少有一个个体具有某种性质的词称为</a:t>
                </a:r>
                <a:r>
                  <a:rPr lang="zh-CN" altLang="en-US" sz="2400" dirty="0">
                    <a:solidFill>
                      <a:srgbClr val="0070C0"/>
                    </a:solidFill>
                  </a:rPr>
                  <a:t>存在量词</a:t>
                </a:r>
                <a:r>
                  <a:rPr lang="zh-CN" altLang="en-US" sz="2400" b="0" dirty="0"/>
                  <a:t>，</a:t>
                </a:r>
                <a14:m>
                  <m:oMath xmlns:m="http://schemas.openxmlformats.org/officeDocument/2006/math">
                    <m:r>
                      <a:rPr lang="zh-CN" altLang="en-US" sz="2400" b="1" i="1" dirty="0">
                        <a:latin typeface="Cambria Math" panose="02040503050406030204" pitchFamily="18" charset="0"/>
                      </a:rPr>
                      <m:t>∃</m:t>
                    </m:r>
                  </m:oMath>
                </a14:m>
                <a:endParaRPr lang="en-US" altLang="zh-CN" dirty="0">
                  <a:latin typeface="Times New Roman" panose="02020603050405020304" pitchFamily="18" charset="0"/>
                </a:endParaRPr>
              </a:p>
              <a:p>
                <a:pPr marL="0" indent="0">
                  <a:buClr>
                    <a:srgbClr val="000000"/>
                  </a:buClr>
                  <a:buNone/>
                </a:pPr>
                <a:endParaRPr lang="en-US" altLang="zh-CN" sz="1200" b="0" dirty="0">
                  <a:latin typeface="Times New Roman" panose="02020603050405020304" pitchFamily="18" charset="0"/>
                </a:endParaRPr>
              </a:p>
              <a:p>
                <a:pPr marL="127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谓词合式公式</a:t>
                </a:r>
                <a:r>
                  <a:rPr lang="zh-CN" altLang="en-US" b="0" dirty="0">
                    <a:latin typeface="Times New Roman" panose="02020603050405020304" pitchFamily="18" charset="0"/>
                  </a:rPr>
                  <a:t>是按如下规则构成的有穷长字符串：</a:t>
                </a:r>
                <a:endParaRPr lang="en-US" altLang="zh-CN" b="0" dirty="0">
                  <a:latin typeface="Times New Roman" panose="02020603050405020304" pitchFamily="18" charset="0"/>
                </a:endParaRPr>
              </a:p>
              <a:p>
                <a:pPr marL="0" indent="0">
                  <a:buNone/>
                </a:pPr>
                <a:r>
                  <a:rPr lang="en-US" altLang="zh-CN" sz="2400" b="0" dirty="0">
                    <a:latin typeface="Times New Roman" panose="02020603050405020304" pitchFamily="18" charset="0"/>
                  </a:rPr>
                  <a:t>1</a:t>
                </a:r>
                <a:r>
                  <a:rPr lang="zh-CN" altLang="en-US" sz="2400" b="0" dirty="0">
                    <a:latin typeface="Times New Roman" panose="02020603050405020304" pitchFamily="18" charset="0"/>
                  </a:rPr>
                  <a:t>）若</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1" i="1" dirty="0" smtClean="0">
                            <a:latin typeface="Cambria Math" panose="02040503050406030204" pitchFamily="18" charset="0"/>
                          </a:rPr>
                          <m:t>𝒕</m:t>
                        </m:r>
                      </m:e>
                      <m:sub>
                        <m:r>
                          <a:rPr lang="en-US" altLang="zh-CN" sz="2400" b="1" i="1" dirty="0" smtClean="0">
                            <a:latin typeface="Cambria Math" panose="02040503050406030204" pitchFamily="18" charset="0"/>
                          </a:rPr>
                          <m:t>𝟏</m:t>
                        </m:r>
                      </m:sub>
                    </m:sSub>
                    <m:r>
                      <a:rPr lang="en-US" altLang="zh-CN" sz="2400" b="1" i="1" dirty="0" smtClean="0">
                        <a:latin typeface="Cambria Math" panose="02040503050406030204" pitchFamily="18" charset="0"/>
                      </a:rPr>
                      <m:t>,</m:t>
                    </m:r>
                    <m:r>
                      <a:rPr lang="zh-CN" altLang="en-US" sz="2400" b="1" i="1" dirty="0" smtClean="0">
                        <a:latin typeface="Cambria Math" panose="02040503050406030204" pitchFamily="18" charset="0"/>
                      </a:rPr>
                      <m:t>⋯</m:t>
                    </m:r>
                    <m:r>
                      <a:rPr lang="en-US" altLang="zh-CN" sz="2400" b="1"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1" i="1" dirty="0">
                            <a:latin typeface="Cambria Math" panose="02040503050406030204" pitchFamily="18" charset="0"/>
                          </a:rPr>
                          <m:t>𝒕</m:t>
                        </m:r>
                      </m:e>
                      <m:sub>
                        <m:r>
                          <a:rPr lang="en-US" altLang="zh-CN" sz="2400" b="1" i="1" dirty="0" smtClean="0">
                            <a:latin typeface="Cambria Math" panose="02040503050406030204" pitchFamily="18" charset="0"/>
                          </a:rPr>
                          <m:t>𝒏</m:t>
                        </m:r>
                      </m:sub>
                    </m:sSub>
                  </m:oMath>
                </a14:m>
                <a:r>
                  <a:rPr lang="zh-CN" altLang="en-US" sz="2400" b="0" dirty="0"/>
                  <a:t>是项</a:t>
                </a:r>
                <a:r>
                  <a:rPr lang="zh-CN" altLang="zh-CN" sz="2400" b="0" dirty="0"/>
                  <a:t>，</a:t>
                </a:r>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1" i="1" dirty="0">
                            <a:latin typeface="Cambria Math" panose="02040503050406030204" pitchFamily="18" charset="0"/>
                          </a:rPr>
                          <m:t>𝑸</m:t>
                        </m:r>
                      </m:e>
                      <m:sub>
                        <m:r>
                          <a:rPr lang="en-US" altLang="zh-CN" sz="2400" b="1" i="1" dirty="0" smtClean="0">
                            <a:latin typeface="Cambria Math" panose="02040503050406030204" pitchFamily="18" charset="0"/>
                          </a:rPr>
                          <m:t>𝒊</m:t>
                        </m:r>
                      </m:sub>
                      <m:sup>
                        <m:r>
                          <a:rPr lang="en-US" altLang="zh-CN" sz="2400" b="1" i="1" dirty="0" smtClean="0">
                            <a:latin typeface="Cambria Math" panose="02040503050406030204" pitchFamily="18" charset="0"/>
                          </a:rPr>
                          <m:t>𝒏</m:t>
                        </m:r>
                      </m:sup>
                    </m:sSubSup>
                  </m:oMath>
                </a14:m>
                <a:r>
                  <a:rPr lang="zh-CN" altLang="en-US" sz="2400" b="0" dirty="0"/>
                  <a:t>是</a:t>
                </a:r>
                <a14:m>
                  <m:oMath xmlns:m="http://schemas.openxmlformats.org/officeDocument/2006/math">
                    <m:r>
                      <a:rPr lang="en-US" altLang="zh-CN" sz="2400" b="1" i="1" dirty="0" smtClean="0">
                        <a:latin typeface="Cambria Math" panose="02040503050406030204" pitchFamily="18" charset="0"/>
                      </a:rPr>
                      <m:t>𝒏</m:t>
                    </m:r>
                  </m:oMath>
                </a14:m>
                <a:r>
                  <a:rPr lang="zh-CN" altLang="en-US" sz="2400" b="0" dirty="0"/>
                  <a:t>元谓词，</a:t>
                </a:r>
                <a:r>
                  <a:rPr lang="zh-CN" altLang="zh-CN" sz="2400" b="0" dirty="0"/>
                  <a:t>则</a:t>
                </a:r>
                <a14:m>
                  <m:oMath xmlns:m="http://schemas.openxmlformats.org/officeDocument/2006/math">
                    <m:sSubSup>
                      <m:sSubSupPr>
                        <m:ctrlPr>
                          <a:rPr lang="en-US" altLang="zh-CN" sz="2400" i="1" dirty="0">
                            <a:latin typeface="Cambria Math" panose="02040503050406030204" pitchFamily="18" charset="0"/>
                          </a:rPr>
                        </m:ctrlPr>
                      </m:sSubSupPr>
                      <m:e>
                        <m:r>
                          <a:rPr lang="en-US" altLang="zh-CN" sz="2400" b="1" i="1" dirty="0">
                            <a:latin typeface="Cambria Math" panose="02040503050406030204" pitchFamily="18" charset="0"/>
                          </a:rPr>
                          <m:t>𝑸</m:t>
                        </m:r>
                      </m:e>
                      <m:sub>
                        <m:r>
                          <a:rPr lang="en-US" altLang="zh-CN" sz="2400" b="1" i="1" dirty="0">
                            <a:latin typeface="Cambria Math" panose="02040503050406030204" pitchFamily="18" charset="0"/>
                          </a:rPr>
                          <m:t>𝒊</m:t>
                        </m:r>
                      </m:sub>
                      <m:sup>
                        <m:r>
                          <a:rPr lang="en-US" altLang="zh-CN" sz="2400" b="1" i="1" dirty="0">
                            <a:latin typeface="Cambria Math" panose="02040503050406030204" pitchFamily="18" charset="0"/>
                          </a:rPr>
                          <m:t>𝒏</m:t>
                        </m:r>
                      </m:sup>
                    </m:sSubSup>
                    <m:r>
                      <a:rPr lang="en-US" altLang="zh-CN" sz="2400" b="1" i="1" dirty="0">
                        <a:latin typeface="Cambria Math" panose="02040503050406030204" pitchFamily="18" charset="0"/>
                      </a:rPr>
                      <m:t> </m:t>
                    </m:r>
                    <m:d>
                      <m:dPr>
                        <m:ctrlPr>
                          <a:rPr lang="en-US" altLang="zh-CN" sz="2400" i="1" dirty="0" smtClean="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b="1" i="1" dirty="0">
                                <a:latin typeface="Cambria Math" panose="02040503050406030204" pitchFamily="18" charset="0"/>
                              </a:rPr>
                              <m:t>𝒕</m:t>
                            </m:r>
                          </m:e>
                          <m:sub>
                            <m:r>
                              <a:rPr lang="en-US" altLang="zh-CN" sz="2400" b="1" i="1" dirty="0">
                                <a:latin typeface="Cambria Math" panose="02040503050406030204" pitchFamily="18" charset="0"/>
                              </a:rPr>
                              <m:t>𝟏</m:t>
                            </m:r>
                          </m:sub>
                        </m:sSub>
                        <m:r>
                          <a:rPr lang="en-US" altLang="zh-CN" sz="2400" b="1" i="1" dirty="0">
                            <a:latin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1" i="1" dirty="0">
                                <a:latin typeface="Cambria Math" panose="02040503050406030204" pitchFamily="18" charset="0"/>
                              </a:rPr>
                              <m:t>𝒕</m:t>
                            </m:r>
                          </m:e>
                          <m:sub>
                            <m:r>
                              <a:rPr lang="en-US" altLang="zh-CN" sz="2400" b="1" i="1" dirty="0">
                                <a:latin typeface="Cambria Math" panose="02040503050406030204" pitchFamily="18" charset="0"/>
                              </a:rPr>
                              <m:t>𝒏</m:t>
                            </m:r>
                          </m:sub>
                        </m:sSub>
                      </m:e>
                    </m:d>
                  </m:oMath>
                </a14:m>
                <a:r>
                  <a:rPr lang="zh-CN" altLang="zh-CN" sz="2400" b="0" dirty="0"/>
                  <a:t>是合式公式</a:t>
                </a:r>
                <a:r>
                  <a:rPr lang="en-US" altLang="zh-CN" sz="2400" b="0" dirty="0"/>
                  <a:t>;</a:t>
                </a:r>
              </a:p>
              <a:p>
                <a:pPr marL="0" indent="0">
                  <a:buNone/>
                </a:pPr>
                <a:r>
                  <a:rPr lang="en-US" altLang="zh-CN" sz="2400" b="0" dirty="0">
                    <a:latin typeface="Times New Roman" panose="02020603050405020304" pitchFamily="18" charset="0"/>
                  </a:rPr>
                  <a:t>2</a:t>
                </a:r>
                <a:r>
                  <a:rPr lang="zh-CN" altLang="en-US" sz="2400" b="0" dirty="0">
                    <a:latin typeface="Times New Roman" panose="02020603050405020304" pitchFamily="18" charset="0"/>
                  </a:rPr>
                  <a:t>）</a:t>
                </a:r>
                <a:r>
                  <a:rPr lang="zh-CN" altLang="zh-CN" sz="2400" b="0" dirty="0"/>
                  <a:t>若</a:t>
                </a:r>
                <a14:m>
                  <m:oMath xmlns:m="http://schemas.openxmlformats.org/officeDocument/2006/math">
                    <m:r>
                      <a:rPr lang="en-US" altLang="zh-CN" sz="2400" b="1" i="1" dirty="0" smtClean="0">
                        <a:latin typeface="Cambria Math" panose="02040503050406030204" pitchFamily="18" charset="0"/>
                      </a:rPr>
                      <m:t>𝑸</m:t>
                    </m:r>
                  </m:oMath>
                </a14:m>
                <a:r>
                  <a:rPr lang="zh-CN" altLang="zh-CN" sz="2400" b="0" dirty="0"/>
                  <a:t>是</a:t>
                </a:r>
                <a:r>
                  <a:rPr lang="zh-CN" altLang="en-US" sz="2400" b="0" dirty="0"/>
                  <a:t>谓词</a:t>
                </a:r>
                <a:r>
                  <a:rPr lang="zh-CN" altLang="zh-CN" sz="2400" b="0" dirty="0"/>
                  <a:t>合式公式，则</a:t>
                </a:r>
                <a14:m>
                  <m:oMath xmlns:m="http://schemas.openxmlformats.org/officeDocument/2006/math">
                    <m:d>
                      <m:dPr>
                        <m:ctrlPr>
                          <a:rPr lang="en-US" altLang="zh-CN" sz="2400" i="1" dirty="0" smtClean="0">
                            <a:latin typeface="Cambria Math" panose="02040503050406030204" pitchFamily="18" charset="0"/>
                          </a:rPr>
                        </m:ctrlPr>
                      </m:dPr>
                      <m:e>
                        <m:r>
                          <a:rPr lang="en-US" altLang="zh-CN" sz="2400" b="1" i="1" dirty="0" smtClean="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𝑸</m:t>
                        </m:r>
                      </m:e>
                    </m:d>
                  </m:oMath>
                </a14:m>
                <a:r>
                  <a:rPr lang="zh-CN" altLang="zh-CN" sz="2400" b="0" dirty="0"/>
                  <a:t>是</a:t>
                </a:r>
                <a:r>
                  <a:rPr lang="zh-CN" altLang="en-US" sz="2400" b="0" dirty="0"/>
                  <a:t>谓词</a:t>
                </a:r>
                <a:r>
                  <a:rPr lang="zh-CN" altLang="zh-CN" sz="2400" b="0" dirty="0"/>
                  <a:t>合式公式；</a:t>
                </a:r>
                <a:endParaRPr lang="en-US" altLang="zh-CN" sz="2400" b="0" dirty="0"/>
              </a:p>
              <a:p>
                <a:pPr marL="0" indent="0">
                  <a:buNone/>
                </a:pPr>
                <a:r>
                  <a:rPr lang="en-US" altLang="zh-CN" sz="2400" b="0" dirty="0">
                    <a:latin typeface="Times New Roman" panose="02020603050405020304" pitchFamily="18" charset="0"/>
                  </a:rPr>
                  <a:t>3</a:t>
                </a:r>
                <a:r>
                  <a:rPr lang="zh-CN" altLang="en-US" sz="2400" b="0" dirty="0">
                    <a:latin typeface="Times New Roman" panose="02020603050405020304" pitchFamily="18" charset="0"/>
                  </a:rPr>
                  <a:t>）</a:t>
                </a:r>
                <a:r>
                  <a:rPr lang="zh-CN" altLang="zh-CN" sz="2400" b="0" dirty="0"/>
                  <a:t>若</a:t>
                </a:r>
                <a14:m>
                  <m:oMath xmlns:m="http://schemas.openxmlformats.org/officeDocument/2006/math">
                    <m:r>
                      <a:rPr lang="en-US" altLang="zh-CN" sz="2400" b="1" i="1" dirty="0">
                        <a:latin typeface="Cambria Math" panose="02040503050406030204" pitchFamily="18" charset="0"/>
                      </a:rPr>
                      <m:t>𝑸</m:t>
                    </m:r>
                  </m:oMath>
                </a14:m>
                <a:r>
                  <a:rPr lang="zh-CN" altLang="en-US" sz="2400" b="0" dirty="0"/>
                  <a:t>和</a:t>
                </a:r>
                <a14:m>
                  <m:oMath xmlns:m="http://schemas.openxmlformats.org/officeDocument/2006/math">
                    <m:r>
                      <a:rPr lang="en-US" altLang="zh-CN" sz="2400" b="1" i="1" dirty="0" smtClean="0">
                        <a:latin typeface="Cambria Math" panose="02040503050406030204" pitchFamily="18" charset="0"/>
                      </a:rPr>
                      <m:t>𝑹</m:t>
                    </m:r>
                  </m:oMath>
                </a14:m>
                <a:r>
                  <a:rPr lang="zh-CN" altLang="zh-CN" sz="2400" b="0" dirty="0"/>
                  <a:t>是</a:t>
                </a:r>
                <a:r>
                  <a:rPr lang="zh-CN" altLang="en-US" sz="2400" b="0" dirty="0"/>
                  <a:t>谓词</a:t>
                </a:r>
                <a:r>
                  <a:rPr lang="zh-CN" altLang="zh-CN" sz="2400" b="0" dirty="0"/>
                  <a:t>合式公式，则</a:t>
                </a:r>
                <a14:m>
                  <m:oMath xmlns:m="http://schemas.openxmlformats.org/officeDocument/2006/math">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𝑸</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𝑹</m:t>
                        </m:r>
                      </m:e>
                    </m:d>
                  </m:oMath>
                </a14:m>
                <a:r>
                  <a:rPr lang="en-US" altLang="zh-CN" sz="2400" dirty="0"/>
                  <a:t>,</a:t>
                </a:r>
                <a14:m>
                  <m:oMath xmlns:m="http://schemas.openxmlformats.org/officeDocument/2006/math">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𝑸</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Cambria Math" panose="02040503050406030204" pitchFamily="18" charset="0"/>
                          </a:rPr>
                          <m:t>𝑹</m:t>
                        </m:r>
                      </m:e>
                    </m:d>
                  </m:oMath>
                </a14:m>
                <a:r>
                  <a:rPr lang="en-US" altLang="zh-CN" sz="2400" dirty="0"/>
                  <a:t>,</a:t>
                </a:r>
                <a14:m>
                  <m:oMath xmlns:m="http://schemas.openxmlformats.org/officeDocument/2006/math">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𝑸</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Cambria Math" panose="02040503050406030204" pitchFamily="18" charset="0"/>
                          </a:rPr>
                          <m:t>𝑹</m:t>
                        </m:r>
                      </m:e>
                    </m:d>
                  </m:oMath>
                </a14:m>
                <a:r>
                  <a:rPr lang="en-US" altLang="zh-CN" sz="2400" dirty="0"/>
                  <a:t>,</a:t>
                </a:r>
                <a14:m>
                  <m:oMath xmlns:m="http://schemas.openxmlformats.org/officeDocument/2006/math">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𝑸</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Cambria Math" panose="02040503050406030204" pitchFamily="18" charset="0"/>
                          </a:rPr>
                          <m:t>𝑹</m:t>
                        </m:r>
                      </m:e>
                    </m:d>
                  </m:oMath>
                </a14:m>
                <a:r>
                  <a:rPr lang="en-US" altLang="zh-CN" sz="2400" dirty="0"/>
                  <a:t>, </a:t>
                </a:r>
                <a14:m>
                  <m:oMath xmlns:m="http://schemas.openxmlformats.org/officeDocument/2006/math">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𝑸</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Cambria Math" panose="02040503050406030204" pitchFamily="18" charset="0"/>
                          </a:rPr>
                          <m:t>𝑹</m:t>
                        </m:r>
                      </m:e>
                    </m:d>
                  </m:oMath>
                </a14:m>
                <a:r>
                  <a:rPr lang="zh-CN" altLang="zh-CN" sz="2400" b="0" dirty="0"/>
                  <a:t>是</a:t>
                </a:r>
                <a:r>
                  <a:rPr lang="zh-CN" altLang="en-US" sz="2400" b="0" dirty="0"/>
                  <a:t>谓词</a:t>
                </a:r>
                <a:r>
                  <a:rPr lang="zh-CN" altLang="zh-CN" sz="2400" b="0" dirty="0"/>
                  <a:t>合式公式；</a:t>
                </a:r>
                <a:endParaRPr lang="en-US" altLang="zh-CN" sz="2400" b="0" dirty="0"/>
              </a:p>
              <a:p>
                <a:pPr marL="0" indent="0">
                  <a:buNone/>
                </a:pPr>
                <a:r>
                  <a:rPr lang="pt-BR" altLang="zh-CN" sz="2400" b="0" dirty="0"/>
                  <a:t>4) </a:t>
                </a:r>
                <a:r>
                  <a:rPr lang="zh-CN" altLang="zh-CN" sz="2400" b="0" dirty="0"/>
                  <a:t>若</a:t>
                </a:r>
                <a14:m>
                  <m:oMath xmlns:m="http://schemas.openxmlformats.org/officeDocument/2006/math">
                    <m:r>
                      <a:rPr lang="en-US" altLang="zh-CN" sz="2400" b="1" i="1" dirty="0">
                        <a:latin typeface="Cambria Math" panose="02040503050406030204" pitchFamily="18" charset="0"/>
                      </a:rPr>
                      <m:t>𝑸</m:t>
                    </m:r>
                  </m:oMath>
                </a14:m>
                <a:r>
                  <a:rPr lang="zh-CN" altLang="zh-CN" sz="2400" b="0" dirty="0"/>
                  <a:t>是</a:t>
                </a:r>
                <a:r>
                  <a:rPr lang="zh-CN" altLang="en-US" sz="2400" b="0" dirty="0"/>
                  <a:t>谓词</a:t>
                </a:r>
                <a:r>
                  <a:rPr lang="zh-CN" altLang="zh-CN" sz="2400" b="0" dirty="0"/>
                  <a:t>合式公式，</a:t>
                </a:r>
                <a14:m>
                  <m:oMath xmlns:m="http://schemas.openxmlformats.org/officeDocument/2006/math">
                    <m:r>
                      <a:rPr lang="en-US" altLang="zh-CN" sz="2400" b="1" i="1" dirty="0" smtClean="0">
                        <a:latin typeface="Cambria Math" panose="02040503050406030204" pitchFamily="18" charset="0"/>
                      </a:rPr>
                      <m:t>𝒙</m:t>
                    </m:r>
                  </m:oMath>
                </a14:m>
                <a:r>
                  <a:rPr lang="zh-CN" altLang="zh-CN" sz="2400" b="0" dirty="0"/>
                  <a:t>是变元，则</a:t>
                </a:r>
                <a14:m>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oMath>
                </a14:m>
                <a:r>
                  <a:rPr lang="en-US" altLang="zh-CN" sz="2400" dirty="0"/>
                  <a:t>,</a:t>
                </a:r>
                <a14:m>
                  <m:oMath xmlns:m="http://schemas.openxmlformats.org/officeDocument/2006/math">
                    <m:r>
                      <a:rPr lang="zh-CN" altLang="en-US" sz="2400" b="1" i="1" dirty="0">
                        <a:latin typeface="Cambria Math" panose="02040503050406030204" pitchFamily="18" charset="0"/>
                      </a:rPr>
                      <m:t>∃ </m:t>
                    </m:r>
                    <m:r>
                      <a:rPr lang="en-US" altLang="zh-CN" sz="2400" b="1" i="1" dirty="0">
                        <a:latin typeface="Cambria Math" panose="02040503050406030204" pitchFamily="18" charset="0"/>
                      </a:rPr>
                      <m:t>𝒙𝑸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oMath>
                </a14:m>
                <a:r>
                  <a:rPr lang="zh-CN" altLang="zh-CN" sz="2400" b="0" dirty="0"/>
                  <a:t>是</a:t>
                </a:r>
                <a:r>
                  <a:rPr lang="zh-CN" altLang="en-US" sz="2400" b="0" dirty="0"/>
                  <a:t>谓词</a:t>
                </a:r>
                <a:r>
                  <a:rPr lang="zh-CN" altLang="zh-CN" sz="2400" b="0" dirty="0"/>
                  <a:t>合式公式</a:t>
                </a:r>
                <a:r>
                  <a:rPr lang="en-US" altLang="zh-CN" sz="2400" b="0" dirty="0"/>
                  <a:t>;</a:t>
                </a:r>
              </a:p>
              <a:p>
                <a:pPr marL="0" indent="0">
                  <a:buNone/>
                </a:pPr>
                <a:r>
                  <a:rPr lang="en-US" altLang="zh-CN" sz="2400" b="0" dirty="0"/>
                  <a:t>5)</a:t>
                </a:r>
                <a:r>
                  <a:rPr lang="zh-CN" altLang="zh-CN" sz="2400" b="0" dirty="0"/>
                  <a:t>只有有限次应用</a:t>
                </a:r>
                <a:r>
                  <a:rPr lang="en-US" altLang="zh-CN" sz="2400" b="0" dirty="0"/>
                  <a:t>(1)</a:t>
                </a:r>
                <a:r>
                  <a:rPr lang="zh-CN" altLang="en-US" sz="2400" b="0" dirty="0"/>
                  <a:t>～</a:t>
                </a:r>
                <a:r>
                  <a:rPr lang="en-US" altLang="zh-CN" sz="2400" b="0" dirty="0"/>
                  <a:t>(4)</a:t>
                </a:r>
                <a:r>
                  <a:rPr lang="zh-CN" altLang="zh-CN" sz="2400" b="0" dirty="0"/>
                  <a:t>构成的公式是</a:t>
                </a:r>
                <a:r>
                  <a:rPr lang="zh-CN" altLang="en-US" sz="2400" b="0" dirty="0"/>
                  <a:t>谓词</a:t>
                </a:r>
                <a:r>
                  <a:rPr lang="zh-CN" altLang="zh-CN" sz="2400" b="0" dirty="0"/>
                  <a:t>合式公式</a:t>
                </a:r>
                <a:r>
                  <a:rPr lang="zh-CN" altLang="zh-CN" b="0" dirty="0"/>
                  <a:t>。</a:t>
                </a:r>
                <a:endParaRPr lang="zh-CN" altLang="en-US" b="0" dirty="0"/>
              </a:p>
            </p:txBody>
          </p:sp>
        </mc:Choice>
        <mc:Fallback xmlns="">
          <p:sp>
            <p:nvSpPr>
              <p:cNvPr id="4" name="内容占位符 2">
                <a:extLst>
                  <a:ext uri="{FF2B5EF4-FFF2-40B4-BE49-F238E27FC236}">
                    <a16:creationId xmlns:a16="http://schemas.microsoft.com/office/drawing/2014/main" id="{48E85733-D152-7C49-97EE-F9C51743ACA0}"/>
                  </a:ext>
                </a:extLst>
              </p:cNvPr>
              <p:cNvSpPr>
                <a:spLocks noGrp="1" noRot="1" noChangeAspect="1" noMove="1" noResize="1" noEditPoints="1" noAdjustHandles="1" noChangeArrowheads="1" noChangeShapeType="1" noTextEdit="1"/>
              </p:cNvSpPr>
              <p:nvPr>
                <p:ph idx="1"/>
              </p:nvPr>
            </p:nvSpPr>
            <p:spPr>
              <a:xfrm>
                <a:off x="276225" y="946150"/>
                <a:ext cx="8867775" cy="5716588"/>
              </a:xfrm>
              <a:blipFill>
                <a:blip r:embed="rId2"/>
                <a:stretch>
                  <a:fillRect l="-2887" t="-426" r="-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7429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前束量词定理</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3.2.1</a:t>
                </a:r>
                <a:r>
                  <a:rPr lang="zh-CN" altLang="en-US" dirty="0">
                    <a:solidFill>
                      <a:srgbClr val="0070C0"/>
                    </a:solidFill>
                    <a:latin typeface="Times New Roman" panose="02020603050405020304" pitchFamily="18" charset="0"/>
                  </a:rPr>
                  <a:t> </a:t>
                </a:r>
                <a:r>
                  <a:rPr lang="zh-CN" altLang="en-US" b="0" dirty="0">
                    <a:latin typeface="Times New Roman" panose="02020603050405020304" pitchFamily="18" charset="0"/>
                  </a:rPr>
                  <a:t>（</a:t>
                </a:r>
                <a:r>
                  <a:rPr lang="zh-CN" altLang="en-US" b="0" dirty="0">
                    <a:solidFill>
                      <a:schemeClr val="tx1"/>
                    </a:solidFill>
                    <a:latin typeface="Times New Roman" panose="02020603050405020304" pitchFamily="18" charset="0"/>
                  </a:rPr>
                  <a:t>前束量词定理，归结法原理）</a:t>
                </a:r>
                <a:endParaRPr lang="en-US" altLang="zh-CN" b="0" dirty="0">
                  <a:solidFill>
                    <a:schemeClr val="tx1"/>
                  </a:solidFill>
                  <a:latin typeface="Times New Roman" panose="02020603050405020304" pitchFamily="18" charset="0"/>
                </a:endParaRPr>
              </a:p>
              <a:p>
                <a:pPr marL="12700" indent="0">
                  <a:lnSpc>
                    <a:spcPct val="125000"/>
                  </a:lnSpc>
                  <a:buClr>
                    <a:srgbClr val="660033"/>
                  </a:buClr>
                  <a:buSzPct val="69117"/>
                  <a:buNone/>
                  <a:tabLst>
                    <a:tab pos="356235" algn="l"/>
                  </a:tabLst>
                </a:pPr>
                <a:r>
                  <a:rPr lang="zh-CN" altLang="en-US" b="0" dirty="0">
                    <a:latin typeface="Times New Roman" panose="02020603050405020304" pitchFamily="18" charset="0"/>
                  </a:rPr>
                  <a:t>    </a:t>
                </a:r>
                <a:r>
                  <a:rPr lang="zh-CN" altLang="en-US" b="0" dirty="0">
                    <a:solidFill>
                      <a:schemeClr val="tx1"/>
                    </a:solidFill>
                    <a:latin typeface="Times New Roman" panose="02020603050405020304" pitchFamily="18" charset="0"/>
                  </a:rPr>
                  <a:t>设</a:t>
                </a:r>
                <a14:m>
                  <m:oMath xmlns:m="http://schemas.openxmlformats.org/officeDocument/2006/math">
                    <m:r>
                      <a:rPr lang="en-US" altLang="zh-CN" b="1" i="1" dirty="0">
                        <a:solidFill>
                          <a:schemeClr val="tx1"/>
                        </a:solidFill>
                        <a:latin typeface="Cambria Math" panose="02040503050406030204" pitchFamily="18" charset="0"/>
                      </a:rPr>
                      <m:t>𝒙</m:t>
                    </m:r>
                  </m:oMath>
                </a14:m>
                <a:r>
                  <a:rPr lang="zh-CN" altLang="en-US" b="0" dirty="0">
                    <a:solidFill>
                      <a:schemeClr val="tx1"/>
                    </a:solidFill>
                    <a:latin typeface="Times New Roman" panose="02020603050405020304" pitchFamily="18" charset="0"/>
                  </a:rPr>
                  <a:t>不是</a:t>
                </a:r>
                <a14:m>
                  <m:oMath xmlns:m="http://schemas.openxmlformats.org/officeDocument/2006/math">
                    <m:r>
                      <a:rPr lang="en-US" altLang="zh-CN" b="1" i="1" dirty="0">
                        <a:latin typeface="Cambria Math" panose="02040503050406030204" pitchFamily="18" charset="0"/>
                      </a:rPr>
                      <m:t>𝑹</m:t>
                    </m:r>
                  </m:oMath>
                </a14:m>
                <a:r>
                  <a:rPr lang="zh-CN" altLang="en-US" b="0" dirty="0">
                    <a:solidFill>
                      <a:schemeClr val="tx1"/>
                    </a:solidFill>
                    <a:latin typeface="Times New Roman" panose="02020603050405020304" pitchFamily="18" charset="0"/>
                  </a:rPr>
                  <a:t>的自由变元，则有：</a:t>
                </a:r>
                <a:endParaRPr lang="en-US" altLang="zh-CN" b="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dirty="0">
                    <a:solidFill>
                      <a:schemeClr val="tx1"/>
                    </a:solidFill>
                    <a:latin typeface="Times New Roman" panose="02020603050405020304" pitchFamily="18" charset="0"/>
                  </a:rPr>
                  <a:t>    </a:t>
                </a:r>
                <a:r>
                  <a:rPr lang="en-US" altLang="zh-CN" dirty="0">
                    <a:solidFill>
                      <a:schemeClr val="tx1"/>
                    </a:solidFill>
                    <a:latin typeface="Times New Roman" panose="02020603050405020304" pitchFamily="18" charset="0"/>
                  </a:rPr>
                  <a:t>(1)</a:t>
                </a:r>
                <a:r>
                  <a:rPr lang="zh-CN" altLang="en-US" dirty="0">
                    <a:solidFill>
                      <a:schemeClr val="tx1"/>
                    </a:solidFill>
                    <a:latin typeface="Times New Roman" panose="02020603050405020304" pitchFamily="18" charset="0"/>
                  </a:rPr>
                  <a:t> </a:t>
                </a:r>
                <a14:m>
                  <m:oMath xmlns:m="http://schemas.openxmlformats.org/officeDocument/2006/math">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oMath>
                </a14:m>
                <a:endParaRPr lang="en-US" altLang="zh-CN" dirty="0">
                  <a:solidFill>
                    <a:schemeClr val="tx1"/>
                  </a:solidFill>
                </a:endParaRPr>
              </a:p>
              <a:p>
                <a:pPr marL="0" indent="0">
                  <a:lnSpc>
                    <a:spcPct val="125000"/>
                  </a:lnSpc>
                  <a:buClr>
                    <a:srgbClr val="660033"/>
                  </a:buClr>
                  <a:buSzPct val="69117"/>
                  <a:buNone/>
                  <a:tabLst>
                    <a:tab pos="356235" algn="l"/>
                  </a:tabLst>
                </a:pPr>
                <a:r>
                  <a:rPr lang="zh-CN" altLang="en-US" dirty="0">
                    <a:solidFill>
                      <a:schemeClr val="tx1"/>
                    </a:solidFill>
                    <a:latin typeface="Times New Roman" panose="02020603050405020304" pitchFamily="18" charset="0"/>
                  </a:rPr>
                  <a:t>    </a:t>
                </a:r>
                <a:r>
                  <a:rPr lang="en-US" altLang="zh-CN" dirty="0">
                    <a:solidFill>
                      <a:schemeClr val="tx1"/>
                    </a:solidFill>
                    <a:latin typeface="Times New Roman" panose="02020603050405020304" pitchFamily="18" charset="0"/>
                  </a:rPr>
                  <a:t>(2) </a:t>
                </a:r>
                <a14:m>
                  <m:oMath xmlns:m="http://schemas.openxmlformats.org/officeDocument/2006/math">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dirty="0">
                    <a:solidFill>
                      <a:schemeClr val="tx1"/>
                    </a:solidFill>
                    <a:latin typeface="Times New Roman" panose="02020603050405020304" pitchFamily="18" charset="0"/>
                  </a:rPr>
                  <a:t>    </a:t>
                </a:r>
                <a:r>
                  <a:rPr lang="en-US" altLang="zh-CN" dirty="0">
                    <a:solidFill>
                      <a:schemeClr val="tx1"/>
                    </a:solidFill>
                    <a:latin typeface="Times New Roman" panose="02020603050405020304" pitchFamily="18" charset="0"/>
                  </a:rPr>
                  <a:t>(3) </a:t>
                </a:r>
                <a14:m>
                  <m:oMath xmlns:m="http://schemas.openxmlformats.org/officeDocument/2006/math">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dirty="0">
                    <a:solidFill>
                      <a:schemeClr val="tx1"/>
                    </a:solidFill>
                    <a:latin typeface="Times New Roman" panose="02020603050405020304" pitchFamily="18" charset="0"/>
                  </a:rPr>
                  <a:t>    </a:t>
                </a:r>
                <a:r>
                  <a:rPr lang="en-US" altLang="zh-CN" dirty="0">
                    <a:solidFill>
                      <a:schemeClr val="tx1"/>
                    </a:solidFill>
                    <a:latin typeface="Times New Roman" panose="02020603050405020304" pitchFamily="18" charset="0"/>
                  </a:rPr>
                  <a:t>(4) </a:t>
                </a:r>
                <a14:m>
                  <m:oMath xmlns:m="http://schemas.openxmlformats.org/officeDocument/2006/math">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dirty="0">
                    <a:solidFill>
                      <a:schemeClr val="tx1"/>
                    </a:solidFill>
                    <a:latin typeface="Times New Roman" panose="02020603050405020304" pitchFamily="18" charset="0"/>
                  </a:rPr>
                  <a:t>    </a:t>
                </a:r>
                <a:r>
                  <a:rPr lang="en-US" altLang="zh-CN" dirty="0">
                    <a:solidFill>
                      <a:schemeClr val="tx1"/>
                    </a:solidFill>
                    <a:latin typeface="Times New Roman" panose="02020603050405020304" pitchFamily="18" charset="0"/>
                  </a:rPr>
                  <a:t>(5)</a:t>
                </a:r>
                <a14:m>
                  <m:oMath xmlns:m="http://schemas.openxmlformats.org/officeDocument/2006/math">
                    <m:r>
                      <a:rPr lang="en-US" altLang="zh-CN" b="1" dirty="0">
                        <a:solidFill>
                          <a:schemeClr val="tx1"/>
                        </a:solidFill>
                        <a:latin typeface="Cambria Math" panose="02040503050406030204" pitchFamily="18" charset="0"/>
                        <a:ea typeface="Cambria Math" panose="02040503050406030204" pitchFamily="18" charset="0"/>
                      </a:rPr>
                      <m:t> </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rPr>
                      <m:t>)</m:t>
                    </m:r>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dirty="0">
                    <a:solidFill>
                      <a:schemeClr val="tx1"/>
                    </a:solidFill>
                    <a:latin typeface="Times New Roman" panose="02020603050405020304" pitchFamily="18" charset="0"/>
                  </a:rPr>
                  <a:t>    </a:t>
                </a:r>
                <a:r>
                  <a:rPr lang="en-US" altLang="zh-CN" dirty="0">
                    <a:solidFill>
                      <a:schemeClr val="tx1"/>
                    </a:solidFill>
                    <a:latin typeface="Times New Roman" panose="02020603050405020304" pitchFamily="18" charset="0"/>
                  </a:rPr>
                  <a:t>(6) </a:t>
                </a:r>
                <a14:m>
                  <m:oMath xmlns:m="http://schemas.openxmlformats.org/officeDocument/2006/math">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dirty="0">
                    <a:solidFill>
                      <a:schemeClr val="tx1"/>
                    </a:solidFill>
                    <a:latin typeface="Times New Roman" panose="02020603050405020304" pitchFamily="18" charset="0"/>
                  </a:rPr>
                  <a:t>    </a:t>
                </a:r>
                <a:r>
                  <a:rPr lang="en-US" altLang="zh-CN" dirty="0">
                    <a:solidFill>
                      <a:schemeClr val="tx1"/>
                    </a:solidFill>
                    <a:latin typeface="Times New Roman" panose="02020603050405020304" pitchFamily="18" charset="0"/>
                  </a:rPr>
                  <a:t>(7) </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rPr>
                      <m:t>)</m:t>
                    </m:r>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dirty="0">
                    <a:solidFill>
                      <a:schemeClr val="tx1"/>
                    </a:solidFill>
                    <a:latin typeface="Times New Roman" panose="02020603050405020304" pitchFamily="18" charset="0"/>
                  </a:rPr>
                  <a:t>    </a:t>
                </a:r>
                <a:r>
                  <a:rPr lang="en-US" altLang="zh-CN" dirty="0">
                    <a:solidFill>
                      <a:schemeClr val="tx1"/>
                    </a:solidFill>
                    <a:latin typeface="Times New Roman" panose="02020603050405020304" pitchFamily="18" charset="0"/>
                  </a:rPr>
                  <a:t>(8)</a:t>
                </a:r>
                <a14:m>
                  <m:oMath xmlns:m="http://schemas.openxmlformats.org/officeDocument/2006/math">
                    <m:r>
                      <a:rPr lang="en-US" altLang="zh-CN" b="1" dirty="0">
                        <a:solidFill>
                          <a:schemeClr val="tx1"/>
                        </a:solidFill>
                        <a:latin typeface="Cambria Math" panose="02040503050406030204" pitchFamily="18" charset="0"/>
                        <a:ea typeface="Cambria Math" panose="02040503050406030204" pitchFamily="18" charset="0"/>
                      </a:rPr>
                      <m:t> </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oMath>
                </a14:m>
                <a:endParaRPr lang="en-US" altLang="zh-CN"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355"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8906554"/>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等价定理与证明</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3.2.2</a:t>
                </a:r>
                <a:r>
                  <a:rPr lang="zh-CN" altLang="en-US" dirty="0">
                    <a:solidFill>
                      <a:srgbClr val="0070C0"/>
                    </a:solidFill>
                    <a:latin typeface="Times New Roman" panose="02020603050405020304" pitchFamily="18" charset="0"/>
                  </a:rPr>
                  <a:t>    </a:t>
                </a:r>
                <a14:m>
                  <m:oMath xmlns:m="http://schemas.openxmlformats.org/officeDocument/2006/math">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rPr>
                      <m:t>𝒙</m:t>
                    </m:r>
                    <m:d>
                      <m:dPr>
                        <m:ctrlPr>
                          <a:rPr lang="en-US" altLang="zh-CN" i="1" dirty="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rPr>
                          <m:t>𝑸</m:t>
                        </m:r>
                        <m:d>
                          <m:dPr>
                            <m:ctrlPr>
                              <a:rPr lang="en-US" altLang="zh-CN" i="1" dirty="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rPr>
                              <m:t>𝒙</m:t>
                            </m:r>
                          </m:e>
                        </m:d>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𝑹</m:t>
                        </m:r>
                      </m:e>
                    </m:d>
                    <m:r>
                      <a:rPr lang="en-US" altLang="zh-CN" b="1" i="1" dirty="0" smtClean="0">
                        <a:solidFill>
                          <a:srgbClr val="009193"/>
                        </a:solidFill>
                        <a:latin typeface="Cambria Math" panose="02040503050406030204" pitchFamily="18" charset="0"/>
                        <a:ea typeface="Cambria Math" panose="02040503050406030204" pitchFamily="18" charset="0"/>
                      </a:rPr>
                      <m:t>⇔</m:t>
                    </m:r>
                    <m:r>
                      <a:rPr lang="zh-CN" altLang="en-US" b="1" i="1" dirty="0">
                        <a:solidFill>
                          <a:srgbClr val="009193"/>
                        </a:solidFill>
                        <a:latin typeface="Cambria Math" panose="02040503050406030204" pitchFamily="18" charset="0"/>
                      </a:rPr>
                      <m:t>∀</m:t>
                    </m:r>
                    <m:r>
                      <a:rPr lang="en-US" altLang="zh-CN" b="1" i="1" dirty="0">
                        <a:solidFill>
                          <a:srgbClr val="009193"/>
                        </a:solidFill>
                        <a:latin typeface="Cambria Math" panose="02040503050406030204" pitchFamily="18" charset="0"/>
                      </a:rPr>
                      <m:t>𝒙𝑸</m:t>
                    </m:r>
                    <m:d>
                      <m:dPr>
                        <m:ctrlPr>
                          <a:rPr lang="en-US" altLang="zh-CN" i="1" dirty="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rPr>
                          <m:t>𝒙</m:t>
                        </m:r>
                      </m:e>
                    </m:d>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𝑹</m:t>
                    </m:r>
                  </m:oMath>
                </a14:m>
                <a:endParaRPr lang="en-US" altLang="zh-CN" dirty="0">
                  <a:solidFill>
                    <a:srgbClr val="009193"/>
                  </a:solidFill>
                </a:endParaRPr>
              </a:p>
              <a:p>
                <a:pPr marL="12700" indent="0">
                  <a:lnSpc>
                    <a:spcPct val="125000"/>
                  </a:lnSpc>
                  <a:buClr>
                    <a:srgbClr val="660033"/>
                  </a:buClr>
                  <a:buSzPct val="69117"/>
                  <a:buNone/>
                  <a:tabLst>
                    <a:tab pos="356235" algn="l"/>
                  </a:tabLst>
                </a:pPr>
                <a:endParaRPr lang="en-US" altLang="zh-CN" dirty="0">
                  <a:solidFill>
                    <a:srgbClr val="009193"/>
                  </a:solidFill>
                </a:endParaRPr>
              </a:p>
              <a:p>
                <a:pPr marL="127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endParaRPr lang="en-US" altLang="zh-CN" dirty="0">
                  <a:solidFill>
                    <a:srgbClr val="0070C0"/>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若 </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𝟎</m:t>
                    </m:r>
                    <m:r>
                      <a:rPr lang="zh-CN" altLang="en-US" b="0" i="1" dirty="0">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则</a:t>
                </a:r>
                <a:endParaRPr lang="en-US" altLang="zh-CN" b="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l-GR" altLang="zh-CN" sz="2600" b="1" i="1" dirty="0">
                          <a:solidFill>
                            <a:schemeClr val="tx1"/>
                          </a:solidFill>
                          <a:latin typeface="Cambria Math" panose="02040503050406030204" pitchFamily="18" charset="0"/>
                          <a:ea typeface="Cambria Math" panose="02040503050406030204" pitchFamily="18" charset="0"/>
                        </a:rPr>
                        <m:t>𝝈</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rPr>
                            <m:t>𝒙</m:t>
                          </m:r>
                          <m:d>
                            <m:dPr>
                              <m:ctrlPr>
                                <a:rPr lang="en-US" altLang="zh-CN" sz="2600" i="1" dirty="0">
                                  <a:solidFill>
                                    <a:schemeClr val="tx1"/>
                                  </a:solidFill>
                                  <a:latin typeface="Cambria Math" panose="02040503050406030204" pitchFamily="18" charset="0"/>
                                </a:rPr>
                              </m:ctrlPr>
                            </m:dPr>
                            <m:e>
                              <m:r>
                                <a:rPr lang="en-US" altLang="zh-CN" sz="2600" b="1" i="1" dirty="0">
                                  <a:solidFill>
                                    <a:schemeClr val="tx1"/>
                                  </a:solidFill>
                                  <a:latin typeface="Cambria Math" panose="02040503050406030204" pitchFamily="18" charset="0"/>
                                </a:rPr>
                                <m:t>𝑸</m:t>
                              </m:r>
                              <m:d>
                                <m:dPr>
                                  <m:ctrlPr>
                                    <a:rPr lang="en-US" altLang="zh-CN" sz="2600" i="1" dirty="0">
                                      <a:solidFill>
                                        <a:schemeClr val="tx1"/>
                                      </a:solidFill>
                                      <a:latin typeface="Cambria Math" panose="02040503050406030204" pitchFamily="18" charset="0"/>
                                    </a:rPr>
                                  </m:ctrlPr>
                                </m:dPr>
                                <m:e>
                                  <m:r>
                                    <a:rPr lang="en-US" altLang="zh-CN" sz="2600" b="1" i="1" dirty="0">
                                      <a:solidFill>
                                        <a:schemeClr val="tx1"/>
                                      </a:solidFill>
                                      <a:latin typeface="Cambria Math" panose="02040503050406030204" pitchFamily="18" charset="0"/>
                                    </a:rPr>
                                    <m:t>𝒙</m:t>
                                  </m:r>
                                </m:e>
                              </m:d>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ea typeface="Cambria Math" panose="02040503050406030204" pitchFamily="18" charset="0"/>
                                </a:rPr>
                                <m:t>𝑹</m:t>
                              </m:r>
                            </m:e>
                          </m:d>
                        </m:e>
                      </m:d>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rPr>
                        <m:t>𝒙</m:t>
                      </m:r>
                      <m:d>
                        <m:dPr>
                          <m:ctrlPr>
                            <a:rPr lang="en-US" altLang="zh-CN" sz="2600" i="1" dirty="0">
                              <a:solidFill>
                                <a:schemeClr val="tx1"/>
                              </a:solidFill>
                              <a:latin typeface="Cambria Math" panose="02040503050406030204" pitchFamily="18" charset="0"/>
                            </a:rPr>
                          </m:ctrlPr>
                        </m:dPr>
                        <m:e>
                          <m:r>
                            <a:rPr lang="el-GR" altLang="zh-CN" sz="2600" b="1" i="1" dirty="0">
                              <a:solidFill>
                                <a:schemeClr val="tx1"/>
                              </a:solidFill>
                              <a:latin typeface="Cambria Math" panose="02040503050406030204" pitchFamily="18" charset="0"/>
                              <a:ea typeface="Cambria Math" panose="02040503050406030204" pitchFamily="18" charset="0"/>
                            </a:rPr>
                            <m:t>𝝈</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𝑸</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𝒙</m:t>
                                  </m:r>
                                </m:e>
                              </m:d>
                            </m:e>
                          </m:d>
                          <m:r>
                            <a:rPr lang="en-US" altLang="zh-CN" sz="2600" b="1" i="1" dirty="0">
                              <a:solidFill>
                                <a:schemeClr val="tx1"/>
                              </a:solidFill>
                              <a:latin typeface="Cambria Math" panose="02040503050406030204" pitchFamily="18" charset="0"/>
                              <a:ea typeface="Cambria Math" panose="02040503050406030204" pitchFamily="18" charset="0"/>
                            </a:rPr>
                            <m:t>⋁</m:t>
                          </m:r>
                          <m:r>
                            <a:rPr lang="el-GR" altLang="zh-CN" sz="2600" b="1" i="1" dirty="0">
                              <a:solidFill>
                                <a:schemeClr val="tx1"/>
                              </a:solidFill>
                              <a:latin typeface="Cambria Math" panose="02040503050406030204" pitchFamily="18" charset="0"/>
                              <a:ea typeface="Cambria Math" panose="02040503050406030204" pitchFamily="18" charset="0"/>
                            </a:rPr>
                            <m:t>𝝈</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𝑹</m:t>
                              </m:r>
                            </m:e>
                          </m:d>
                        </m:e>
                      </m:d>
                      <m:r>
                        <a:rPr lang="en-US" altLang="zh-CN" sz="2600" b="1" i="1" dirty="0">
                          <a:solidFill>
                            <a:schemeClr val="tx1"/>
                          </a:solidFill>
                          <a:latin typeface="Cambria Math" panose="02040503050406030204" pitchFamily="18" charset="0"/>
                        </a:rPr>
                        <m:t>=</m:t>
                      </m:r>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rPr>
                        <m:t>𝒙</m:t>
                      </m:r>
                      <m:d>
                        <m:dPr>
                          <m:ctrlPr>
                            <a:rPr lang="en-US" altLang="zh-CN" sz="2600" i="1" dirty="0">
                              <a:solidFill>
                                <a:schemeClr val="tx1"/>
                              </a:solidFill>
                              <a:latin typeface="Cambria Math" panose="02040503050406030204" pitchFamily="18" charset="0"/>
                            </a:rPr>
                          </m:ctrlPr>
                        </m:dPr>
                        <m:e>
                          <m:r>
                            <a:rPr lang="el-GR" altLang="zh-CN" sz="2600" b="1" i="1" dirty="0">
                              <a:solidFill>
                                <a:schemeClr val="tx1"/>
                              </a:solidFill>
                              <a:latin typeface="Cambria Math" panose="02040503050406030204" pitchFamily="18" charset="0"/>
                              <a:ea typeface="Cambria Math" panose="02040503050406030204" pitchFamily="18" charset="0"/>
                            </a:rPr>
                            <m:t>𝝈</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𝑸</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𝒙</m:t>
                                  </m:r>
                                </m:e>
                              </m:d>
                            </m:e>
                          </m:d>
                        </m:e>
                      </m:d>
                    </m:oMath>
                  </m:oMathPara>
                </a14:m>
                <a:endParaRPr lang="en-US" altLang="zh-CN" sz="260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14:m>
                  <m:oMath xmlns:m="http://schemas.openxmlformats.org/officeDocument/2006/math">
                    <m:r>
                      <a:rPr lang="el-GR" altLang="zh-CN" sz="2600" b="1" i="1" dirty="0">
                        <a:solidFill>
                          <a:schemeClr val="tx1"/>
                        </a:solidFill>
                        <a:latin typeface="Cambria Math" panose="02040503050406030204" pitchFamily="18" charset="0"/>
                        <a:ea typeface="Cambria Math" panose="02040503050406030204" pitchFamily="18" charset="0"/>
                      </a:rPr>
                      <m:t>𝝈</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rPr>
                          <m:t>𝒙𝑸</m:t>
                        </m:r>
                        <m:d>
                          <m:dPr>
                            <m:ctrlPr>
                              <a:rPr lang="en-US" altLang="zh-CN" sz="2600" i="1" dirty="0">
                                <a:solidFill>
                                  <a:schemeClr val="tx1"/>
                                </a:solidFill>
                                <a:latin typeface="Cambria Math" panose="02040503050406030204" pitchFamily="18" charset="0"/>
                              </a:rPr>
                            </m:ctrlPr>
                          </m:dPr>
                          <m:e>
                            <m:r>
                              <a:rPr lang="en-US" altLang="zh-CN" sz="2600" b="1" i="1" dirty="0">
                                <a:solidFill>
                                  <a:schemeClr val="tx1"/>
                                </a:solidFill>
                                <a:latin typeface="Cambria Math" panose="02040503050406030204" pitchFamily="18" charset="0"/>
                              </a:rPr>
                              <m:t>𝒙</m:t>
                            </m:r>
                          </m:e>
                        </m:d>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ea typeface="Cambria Math" panose="02040503050406030204" pitchFamily="18" charset="0"/>
                          </a:rPr>
                          <m:t>𝑹</m:t>
                        </m:r>
                      </m:e>
                    </m:d>
                    <m:r>
                      <a:rPr lang="en-US" altLang="zh-CN" sz="2600" b="1" i="1" dirty="0">
                        <a:solidFill>
                          <a:schemeClr val="tx1"/>
                        </a:solidFill>
                        <a:latin typeface="Cambria Math" panose="02040503050406030204" pitchFamily="18" charset="0"/>
                        <a:ea typeface="Cambria Math" panose="02040503050406030204" pitchFamily="18" charset="0"/>
                      </a:rPr>
                      <m:t>=</m:t>
                    </m:r>
                  </m:oMath>
                </a14:m>
                <a:r>
                  <a:rPr lang="el-GR" altLang="zh-CN" sz="2600" dirty="0">
                    <a:solidFill>
                      <a:schemeClr val="tx1"/>
                    </a:solidFill>
                    <a:ea typeface="Cambria Math" panose="02040503050406030204" pitchFamily="18" charset="0"/>
                  </a:rPr>
                  <a:t> </a:t>
                </a:r>
                <a14:m>
                  <m:oMath xmlns:m="http://schemas.openxmlformats.org/officeDocument/2006/math">
                    <m:r>
                      <a:rPr lang="el-GR" altLang="zh-CN" sz="2600" b="1" i="1" dirty="0">
                        <a:solidFill>
                          <a:schemeClr val="tx1"/>
                        </a:solidFill>
                        <a:latin typeface="Cambria Math" panose="02040503050406030204" pitchFamily="18" charset="0"/>
                        <a:ea typeface="Cambria Math" panose="02040503050406030204" pitchFamily="18" charset="0"/>
                      </a:rPr>
                      <m:t>𝝈</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rPr>
                          <m:t>𝒙</m:t>
                        </m:r>
                        <m:r>
                          <a:rPr lang="en-US" altLang="zh-CN" sz="2600" b="1" i="1" dirty="0">
                            <a:solidFill>
                              <a:schemeClr val="tx1"/>
                            </a:solidFill>
                            <a:latin typeface="Cambria Math" panose="02040503050406030204" pitchFamily="18" charset="0"/>
                            <a:ea typeface="Cambria Math" panose="02040503050406030204" pitchFamily="18" charset="0"/>
                          </a:rPr>
                          <m:t>𝑸</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𝒙</m:t>
                            </m:r>
                          </m:e>
                        </m:d>
                      </m:e>
                    </m:d>
                    <m:r>
                      <a:rPr lang="en-US" altLang="zh-CN" sz="2600" b="1" i="1" dirty="0">
                        <a:solidFill>
                          <a:schemeClr val="tx1"/>
                        </a:solidFill>
                        <a:latin typeface="Cambria Math" panose="02040503050406030204" pitchFamily="18" charset="0"/>
                        <a:ea typeface="Cambria Math" panose="02040503050406030204" pitchFamily="18" charset="0"/>
                      </a:rPr>
                      <m:t>⋁</m:t>
                    </m:r>
                    <m:r>
                      <a:rPr lang="el-GR" altLang="zh-CN" sz="2600" b="1" i="1" dirty="0">
                        <a:solidFill>
                          <a:schemeClr val="tx1"/>
                        </a:solidFill>
                        <a:latin typeface="Cambria Math" panose="02040503050406030204" pitchFamily="18" charset="0"/>
                        <a:ea typeface="Cambria Math" panose="02040503050406030204" pitchFamily="18" charset="0"/>
                      </a:rPr>
                      <m:t>𝝈</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𝑹</m:t>
                        </m:r>
                      </m:e>
                    </m:d>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rPr>
                      <m:t>𝒙</m:t>
                    </m:r>
                    <m:d>
                      <m:dPr>
                        <m:ctrlPr>
                          <a:rPr lang="en-US" altLang="zh-CN" sz="2600" i="1" dirty="0">
                            <a:solidFill>
                              <a:schemeClr val="tx1"/>
                            </a:solidFill>
                            <a:latin typeface="Cambria Math" panose="02040503050406030204" pitchFamily="18" charset="0"/>
                          </a:rPr>
                        </m:ctrlPr>
                      </m:dPr>
                      <m:e>
                        <m:r>
                          <a:rPr lang="el-GR" altLang="zh-CN" sz="2600" b="1" i="1" dirty="0">
                            <a:solidFill>
                              <a:schemeClr val="tx1"/>
                            </a:solidFill>
                            <a:latin typeface="Cambria Math" panose="02040503050406030204" pitchFamily="18" charset="0"/>
                            <a:ea typeface="Cambria Math" panose="02040503050406030204" pitchFamily="18" charset="0"/>
                          </a:rPr>
                          <m:t>𝝈</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𝑸</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𝒙</m:t>
                                </m:r>
                              </m:e>
                            </m:d>
                          </m:e>
                        </m:d>
                      </m:e>
                    </m:d>
                  </m:oMath>
                </a14:m>
                <a:endParaRPr lang="en-US" altLang="zh-CN" sz="260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故 </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e>
                    </m:d>
                    <m:r>
                      <a:rPr lang="en-US" altLang="zh-CN" b="1" i="1" dirty="0">
                        <a:solidFill>
                          <a:schemeClr val="tx1"/>
                        </a:solidFill>
                        <a:latin typeface="Cambria Math" panose="02040503050406030204" pitchFamily="18" charset="0"/>
                        <a:ea typeface="Cambria Math" panose="02040503050406030204" pitchFamily="18" charset="0"/>
                      </a:rPr>
                      <m:t>=</m:t>
                    </m:r>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ea typeface="Cambria Math" panose="02040503050406030204" pitchFamily="18" charset="0"/>
                          </a:rPr>
                          <m:t>𝑸</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𝑹</m:t>
                        </m:r>
                      </m:e>
                    </m:d>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1419"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57860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等价定理与证明</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3.2.2</a:t>
                </a:r>
                <a:r>
                  <a:rPr lang="zh-CN" altLang="en-US" dirty="0">
                    <a:solidFill>
                      <a:srgbClr val="0070C0"/>
                    </a:solidFill>
                    <a:latin typeface="Times New Roman" panose="02020603050405020304" pitchFamily="18" charset="0"/>
                  </a:rPr>
                  <a:t>  </a:t>
                </a:r>
                <a14:m>
                  <m:oMath xmlns:m="http://schemas.openxmlformats.org/officeDocument/2006/math">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rPr>
                      <m:t>𝒙</m:t>
                    </m:r>
                    <m:d>
                      <m:dPr>
                        <m:ctrlPr>
                          <a:rPr lang="en-US" altLang="zh-CN" i="1" dirty="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rPr>
                          <m:t>𝑸</m:t>
                        </m:r>
                        <m:d>
                          <m:dPr>
                            <m:ctrlPr>
                              <a:rPr lang="en-US" altLang="zh-CN" i="1" dirty="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rPr>
                              <m:t>𝒙</m:t>
                            </m:r>
                          </m:e>
                        </m:d>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𝑹</m:t>
                        </m:r>
                      </m:e>
                    </m:d>
                    <m:r>
                      <a:rPr lang="en-US" altLang="zh-CN" b="1" i="1" dirty="0">
                        <a:solidFill>
                          <a:srgbClr val="009193"/>
                        </a:solidFill>
                        <a:latin typeface="Cambria Math" panose="02040503050406030204" pitchFamily="18" charset="0"/>
                        <a:ea typeface="Cambria Math" panose="02040503050406030204" pitchFamily="18" charset="0"/>
                      </a:rPr>
                      <m:t>⇔</m:t>
                    </m:r>
                    <m:r>
                      <a:rPr lang="zh-CN" altLang="en-US" b="1" i="1" dirty="0">
                        <a:solidFill>
                          <a:srgbClr val="009193"/>
                        </a:solidFill>
                        <a:latin typeface="Cambria Math" panose="02040503050406030204" pitchFamily="18" charset="0"/>
                      </a:rPr>
                      <m:t>∀</m:t>
                    </m:r>
                    <m:r>
                      <a:rPr lang="en-US" altLang="zh-CN" b="1" i="1" dirty="0">
                        <a:solidFill>
                          <a:srgbClr val="009193"/>
                        </a:solidFill>
                        <a:latin typeface="Cambria Math" panose="02040503050406030204" pitchFamily="18" charset="0"/>
                      </a:rPr>
                      <m:t>𝒙𝑸</m:t>
                    </m:r>
                    <m:d>
                      <m:dPr>
                        <m:ctrlPr>
                          <a:rPr lang="en-US" altLang="zh-CN" i="1" dirty="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rPr>
                          <m:t>𝒙</m:t>
                        </m:r>
                      </m:e>
                    </m:d>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𝑹</m:t>
                    </m:r>
                  </m:oMath>
                </a14:m>
                <a:endParaRPr lang="en-US" altLang="zh-CN" dirty="0">
                  <a:solidFill>
                    <a:srgbClr val="009193"/>
                  </a:solidFill>
                </a:endParaRPr>
              </a:p>
              <a:p>
                <a:pPr marL="12700" indent="0">
                  <a:lnSpc>
                    <a:spcPct val="125000"/>
                  </a:lnSpc>
                  <a:buClr>
                    <a:srgbClr val="660033"/>
                  </a:buClr>
                  <a:buSzPct val="69117"/>
                  <a:buNone/>
                  <a:tabLst>
                    <a:tab pos="356235" algn="l"/>
                  </a:tabLst>
                </a:pPr>
                <a:endParaRPr lang="en-US" altLang="zh-CN" dirty="0">
                  <a:solidFill>
                    <a:srgbClr val="009193"/>
                  </a:solidFill>
                </a:endParaRPr>
              </a:p>
              <a:p>
                <a:pPr marL="127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endParaRPr lang="en-US" altLang="zh-CN" dirty="0">
                  <a:solidFill>
                    <a:srgbClr val="0070C0"/>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若 </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𝟏</m:t>
                    </m:r>
                  </m:oMath>
                </a14:m>
                <a:r>
                  <a:rPr lang="zh-CN" altLang="en-US" b="0" dirty="0">
                    <a:solidFill>
                      <a:schemeClr val="tx1"/>
                    </a:solidFill>
                    <a:latin typeface="Times New Roman" panose="02020603050405020304" pitchFamily="18" charset="0"/>
                  </a:rPr>
                  <a:t>，则</a:t>
                </a:r>
                <a:endParaRPr lang="en-US" altLang="zh-CN" b="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e>
                          </m:d>
                        </m:e>
                      </m:d>
                      <m:r>
                        <a:rPr lang="en-US" altLang="zh-CN" b="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𝟏</m:t>
                      </m:r>
                    </m:oMath>
                  </m:oMathPara>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r>
                      <a:rPr lang="en-US" altLang="zh-CN" b="1" i="1" dirty="0">
                        <a:solidFill>
                          <a:schemeClr val="tx1"/>
                        </a:solidFill>
                        <a:latin typeface="Cambria Math" panose="02040503050406030204" pitchFamily="18" charset="0"/>
                        <a:ea typeface="Cambria Math" panose="02040503050406030204" pitchFamily="18" charset="0"/>
                      </a:rPr>
                      <m:t>=</m:t>
                    </m:r>
                  </m:oMath>
                </a14:m>
                <a:r>
                  <a:rPr lang="el-GR" altLang="zh-CN" dirty="0">
                    <a:solidFill>
                      <a:schemeClr val="tx1"/>
                    </a:solidFill>
                    <a:ea typeface="Cambria Math" panose="02040503050406030204" pitchFamily="18" charset="0"/>
                  </a:rPr>
                  <a:t> </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𝟏</m:t>
                    </m:r>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即 </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e>
                    </m:d>
                    <m:r>
                      <a:rPr lang="en-US" altLang="zh-CN" b="1" i="1" dirty="0">
                        <a:solidFill>
                          <a:schemeClr val="tx1"/>
                        </a:solidFill>
                        <a:latin typeface="Cambria Math" panose="02040503050406030204" pitchFamily="18" charset="0"/>
                        <a:ea typeface="Cambria Math" panose="02040503050406030204" pitchFamily="18" charset="0"/>
                      </a:rPr>
                      <m:t>=</m:t>
                    </m:r>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oMath>
                </a14:m>
                <a:r>
                  <a:rPr lang="zh-CN" altLang="en-US" b="0" dirty="0">
                    <a:solidFill>
                      <a:schemeClr val="tx1"/>
                    </a:solidFill>
                    <a:ea typeface="Cambria Math" panose="02040503050406030204" pitchFamily="18" charset="0"/>
                  </a:rPr>
                  <a:t>。</a:t>
                </a:r>
                <a:endParaRPr lang="en-US" altLang="zh-CN" b="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综上，有</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oMath>
                </a14:m>
                <a:r>
                  <a:rPr lang="zh-CN" altLang="en-US" b="0" dirty="0">
                    <a:solidFill>
                      <a:schemeClr val="tx1"/>
                    </a:solidFill>
                  </a:rPr>
                  <a:t>。</a:t>
                </a:r>
                <a:endParaRPr lang="en-US" altLang="zh-CN" b="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1419"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575158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等价定理与证明</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3.2.3</a:t>
                </a:r>
                <a:r>
                  <a:rPr lang="zh-CN" altLang="en-US" dirty="0">
                    <a:solidFill>
                      <a:srgbClr val="0070C0"/>
                    </a:solidFill>
                    <a:latin typeface="Times New Roman" panose="02020603050405020304" pitchFamily="18" charset="0"/>
                  </a:rPr>
                  <a:t>    </a:t>
                </a:r>
                <a14:m>
                  <m:oMath xmlns:m="http://schemas.openxmlformats.org/officeDocument/2006/math">
                    <m:r>
                      <a:rPr lang="en-US" altLang="zh-CN" b="1" i="1" dirty="0">
                        <a:solidFill>
                          <a:srgbClr val="009193"/>
                        </a:solidFill>
                        <a:latin typeface="Cambria Math" panose="02040503050406030204" pitchFamily="18" charset="0"/>
                        <a:ea typeface="Cambria Math" panose="02040503050406030204" pitchFamily="18" charset="0"/>
                      </a:rPr>
                      <m:t>𝑹</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rPr>
                      <m:t>𝒙𝑸</m:t>
                    </m:r>
                    <m:d>
                      <m:dPr>
                        <m:ctrlPr>
                          <a:rPr lang="en-US" altLang="zh-CN" i="1" dirty="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rPr>
                          <m:t>𝒙</m:t>
                        </m:r>
                      </m:e>
                    </m:d>
                    <m:r>
                      <a:rPr lang="en-US" altLang="zh-CN" b="1" i="1" dirty="0">
                        <a:solidFill>
                          <a:srgbClr val="009193"/>
                        </a:solidFill>
                        <a:latin typeface="Cambria Math" panose="02040503050406030204" pitchFamily="18" charset="0"/>
                        <a:ea typeface="Cambria Math" panose="02040503050406030204" pitchFamily="18" charset="0"/>
                      </a:rPr>
                      <m:t>⇔</m:t>
                    </m:r>
                    <m:r>
                      <a:rPr lang="zh-CN" altLang="en-US" b="1" i="1" dirty="0">
                        <a:solidFill>
                          <a:srgbClr val="009193"/>
                        </a:solidFill>
                        <a:latin typeface="Cambria Math" panose="02040503050406030204" pitchFamily="18" charset="0"/>
                      </a:rPr>
                      <m:t>∀</m:t>
                    </m:r>
                    <m:r>
                      <a:rPr lang="en-US" altLang="zh-CN" b="1" i="1" dirty="0">
                        <a:solidFill>
                          <a:srgbClr val="009193"/>
                        </a:solidFill>
                        <a:latin typeface="Cambria Math" panose="02040503050406030204" pitchFamily="18" charset="0"/>
                      </a:rPr>
                      <m:t>𝒙</m:t>
                    </m:r>
                    <m:d>
                      <m:dPr>
                        <m:ctrlPr>
                          <a:rPr lang="en-US" altLang="zh-CN" i="1" dirty="0" smtClean="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ea typeface="Cambria Math" panose="02040503050406030204" pitchFamily="18" charset="0"/>
                          </a:rPr>
                          <m:t>𝑹</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rPr>
                          <m:t>𝑸</m:t>
                        </m:r>
                        <m:d>
                          <m:dPr>
                            <m:ctrlPr>
                              <a:rPr lang="en-US" altLang="zh-CN" i="1" dirty="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rPr>
                              <m:t>𝒙</m:t>
                            </m:r>
                          </m:e>
                        </m:d>
                      </m:e>
                    </m:d>
                  </m:oMath>
                </a14:m>
                <a:endParaRPr lang="en-US" altLang="zh-CN" dirty="0">
                  <a:solidFill>
                    <a:srgbClr val="009193"/>
                  </a:solidFill>
                </a:endParaRPr>
              </a:p>
              <a:p>
                <a:pPr marL="127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endParaRPr lang="en-US" altLang="zh-CN" dirty="0">
                  <a:solidFill>
                    <a:srgbClr val="0070C0"/>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若 </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𝟎</m:t>
                    </m:r>
                    <m:r>
                      <a:rPr lang="zh-CN" altLang="en-US" b="0" i="1" dirty="0">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则</a:t>
                </a:r>
                <a:endParaRPr lang="en-US" altLang="zh-CN" b="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e>
                      </m:d>
                      <m:r>
                        <a:rPr lang="en-US" altLang="zh-CN" b="1" i="1" dirty="0">
                          <a:solidFill>
                            <a:schemeClr val="tx1"/>
                          </a:solidFill>
                          <a:latin typeface="Cambria Math" panose="02040503050406030204" pitchFamily="18" charset="0"/>
                          <a:ea typeface="Cambria Math" panose="02040503050406030204" pitchFamily="18" charset="0"/>
                        </a:rPr>
                        <m:t>→</m:t>
                      </m:r>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𝒙</m:t>
                              </m:r>
                            </m:e>
                          </m:d>
                        </m:e>
                      </m:d>
                    </m:oMath>
                  </m:oMathPara>
                </a14:m>
                <a:endParaRPr lang="en-US" altLang="zh-CN"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zh-CN" altLang="en-US" dirty="0">
                    <a:solidFill>
                      <a:schemeClr val="tx1"/>
                    </a:solidFill>
                    <a:ea typeface="Cambria Math" panose="02040503050406030204" pitchFamily="18" charset="0"/>
                  </a:rPr>
                  <a:t>              </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𝟎</m:t>
                    </m:r>
                    <m:r>
                      <a:rPr lang="en-US" altLang="zh-CN" b="1" i="1" dirty="0">
                        <a:solidFill>
                          <a:schemeClr val="tx1"/>
                        </a:solidFill>
                        <a:latin typeface="Cambria Math" panose="02040503050406030204" pitchFamily="18" charset="0"/>
                        <a:ea typeface="Cambria Math" panose="02040503050406030204" pitchFamily="18" charset="0"/>
                      </a:rPr>
                      <m:t>→</m:t>
                    </m:r>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𝟏</m:t>
                    </m:r>
                  </m:oMath>
                </a14:m>
                <a:endParaRPr lang="en-US" altLang="zh-CN"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e>
                      </m:d>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e>
                          </m:d>
                          <m:r>
                            <a:rPr lang="en-US" altLang="zh-CN" b="1" i="1" dirty="0">
                              <a:solidFill>
                                <a:schemeClr val="tx1"/>
                              </a:solidFill>
                              <a:latin typeface="Cambria Math" panose="02040503050406030204" pitchFamily="18" charset="0"/>
                              <a:ea typeface="Cambria Math" panose="02040503050406030204" pitchFamily="18" charset="0"/>
                            </a:rPr>
                            <m:t>→</m:t>
                          </m:r>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𝒙</m:t>
                                  </m:r>
                                </m:e>
                              </m:d>
                            </m:e>
                          </m:d>
                        </m:e>
                      </m:d>
                    </m:oMath>
                  </m:oMathPara>
                </a14:m>
                <a:endParaRPr lang="en-US" altLang="zh-CN"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zh-CN" altLang="en-US" dirty="0">
                    <a:solidFill>
                      <a:schemeClr val="tx1"/>
                    </a:solidFill>
                  </a:rPr>
                  <a:t>                </a:t>
                </a:r>
                <a14:m>
                  <m:oMath xmlns:m="http://schemas.openxmlformats.org/officeDocument/2006/math">
                    <m:r>
                      <a:rPr lang="en-US" altLang="zh-CN" b="1" i="1" dirty="0">
                        <a:solidFill>
                          <a:schemeClr val="tx1"/>
                        </a:solidFill>
                        <a:latin typeface="Cambria Math" panose="02040503050406030204" pitchFamily="18" charset="0"/>
                      </a:rPr>
                      <m:t>=</m:t>
                    </m:r>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𝟎</m:t>
                        </m:r>
                        <m:r>
                          <a:rPr lang="en-US" altLang="zh-CN" b="1" i="1" dirty="0">
                            <a:solidFill>
                              <a:schemeClr val="tx1"/>
                            </a:solidFill>
                            <a:latin typeface="Cambria Math" panose="02040503050406030204" pitchFamily="18" charset="0"/>
                            <a:ea typeface="Cambria Math" panose="02040503050406030204" pitchFamily="18" charset="0"/>
                          </a:rPr>
                          <m:t>→</m:t>
                        </m:r>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𝒙</m:t>
                                </m:r>
                              </m:e>
                            </m:d>
                          </m:e>
                        </m:d>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𝟏</m:t>
                    </m:r>
                  </m:oMath>
                </a14:m>
                <a:endParaRPr lang="en-US" altLang="zh-CN"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zh-CN" altLang="en-US" b="0" dirty="0">
                    <a:solidFill>
                      <a:schemeClr val="tx1"/>
                    </a:solidFill>
                    <a:latin typeface="Heiti SC Medium" pitchFamily="2" charset="-128"/>
                    <a:ea typeface="Heiti SC Medium" pitchFamily="2" charset="-128"/>
                  </a:rPr>
                  <a:t>即</a:t>
                </a:r>
                <a:r>
                  <a:rPr lang="zh-CN" altLang="en-US" b="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r>
                      <a:rPr lang="en-US" altLang="zh-CN" b="1" dirty="0">
                        <a:solidFill>
                          <a:schemeClr val="tx1"/>
                        </a:solidFill>
                        <a:latin typeface="Cambria Math" panose="02040503050406030204" pitchFamily="18" charset="0"/>
                      </a:rPr>
                      <m:t>=</m:t>
                    </m:r>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e>
                    </m:d>
                  </m:oMath>
                </a14:m>
                <a:endParaRPr lang="en-US" altLang="zh-CN"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14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1300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等价定理与证明</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3.2.3</a:t>
                </a:r>
                <a:r>
                  <a:rPr lang="zh-CN" altLang="en-US" dirty="0">
                    <a:solidFill>
                      <a:srgbClr val="0070C0"/>
                    </a:solidFill>
                    <a:latin typeface="Times New Roman" panose="02020603050405020304" pitchFamily="18" charset="0"/>
                  </a:rPr>
                  <a:t>    </a:t>
                </a:r>
                <a14:m>
                  <m:oMath xmlns:m="http://schemas.openxmlformats.org/officeDocument/2006/math">
                    <m:r>
                      <a:rPr lang="en-US" altLang="zh-CN" b="1" i="1" dirty="0">
                        <a:solidFill>
                          <a:srgbClr val="009193"/>
                        </a:solidFill>
                        <a:latin typeface="Cambria Math" panose="02040503050406030204" pitchFamily="18" charset="0"/>
                        <a:ea typeface="Cambria Math" panose="02040503050406030204" pitchFamily="18" charset="0"/>
                      </a:rPr>
                      <m:t>𝑹</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rPr>
                      <m:t>𝒙𝑸</m:t>
                    </m:r>
                    <m:d>
                      <m:dPr>
                        <m:ctrlPr>
                          <a:rPr lang="en-US" altLang="zh-CN" i="1" dirty="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rPr>
                          <m:t>𝒙</m:t>
                        </m:r>
                      </m:e>
                    </m:d>
                    <m:r>
                      <a:rPr lang="en-US" altLang="zh-CN" b="1" i="1" dirty="0">
                        <a:solidFill>
                          <a:srgbClr val="009193"/>
                        </a:solidFill>
                        <a:latin typeface="Cambria Math" panose="02040503050406030204" pitchFamily="18" charset="0"/>
                        <a:ea typeface="Cambria Math" panose="02040503050406030204" pitchFamily="18" charset="0"/>
                      </a:rPr>
                      <m:t>⇔</m:t>
                    </m:r>
                    <m:r>
                      <a:rPr lang="zh-CN" altLang="en-US" b="1" i="1" dirty="0">
                        <a:solidFill>
                          <a:srgbClr val="009193"/>
                        </a:solidFill>
                        <a:latin typeface="Cambria Math" panose="02040503050406030204" pitchFamily="18" charset="0"/>
                      </a:rPr>
                      <m:t>∀</m:t>
                    </m:r>
                    <m:r>
                      <a:rPr lang="en-US" altLang="zh-CN" b="1" i="1" dirty="0">
                        <a:solidFill>
                          <a:srgbClr val="009193"/>
                        </a:solidFill>
                        <a:latin typeface="Cambria Math" panose="02040503050406030204" pitchFamily="18" charset="0"/>
                      </a:rPr>
                      <m:t>𝒙</m:t>
                    </m:r>
                    <m:d>
                      <m:dPr>
                        <m:ctrlPr>
                          <a:rPr lang="en-US" altLang="zh-CN" i="1" dirty="0" smtClean="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ea typeface="Cambria Math" panose="02040503050406030204" pitchFamily="18" charset="0"/>
                          </a:rPr>
                          <m:t>𝑹</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rPr>
                          <m:t>𝑸</m:t>
                        </m:r>
                        <m:d>
                          <m:dPr>
                            <m:ctrlPr>
                              <a:rPr lang="en-US" altLang="zh-CN" i="1" dirty="0">
                                <a:solidFill>
                                  <a:srgbClr val="009193"/>
                                </a:solidFill>
                                <a:latin typeface="Cambria Math" panose="02040503050406030204" pitchFamily="18" charset="0"/>
                              </a:rPr>
                            </m:ctrlPr>
                          </m:dPr>
                          <m:e>
                            <m:r>
                              <a:rPr lang="en-US" altLang="zh-CN" b="1" i="1" dirty="0">
                                <a:solidFill>
                                  <a:srgbClr val="009193"/>
                                </a:solidFill>
                                <a:latin typeface="Cambria Math" panose="02040503050406030204" pitchFamily="18" charset="0"/>
                              </a:rPr>
                              <m:t>𝒙</m:t>
                            </m:r>
                          </m:e>
                        </m:d>
                      </m:e>
                    </m:d>
                  </m:oMath>
                </a14:m>
                <a:endParaRPr lang="en-US" altLang="zh-CN" dirty="0">
                  <a:solidFill>
                    <a:srgbClr val="009193"/>
                  </a:solidFill>
                </a:endParaRPr>
              </a:p>
              <a:p>
                <a:pPr marL="127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endParaRPr lang="en-US" altLang="zh-CN" dirty="0">
                  <a:solidFill>
                    <a:srgbClr val="0070C0"/>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b="0" dirty="0">
                    <a:latin typeface="Times New Roman" panose="02020603050405020304" pitchFamily="18" charset="0"/>
                  </a:rPr>
                  <a:t>若 </a:t>
                </a:r>
                <a14:m>
                  <m:oMath xmlns:m="http://schemas.openxmlformats.org/officeDocument/2006/math">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𝑹</m:t>
                        </m:r>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𝟏</m:t>
                    </m:r>
                    <m:r>
                      <a:rPr lang="zh-CN" altLang="en-US" b="0" i="1" dirty="0">
                        <a:latin typeface="Cambria Math" panose="02040503050406030204" pitchFamily="18" charset="0"/>
                        <a:ea typeface="Cambria Math" panose="02040503050406030204" pitchFamily="18" charset="0"/>
                      </a:rPr>
                      <m:t>，</m:t>
                    </m:r>
                  </m:oMath>
                </a14:m>
                <a:r>
                  <a:rPr lang="zh-CN" altLang="en-US" b="0" dirty="0">
                    <a:latin typeface="Times New Roman" panose="02020603050405020304" pitchFamily="18" charset="0"/>
                  </a:rPr>
                  <a:t>则</a:t>
                </a:r>
                <a:endParaRPr lang="en-US" altLang="zh-CN" b="0" dirty="0">
                  <a:latin typeface="Times New Roman" panose="020206030504050203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𝑹</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r>
                        <a:rPr lang="en-US" altLang="zh-CN" b="1" i="1" dirty="0">
                          <a:latin typeface="Cambria Math" panose="02040503050406030204" pitchFamily="18" charset="0"/>
                          <a:ea typeface="Cambria Math" panose="02040503050406030204" pitchFamily="18" charset="0"/>
                        </a:rPr>
                        <m:t>=</m:t>
                      </m:r>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𝑹</m:t>
                          </m:r>
                        </m:e>
                      </m:d>
                      <m:r>
                        <a:rPr lang="en-US" altLang="zh-CN" b="1" i="1" dirty="0">
                          <a:latin typeface="Cambria Math" panose="02040503050406030204" pitchFamily="18" charset="0"/>
                          <a:ea typeface="Cambria Math" panose="02040503050406030204" pitchFamily="18" charset="0"/>
                        </a:rPr>
                        <m:t>→</m:t>
                      </m:r>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ea typeface="Cambria Math" panose="02040503050406030204" pitchFamily="18" charset="0"/>
                            </a:rPr>
                            <m:t>𝑸</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𝒙</m:t>
                              </m:r>
                            </m:e>
                          </m:d>
                        </m:e>
                      </m:d>
                    </m:oMath>
                  </m:oMathPara>
                </a14:m>
                <a:endParaRPr lang="en-US" altLang="zh-CN" i="1" dirty="0">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zh-CN" altLang="en-US" dirty="0">
                    <a:ea typeface="Cambria Math" panose="02040503050406030204" pitchFamily="18" charset="0"/>
                  </a:rPr>
                  <a:t>              </a:t>
                </a:r>
                <a14:m>
                  <m:oMath xmlns:m="http://schemas.openxmlformats.org/officeDocument/2006/math">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𝟏</m:t>
                    </m:r>
                    <m:r>
                      <a:rPr lang="en-US" altLang="zh-CN" b="1" i="1" dirty="0">
                        <a:latin typeface="Cambria Math" panose="02040503050406030204" pitchFamily="18" charset="0"/>
                        <a:ea typeface="Cambria Math" panose="02040503050406030204" pitchFamily="18" charset="0"/>
                      </a:rPr>
                      <m:t>→</m:t>
                    </m:r>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ea typeface="Cambria Math" panose="02040503050406030204" pitchFamily="18" charset="0"/>
                          </a:rPr>
                          <m:t>𝑸</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𝒙</m:t>
                            </m:r>
                          </m:e>
                        </m:d>
                      </m:e>
                    </m:d>
                    <m:r>
                      <a:rPr lang="en-US" altLang="zh-CN" b="1" i="1" dirty="0">
                        <a:latin typeface="Cambria Math" panose="02040503050406030204" pitchFamily="18" charset="0"/>
                        <a:ea typeface="Cambria Math" panose="02040503050406030204" pitchFamily="18" charset="0"/>
                      </a:rPr>
                      <m:t>=</m:t>
                    </m:r>
                  </m:oMath>
                </a14:m>
                <a:r>
                  <a:rPr lang="zh-CN" altLang="en-US" dirty="0"/>
                  <a:t> </a:t>
                </a:r>
                <a14:m>
                  <m:oMath xmlns:m="http://schemas.openxmlformats.org/officeDocument/2006/math">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𝑸</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𝒙</m:t>
                                </m:r>
                              </m:e>
                            </m:d>
                          </m:e>
                        </m:d>
                      </m:e>
                    </m:d>
                  </m:oMath>
                </a14:m>
                <a:endParaRPr lang="en-US" altLang="zh-CN" i="1" dirty="0">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𝑹</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e>
                      </m:d>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𝑹</m:t>
                              </m:r>
                            </m:e>
                          </m:d>
                          <m:r>
                            <a:rPr lang="en-US" altLang="zh-CN" b="1" i="1" dirty="0">
                              <a:latin typeface="Cambria Math" panose="02040503050406030204" pitchFamily="18" charset="0"/>
                              <a:ea typeface="Cambria Math" panose="02040503050406030204" pitchFamily="18" charset="0"/>
                            </a:rPr>
                            <m:t>→</m:t>
                          </m:r>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𝑸</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𝒙</m:t>
                                  </m:r>
                                </m:e>
                              </m:d>
                            </m:e>
                          </m:d>
                        </m:e>
                      </m:d>
                    </m:oMath>
                  </m:oMathPara>
                </a14:m>
                <a:endParaRPr lang="en-US" altLang="zh-CN" i="1" dirty="0">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zh-CN" altLang="en-US" dirty="0"/>
                  <a:t>              </a:t>
                </a:r>
                <a14:m>
                  <m:oMath xmlns:m="http://schemas.openxmlformats.org/officeDocument/2006/math">
                    <m:r>
                      <a:rPr lang="en-US" altLang="zh-CN" b="1" i="1" dirty="0">
                        <a:latin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𝟏</m:t>
                        </m:r>
                        <m:r>
                          <a:rPr lang="en-US" altLang="zh-CN" b="1" i="1" dirty="0">
                            <a:latin typeface="Cambria Math" panose="02040503050406030204" pitchFamily="18" charset="0"/>
                            <a:ea typeface="Cambria Math" panose="02040503050406030204" pitchFamily="18" charset="0"/>
                          </a:rPr>
                          <m:t>→</m:t>
                        </m:r>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𝑸</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𝒙</m:t>
                                </m:r>
                              </m:e>
                            </m:d>
                          </m:e>
                        </m:d>
                      </m:e>
                    </m:d>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𝑸</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𝒙</m:t>
                                </m:r>
                              </m:e>
                            </m:d>
                          </m:e>
                        </m:d>
                      </m:e>
                    </m:d>
                  </m:oMath>
                </a14:m>
                <a:endParaRPr lang="en-US" altLang="zh-CN" i="1" dirty="0">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zh-CN" altLang="en-US" b="0" dirty="0">
                    <a:latin typeface="Heiti SC Medium" pitchFamily="2" charset="-128"/>
                    <a:ea typeface="Heiti SC Medium" pitchFamily="2" charset="-128"/>
                  </a:rPr>
                  <a:t>即</a:t>
                </a:r>
                <a14:m>
                  <m:oMath xmlns:m="http://schemas.openxmlformats.org/officeDocument/2006/math">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𝑹</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r>
                      <a:rPr lang="en-US" altLang="zh-CN" b="1" dirty="0">
                        <a:latin typeface="Cambria Math" panose="02040503050406030204" pitchFamily="18" charset="0"/>
                      </a:rPr>
                      <m:t>=</m:t>
                    </m:r>
                    <m:r>
                      <a:rPr lang="el-GR"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𝑹</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e>
                    </m:d>
                  </m:oMath>
                </a14:m>
                <a:r>
                  <a:rPr lang="zh-CN" altLang="en-US" b="0" dirty="0">
                    <a:latin typeface="Heiti SC Medium" pitchFamily="2" charset="-128"/>
                    <a:ea typeface="Heiti SC Medium" pitchFamily="2" charset="-128"/>
                  </a:rPr>
                  <a:t>，证毕。</a:t>
                </a:r>
                <a:endParaRPr lang="en-US" altLang="zh-CN" b="0" dirty="0">
                  <a:latin typeface="Heiti SC Medium" pitchFamily="2" charset="-128"/>
                  <a:ea typeface="Heiti SC Medium" pitchFamily="2" charset="-128"/>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14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30186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重要推论式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marL="12700">
                  <a:lnSpc>
                    <a:spcPct val="125000"/>
                  </a:lnSpc>
                  <a:buClr>
                    <a:srgbClr val="660033"/>
                  </a:buClr>
                  <a:buSzPct val="69117"/>
                  <a:tabLst>
                    <a:tab pos="356235" algn="l"/>
                  </a:tabLst>
                </a:pPr>
                <a:r>
                  <a:rPr lang="zh-CN" altLang="en-US" b="0" dirty="0">
                    <a:latin typeface="Times New Roman" panose="02020603050405020304" pitchFamily="18" charset="0"/>
                  </a:rPr>
                  <a:t>重要推论式</a:t>
                </a:r>
                <a:endParaRPr lang="en-US" altLang="zh-CN" b="0" dirty="0">
                  <a:latin typeface="Times New Roman" panose="02020603050405020304" pitchFamily="18" charset="0"/>
                </a:endParaRPr>
              </a:p>
              <a:p>
                <a:pPr marL="0" indent="0">
                  <a:lnSpc>
                    <a:spcPct val="125000"/>
                  </a:lnSpc>
                  <a:buClr>
                    <a:srgbClr val="660033"/>
                  </a:buClr>
                  <a:buSzPct val="69117"/>
                  <a:buNone/>
                  <a:tabLst>
                    <a:tab pos="356235" algn="l"/>
                  </a:tabLst>
                </a:pPr>
                <a:r>
                  <a:rPr lang="en-US" altLang="zh-CN" b="0" dirty="0">
                    <a:solidFill>
                      <a:schemeClr val="tx1"/>
                    </a:solidFill>
                  </a:rPr>
                  <a:t>	</a:t>
                </a:r>
                <a14:m>
                  <m:oMath xmlns:m="http://schemas.openxmlformats.org/officeDocument/2006/math">
                    <m:d>
                      <m:dPr>
                        <m:ctrlPr>
                          <a:rPr lang="en-US" altLang="zh-CN" i="1" dirty="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𝒚</m:t>
                            </m:r>
                          </m:e>
                        </m:d>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d>
                      <m:dPr>
                        <m:ctrlPr>
                          <a:rPr lang="en-US" altLang="zh-CN" i="1" dirty="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𝒚</m:t>
                            </m:r>
                          </m:e>
                        </m:d>
                      </m:e>
                    </m:d>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d>
                      <m:dPr>
                        <m:ctrlPr>
                          <a:rPr lang="en-US" altLang="zh-CN" i="1" dirty="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en-US" altLang="zh-CN" dirty="0">
                    <a:solidFill>
                      <a:schemeClr val="tx1"/>
                    </a:solidFill>
                    <a:ea typeface="Cambria Math" panose="02040503050406030204" pitchFamily="18" charset="0"/>
                  </a:rPr>
                  <a:t>	</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𝑸</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𝒄</m:t>
                    </m:r>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𝒚𝑸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𝒚</m:t>
                                </m:r>
                              </m:e>
                            </m:d>
                          </m:e>
                        </m:d>
                      </m:e>
                    </m:d>
                    <m:r>
                      <a:rPr lang="en-US" altLang="zh-CN" b="1" i="1" dirty="0">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𝒚</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𝒚</m:t>
                                </m:r>
                              </m:e>
                            </m:d>
                          </m:e>
                        </m:d>
                      </m:e>
                    </m:d>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𝒚𝑸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𝒚</m:t>
                                </m:r>
                              </m:e>
                            </m:d>
                          </m:e>
                        </m:d>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smtClean="0">
                            <a:latin typeface="Cambria Math" panose="02040503050406030204" pitchFamily="18" charset="0"/>
                          </a:rPr>
                          <m:t>𝒚</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a:latin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𝒚</m:t>
                                </m:r>
                              </m:e>
                            </m:d>
                          </m:e>
                        </m:d>
                      </m:e>
                    </m:d>
                  </m:oMath>
                </a14:m>
                <a:endParaRPr lang="en-US" altLang="zh-CN"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d>
                      <m:dPr>
                        <m:ctrlPr>
                          <a:rPr lang="en-US" altLang="zh-CN" i="1" dirty="0" smtClean="0">
                            <a:solidFill>
                              <a:schemeClr val="tx1"/>
                            </a:solidFill>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smtClean="0">
                                <a:solidFill>
                                  <a:schemeClr val="tx1"/>
                                </a:solidFill>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𝒚𝑸</m:t>
                            </m:r>
                            <m:d>
                              <m:dPr>
                                <m:ctrlPr>
                                  <a:rPr lang="en-US" altLang="zh-CN" i="1" dirty="0" smtClean="0">
                                    <a:solidFill>
                                      <a:schemeClr val="tx1"/>
                                    </a:solidFill>
                                    <a:latin typeface="Cambria Math" panose="02040503050406030204" pitchFamily="18" charset="0"/>
                                  </a:rPr>
                                </m:ctrlPr>
                              </m:dPr>
                              <m:e>
                                <m:r>
                                  <a:rPr lang="en-US" altLang="zh-CN" b="1" i="1" dirty="0" smtClean="0">
                                    <a:solidFill>
                                      <a:schemeClr val="tx1"/>
                                    </a:solidFill>
                                    <a:latin typeface="Cambria Math" panose="02040503050406030204" pitchFamily="18" charset="0"/>
                                  </a:rPr>
                                  <m:t>𝒙</m:t>
                                </m:r>
                                <m:r>
                                  <a:rPr lang="en-US" altLang="zh-CN"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𝒚</m:t>
                                </m:r>
                              </m:e>
                            </m:d>
                          </m:e>
                        </m:d>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e>
                        </m:d>
                      </m:e>
                    </m:d>
                  </m:oMath>
                </a14:m>
                <a:endParaRPr lang="en-US" altLang="zh-CN" dirty="0">
                  <a:latin typeface="Times New Roman" panose="02020603050405020304" pitchFamily="18" charset="0"/>
                </a:endParaRPr>
              </a:p>
              <a:p>
                <a:pPr marL="0" indent="0">
                  <a:lnSpc>
                    <a:spcPct val="125000"/>
                  </a:lnSpc>
                  <a:buClr>
                    <a:srgbClr val="660033"/>
                  </a:buClr>
                  <a:buSzPct val="69117"/>
                  <a:buNone/>
                  <a:tabLst>
                    <a:tab pos="356235" algn="l"/>
                  </a:tabLst>
                </a:pPr>
                <a:endParaRPr lang="en-US" altLang="zh-CN" b="0" dirty="0">
                  <a:latin typeface="Cambria Math" panose="02040503050406030204" pitchFamily="18" charset="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443" t="-4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575939"/>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重要推论式</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marL="12700">
                  <a:lnSpc>
                    <a:spcPct val="125000"/>
                  </a:lnSpc>
                  <a:buClr>
                    <a:srgbClr val="660033"/>
                  </a:buClr>
                  <a:buSzPct val="69117"/>
                  <a:tabLst>
                    <a:tab pos="356235" algn="l"/>
                  </a:tabLst>
                </a:pPr>
                <a:r>
                  <a:rPr lang="zh-CN" altLang="en-US" b="0" dirty="0">
                    <a:latin typeface="Times New Roman" panose="02020603050405020304" pitchFamily="18" charset="0"/>
                  </a:rPr>
                  <a:t>重要推论式</a:t>
                </a:r>
                <a:endParaRPr lang="en-US" altLang="zh-CN" b="0" dirty="0">
                  <a:latin typeface="Times New Roman" panose="02020603050405020304" pitchFamily="18" charset="0"/>
                </a:endParaRP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d>
                      <m:dPr>
                        <m:ctrlPr>
                          <a:rPr lang="en-US" altLang="zh-CN" i="1" dirty="0" smtClean="0">
                            <a:solidFill>
                              <a:schemeClr val="tx1"/>
                            </a:solidFill>
                            <a:latin typeface="Cambria Math" panose="02040503050406030204" pitchFamily="18" charset="0"/>
                            <a:ea typeface="Cambria Math" panose="02040503050406030204" pitchFamily="18" charset="0"/>
                          </a:rPr>
                        </m:ctrlPr>
                      </m:dPr>
                      <m:e>
                        <m:r>
                          <a:rPr lang="zh-CN" altLang="en-US" b="1" i="1" dirty="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a:latin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smtClean="0">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𝒚𝑸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𝒚</m:t>
                                </m:r>
                              </m:e>
                            </m:d>
                          </m:e>
                        </m:d>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d>
                      <m:dPr>
                        <m:ctrlPr>
                          <a:rPr lang="en-US" altLang="zh-CN" i="1" dirty="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r>
                          <a:rPr lang="en-US" altLang="zh-CN" b="1" i="1" dirty="0">
                            <a:latin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ea typeface="Cambria Math" panose="02040503050406030204" pitchFamily="18" charset="0"/>
                      </a:rPr>
                      <m:t>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oMath>
                </a14:m>
                <a:endParaRPr lang="en-US" altLang="zh-CN" i="1" dirty="0">
                  <a:latin typeface="Cambria Math" panose="02040503050406030204" pitchFamily="18" charset="0"/>
                </a:endParaRPr>
              </a:p>
              <a:p>
                <a:pPr marL="0" indent="0">
                  <a:lnSpc>
                    <a:spcPct val="125000"/>
                  </a:lnSpc>
                  <a:buClr>
                    <a:srgbClr val="660033"/>
                  </a:buClr>
                  <a:buSzPct val="69117"/>
                  <a:buNone/>
                  <a:tabLst>
                    <a:tab pos="356235" algn="l"/>
                  </a:tabLst>
                </a:pPr>
                <a:r>
                  <a:rPr lang="zh-CN" altLang="en-US" dirty="0"/>
                  <a:t>  </a:t>
                </a:r>
                <a14:m>
                  <m:oMath xmlns:m="http://schemas.openxmlformats.org/officeDocument/2006/math">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r>
                      <a:rPr lang="en-US" altLang="zh-CN" b="1" i="1" dirty="0">
                        <a:latin typeface="Cambria Math" panose="02040503050406030204" pitchFamily="18" charset="0"/>
                      </a:rPr>
                      <m:t> </m:t>
                    </m:r>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ea typeface="Cambria Math" panose="02040503050406030204" pitchFamily="18" charset="0"/>
                      </a:rPr>
                      <m:t>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r>
                      <a:rPr lang="zh-CN" altLang="en-US" b="1" i="1" dirty="0">
                        <a:latin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ea typeface="Cambria Math" panose="02040503050406030204" pitchFamily="18" charset="0"/>
                      </a:rPr>
                      <m:t>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smtClean="0">
                            <a:latin typeface="Cambria Math" panose="02040503050406030204" pitchFamily="18" charset="0"/>
                          </a:rPr>
                        </m:ctrlPr>
                      </m:dPr>
                      <m:e>
                        <m:r>
                          <a:rPr lang="en-US" altLang="zh-CN" b="1" i="1" dirty="0">
                            <a:latin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r>
                      <a:rPr lang="zh-CN" altLang="en-US" b="1" i="1" dirty="0">
                        <a:latin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ea typeface="Cambria Math" panose="02040503050406030204" pitchFamily="18" charset="0"/>
                      </a:rPr>
                      <m:t>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r>
                      <a:rPr lang="en-US" altLang="zh-CN"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m:t>
                    </m:r>
                    <m:r>
                      <a:rPr lang="en-US" altLang="zh-CN" b="1" i="1" dirty="0">
                        <a:latin typeface="Cambria Math" panose="02040503050406030204" pitchFamily="18" charset="0"/>
                      </a:rPr>
                      <m:t>𝒙𝑹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oMath>
                </a14:m>
                <a:endParaRPr lang="en-US" altLang="zh-CN" dirty="0">
                  <a:solidFill>
                    <a:schemeClr val="tx1"/>
                  </a:solidFill>
                  <a:ea typeface="Cambria Math" panose="02040503050406030204" pitchFamily="18" charset="0"/>
                </a:endParaRPr>
              </a:p>
              <a:p>
                <a:pPr marL="0" indent="0">
                  <a:lnSpc>
                    <a:spcPct val="125000"/>
                  </a:lnSpc>
                  <a:buClr>
                    <a:srgbClr val="660033"/>
                  </a:buClr>
                  <a:buSzPct val="69117"/>
                  <a:buNone/>
                  <a:tabLst>
                    <a:tab pos="356235" algn="l"/>
                  </a:tabLst>
                </a:pPr>
                <a:r>
                  <a:rPr lang="en-US" altLang="zh-CN" dirty="0">
                    <a:solidFill>
                      <a:schemeClr val="tx1"/>
                    </a:solidFill>
                    <a:ea typeface="Cambria Math" panose="02040503050406030204" pitchFamily="18" charset="0"/>
                  </a:rPr>
                  <a:t>	</a:t>
                </a:r>
                <a:endParaRPr lang="en-US" altLang="zh-CN"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443" t="-4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549821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重要推论式</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marL="12700">
                  <a:lnSpc>
                    <a:spcPct val="125000"/>
                  </a:lnSpc>
                  <a:buClr>
                    <a:srgbClr val="660033"/>
                  </a:buClr>
                  <a:buSzPct val="69117"/>
                  <a:tabLst>
                    <a:tab pos="356235" algn="l"/>
                  </a:tabLst>
                </a:pPr>
                <a:r>
                  <a:rPr lang="zh-CN" altLang="en-US" b="0" dirty="0">
                    <a:latin typeface="Times New Roman" panose="02020603050405020304" pitchFamily="18" charset="0"/>
                  </a:rPr>
                  <a:t>重要推论式</a:t>
                </a:r>
                <a:endParaRPr lang="en-US" altLang="zh-CN" b="0" dirty="0">
                  <a:latin typeface="Times New Roman" panose="02020603050405020304" pitchFamily="18" charset="0"/>
                </a:endParaRPr>
              </a:p>
              <a:p>
                <a:pPr marL="0" indent="0">
                  <a:buClr>
                    <a:srgbClr val="660033"/>
                  </a:buClr>
                  <a:buSzPct val="69117"/>
                  <a:buNone/>
                  <a:tabLst>
                    <a:tab pos="356235" algn="l"/>
                  </a:tabLst>
                </a:pPr>
                <a:r>
                  <a:rPr lang="en-US" altLang="zh-CN" dirty="0">
                    <a:solidFill>
                      <a:schemeClr val="tx1"/>
                    </a:solidFill>
                  </a:rPr>
                  <a:t>	</a:t>
                </a:r>
                <a14:m>
                  <m:oMath xmlns:m="http://schemas.openxmlformats.org/officeDocument/2006/math">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smtClean="0">
                            <a:latin typeface="Cambria Math" panose="02040503050406030204" pitchFamily="18" charset="0"/>
                          </a:rPr>
                        </m:ctrlPr>
                      </m:dPr>
                      <m:e>
                        <m:r>
                          <a:rPr lang="en-US" altLang="zh-CN" b="1" i="1" dirty="0">
                            <a:latin typeface="Cambria Math" panose="02040503050406030204" pitchFamily="18" charset="0"/>
                          </a:rPr>
                          <m:t>𝑷</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𝑷</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oMath>
                </a14:m>
                <a:endParaRPr lang="en-US" altLang="zh-CN" i="1" dirty="0">
                  <a:latin typeface="Cambria Math" panose="02040503050406030204" pitchFamily="18" charset="0"/>
                </a:endParaRPr>
              </a:p>
              <a:p>
                <a:pPr marL="0" indent="0">
                  <a:buClr>
                    <a:srgbClr val="660033"/>
                  </a:buClr>
                  <a:buSzPct val="69117"/>
                  <a:buNone/>
                  <a:tabLst>
                    <a:tab pos="356235" algn="l"/>
                  </a:tabLst>
                </a:pPr>
                <a:r>
                  <a:rPr lang="en-US" altLang="zh-CN" dirty="0"/>
                  <a:t>  </a:t>
                </a:r>
                <a14:m>
                  <m:oMath xmlns:m="http://schemas.openxmlformats.org/officeDocument/2006/math">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𝒚𝑸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𝒚</m:t>
                            </m:r>
                          </m:e>
                        </m:d>
                      </m:e>
                    </m:d>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𝒚</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1" dirty="0">
                                <a:latin typeface="Cambria Math" panose="02040503050406030204" pitchFamily="18" charset="0"/>
                              </a:rPr>
                              <m:t>𝒚</m:t>
                            </m:r>
                          </m:e>
                        </m:d>
                      </m:e>
                    </m:d>
                  </m:oMath>
                </a14:m>
                <a:endParaRPr lang="en-US" altLang="zh-CN" dirty="0">
                  <a:latin typeface="Times New Roman" panose="02020603050405020304" pitchFamily="18" charset="0"/>
                  <a:ea typeface="Cambria Math" panose="02040503050406030204" pitchFamily="18" charset="0"/>
                </a:endParaRPr>
              </a:p>
              <a:p>
                <a:pPr marL="0" indent="0">
                  <a:buClr>
                    <a:srgbClr val="660033"/>
                  </a:buClr>
                  <a:buSzPct val="69117"/>
                  <a:buNone/>
                  <a:tabLst>
                    <a:tab pos="356235" algn="l"/>
                  </a:tabLst>
                </a:pPr>
                <a:r>
                  <a:rPr lang="en-US" altLang="zh-CN" dirty="0"/>
                  <a:t>	</a:t>
                </a:r>
                <a14:m>
                  <m:oMath xmlns:m="http://schemas.openxmlformats.org/officeDocument/2006/math">
                    <m:r>
                      <a:rPr lang="en-US" altLang="zh-CN"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m:t>
                    </m:r>
                    <m:r>
                      <a:rPr lang="en-US" altLang="zh-CN" b="1" i="1" dirty="0">
                        <a:latin typeface="Cambria Math" panose="02040503050406030204" pitchFamily="18" charset="0"/>
                      </a:rPr>
                      <m:t>𝒙𝑹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oMath>
                </a14:m>
                <a:endParaRPr lang="en-US" altLang="zh-CN" dirty="0"/>
              </a:p>
              <a:p>
                <a:pPr marL="0" indent="0">
                  <a:buClr>
                    <a:srgbClr val="660033"/>
                  </a:buClr>
                  <a:buSzPct val="69117"/>
                  <a:buNone/>
                  <a:tabLst>
                    <a:tab pos="356235" algn="l"/>
                  </a:tabLst>
                </a:pPr>
                <a:r>
                  <a:rPr lang="en-US" altLang="zh-CN" dirty="0"/>
                  <a:t>  </a:t>
                </a:r>
                <a14:m>
                  <m:oMath xmlns:m="http://schemas.openxmlformats.org/officeDocument/2006/math">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m:t>
                    </m:r>
                    <m:r>
                      <a:rPr lang="en-US" altLang="zh-CN" b="1" i="1" dirty="0">
                        <a:latin typeface="Cambria Math" panose="02040503050406030204" pitchFamily="18" charset="0"/>
                      </a:rPr>
                      <m:t>𝒙𝑹</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oMath>
                </a14:m>
                <a:endParaRPr lang="en-US" altLang="zh-CN" dirty="0"/>
              </a:p>
              <a:p>
                <a:pPr marL="0" indent="0">
                  <a:buClr>
                    <a:srgbClr val="660033"/>
                  </a:buClr>
                  <a:buSzPct val="69117"/>
                  <a:buNone/>
                  <a:tabLst>
                    <a:tab pos="356235" algn="l"/>
                  </a:tabLst>
                </a:pPr>
                <a:r>
                  <a:rPr lang="en-US" altLang="zh-CN" dirty="0"/>
                  <a:t>  </a:t>
                </a:r>
                <a14:m>
                  <m:oMath xmlns:m="http://schemas.openxmlformats.org/officeDocument/2006/math">
                    <m:r>
                      <a:rPr lang="zh-CN" altLang="en-US" b="1" i="1" dirty="0">
                        <a:latin typeface="Cambria Math" panose="02040503050406030204" pitchFamily="18" charset="0"/>
                      </a:rPr>
                      <m:t>∀</m:t>
                    </m:r>
                    <m:r>
                      <a:rPr lang="en-US" altLang="zh-CN" b="1" i="1" dirty="0">
                        <a:latin typeface="Cambria Math" panose="02040503050406030204" pitchFamily="18" charset="0"/>
                      </a:rPr>
                      <m:t>𝒙𝑸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ea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buClr>
                    <a:srgbClr val="660033"/>
                  </a:buClr>
                  <a:buSzPct val="69117"/>
                  <a:buNone/>
                  <a:tabLst>
                    <a:tab pos="356235" algn="l"/>
                  </a:tabLst>
                </a:pPr>
                <a:r>
                  <a:rPr lang="en-US" altLang="zh-CN" dirty="0">
                    <a:solidFill>
                      <a:schemeClr val="tx1"/>
                    </a:solidFill>
                    <a:ea typeface="Cambria Math" panose="02040503050406030204" pitchFamily="18" charset="0"/>
                  </a:rPr>
                  <a:t>	</a:t>
                </a:r>
                <a14:m>
                  <m:oMath xmlns:m="http://schemas.openxmlformats.org/officeDocument/2006/math">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ea typeface="Cambria Math" panose="02040503050406030204" pitchFamily="18" charset="0"/>
                          </a:rPr>
                        </m:ctrlPr>
                      </m:dPr>
                      <m:e>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buClr>
                    <a:srgbClr val="660033"/>
                  </a:buClr>
                  <a:buSzPct val="69117"/>
                  <a:buNone/>
                  <a:tabLst>
                    <a:tab pos="356235" algn="l"/>
                  </a:tabLst>
                </a:pPr>
                <a:r>
                  <a:rPr lang="en-US" altLang="zh-CN" dirty="0">
                    <a:solidFill>
                      <a:schemeClr val="tx1"/>
                    </a:solidFill>
                    <a:ea typeface="Cambria Math" panose="02040503050406030204" pitchFamily="18" charset="0"/>
                  </a:rPr>
                  <a:t>	</a:t>
                </a:r>
                <a14:m>
                  <m:oMath xmlns:m="http://schemas.openxmlformats.org/officeDocument/2006/math">
                    <m:r>
                      <a:rPr lang="zh-CN" altLang="en-US" b="1" i="1" dirty="0">
                        <a:latin typeface="Cambria Math" panose="02040503050406030204" pitchFamily="18" charset="0"/>
                      </a:rPr>
                      <m:t>∀</m:t>
                    </m:r>
                    <m:r>
                      <a:rPr lang="en-US" altLang="zh-CN" b="1" i="1" dirty="0">
                        <a:latin typeface="Cambria Math" panose="02040503050406030204" pitchFamily="18" charset="0"/>
                      </a:rPr>
                      <m:t>𝒙</m:t>
                    </m:r>
                    <m:d>
                      <m:dPr>
                        <m:ctrlPr>
                          <a:rPr lang="en-US" altLang="zh-CN" i="1" dirty="0">
                            <a:latin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𝑸</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buClr>
                    <a:srgbClr val="660033"/>
                  </a:buClr>
                  <a:buSzPct val="69117"/>
                  <a:buNone/>
                  <a:tabLst>
                    <a:tab pos="356235" algn="l"/>
                  </a:tabLst>
                </a:pPr>
                <a:r>
                  <a:rPr lang="en-US" altLang="zh-CN" dirty="0">
                    <a:solidFill>
                      <a:schemeClr val="tx1"/>
                    </a:solidFill>
                    <a:ea typeface="Cambria Math" panose="02040503050406030204" pitchFamily="18" charset="0"/>
                  </a:rPr>
                  <a:t>	</a:t>
                </a:r>
                <a14:m>
                  <m:oMath xmlns:m="http://schemas.openxmlformats.org/officeDocument/2006/math">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lnSpc>
                    <a:spcPct val="125000"/>
                  </a:lnSpc>
                  <a:buClr>
                    <a:srgbClr val="660033"/>
                  </a:buClr>
                  <a:buSzPct val="69117"/>
                  <a:buNone/>
                  <a:tabLst>
                    <a:tab pos="356235" algn="l"/>
                  </a:tabLst>
                </a:pPr>
                <a:endParaRPr lang="en-US" altLang="zh-CN" b="0" dirty="0">
                  <a:latin typeface="Cambria Math" panose="02040503050406030204" pitchFamily="18" charset="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443" t="-4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5393978"/>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重要推论式</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marL="12700">
                  <a:lnSpc>
                    <a:spcPct val="125000"/>
                  </a:lnSpc>
                  <a:buClr>
                    <a:srgbClr val="660033"/>
                  </a:buClr>
                  <a:buSzPct val="69117"/>
                  <a:tabLst>
                    <a:tab pos="356235" algn="l"/>
                  </a:tabLst>
                </a:pPr>
                <a:r>
                  <a:rPr lang="zh-CN" altLang="en-US" b="0" dirty="0">
                    <a:latin typeface="Times New Roman" panose="02020603050405020304" pitchFamily="18" charset="0"/>
                  </a:rPr>
                  <a:t>对于合式公式</a:t>
                </a:r>
                <a14:m>
                  <m:oMath xmlns:m="http://schemas.openxmlformats.org/officeDocument/2006/math">
                    <m:r>
                      <a:rPr lang="en-US" altLang="zh-CN" b="1" i="1" dirty="0">
                        <a:latin typeface="Cambria Math" panose="02040503050406030204" pitchFamily="18" charset="0"/>
                      </a:rPr>
                      <m:t>𝑸</m:t>
                    </m:r>
                  </m:oMath>
                </a14:m>
                <a:r>
                  <a:rPr lang="zh-CN" altLang="en-US" b="0" dirty="0">
                    <a:latin typeface="Times New Roman" panose="02020603050405020304" pitchFamily="18" charset="0"/>
                  </a:rPr>
                  <a:t>和</a:t>
                </a:r>
                <a14:m>
                  <m:oMath xmlns:m="http://schemas.openxmlformats.org/officeDocument/2006/math">
                    <m:r>
                      <a:rPr lang="en-US" altLang="zh-CN" b="1" i="1" dirty="0">
                        <a:latin typeface="Cambria Math" panose="02040503050406030204" pitchFamily="18" charset="0"/>
                      </a:rPr>
                      <m:t>𝑹</m:t>
                    </m:r>
                  </m:oMath>
                </a14:m>
                <a:r>
                  <a:rPr lang="zh-CN" altLang="en-US" b="0" dirty="0">
                    <a:latin typeface="Times New Roman" panose="02020603050405020304" pitchFamily="18" charset="0"/>
                  </a:rPr>
                  <a:t>，可以先求</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𝑸</m:t>
                        </m:r>
                      </m:e>
                    </m:d>
                  </m:oMath>
                </a14:m>
                <a:r>
                  <a:rPr lang="zh-CN" altLang="en-US" b="0" dirty="0">
                    <a:latin typeface="Times New Roman" panose="02020603050405020304" pitchFamily="18" charset="0"/>
                  </a:rPr>
                  <a:t>和</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𝑹</m:t>
                        </m:r>
                      </m:e>
                    </m:d>
                  </m:oMath>
                </a14:m>
                <a:r>
                  <a:rPr lang="zh-CN" altLang="en-US" b="0" dirty="0">
                    <a:latin typeface="Times New Roman" panose="02020603050405020304" pitchFamily="18" charset="0"/>
                  </a:rPr>
                  <a:t>，而后判断</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𝑸</m:t>
                        </m:r>
                      </m:e>
                    </m:d>
                  </m:oMath>
                </a14:m>
                <a:r>
                  <a:rPr lang="zh-CN" altLang="en-US" b="0" dirty="0">
                    <a:latin typeface="Times New Roman" panose="02020603050405020304" pitchFamily="18" charset="0"/>
                  </a:rPr>
                  <a:t>和</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d>
                      <m:dPr>
                        <m:ctrlPr>
                          <a:rPr lang="en-US" altLang="zh-CN" i="1" dirty="0">
                            <a:latin typeface="Cambria Math" panose="02040503050406030204" pitchFamily="18" charset="0"/>
                            <a:ea typeface="Cambria Math" panose="02040503050406030204" pitchFamily="18" charset="0"/>
                          </a:rPr>
                        </m:ctrlPr>
                      </m:dPr>
                      <m:e>
                        <m:r>
                          <a:rPr lang="en-US" altLang="zh-CN" b="1" i="1" dirty="0">
                            <a:latin typeface="Cambria Math" panose="02040503050406030204" pitchFamily="18" charset="0"/>
                            <a:ea typeface="Cambria Math" panose="02040503050406030204" pitchFamily="18" charset="0"/>
                          </a:rPr>
                          <m:t>𝑹</m:t>
                        </m:r>
                      </m:e>
                    </m:d>
                  </m:oMath>
                </a14:m>
                <a:r>
                  <a:rPr lang="zh-CN" altLang="en-US" b="0" dirty="0">
                    <a:latin typeface="Times New Roman" panose="02020603050405020304" pitchFamily="18" charset="0"/>
                  </a:rPr>
                  <a:t>是否有逻辑推论关系。</a:t>
                </a:r>
                <a:endParaRPr lang="en-US" altLang="zh-CN" b="0" dirty="0">
                  <a:latin typeface="Times New Roman" panose="02020603050405020304" pitchFamily="18" charset="0"/>
                </a:endParaRPr>
              </a:p>
              <a:p>
                <a:pPr marL="12700">
                  <a:lnSpc>
                    <a:spcPct val="125000"/>
                  </a:lnSpc>
                  <a:buClr>
                    <a:srgbClr val="660033"/>
                  </a:buClr>
                  <a:buSzPct val="69117"/>
                  <a:tabLst>
                    <a:tab pos="356235" algn="l"/>
                  </a:tabLst>
                </a:pPr>
                <a:r>
                  <a:rPr lang="zh-CN" altLang="en-US" b="0" dirty="0">
                    <a:latin typeface="Times New Roman" panose="02020603050405020304" pitchFamily="18" charset="0"/>
                  </a:rPr>
                  <a:t>也就是说，合式公式之间的推论关系变换为逻辑域上逻辑真值之间的推论关系，即先用指派函数</a:t>
                </a:r>
                <a14:m>
                  <m:oMath xmlns:m="http://schemas.openxmlformats.org/officeDocument/2006/math">
                    <m:r>
                      <a:rPr lang="en-US" altLang="zh-CN" b="1" i="1" dirty="0">
                        <a:latin typeface="Cambria Math" panose="02040503050406030204" pitchFamily="18" charset="0"/>
                        <a:ea typeface="Cambria Math" panose="02040503050406030204" pitchFamily="18" charset="0"/>
                      </a:rPr>
                      <m:t>𝝈</m:t>
                    </m:r>
                  </m:oMath>
                </a14:m>
                <a:r>
                  <a:rPr lang="zh-CN" altLang="en-US" b="0" dirty="0">
                    <a:latin typeface="Times New Roman" panose="02020603050405020304" pitchFamily="18" charset="0"/>
                  </a:rPr>
                  <a:t>分别求两个合式公式的逻辑真值，而后判断两个合式公式是否有推论关系</a:t>
                </a: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1329" t="-4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02137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演绎定理与反证律</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3.2.4</a:t>
                </a:r>
                <a:r>
                  <a:rPr lang="zh-CN" altLang="en-US" b="0" dirty="0">
                    <a:latin typeface="Times New Roman" panose="02020603050405020304" pitchFamily="18" charset="0"/>
                  </a:rPr>
                  <a:t>（演绎定理</a:t>
                </a:r>
                <a:r>
                  <a:rPr lang="zh-CN" altLang="en-US" b="0" dirty="0">
                    <a:solidFill>
                      <a:schemeClr val="tx2"/>
                    </a:solidFill>
                    <a:latin typeface="Times New Roman" panose="02020603050405020304" pitchFamily="18" charset="0"/>
                  </a:rPr>
                  <a:t>） </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ea typeface="Cambria Math" panose="02040503050406030204" pitchFamily="18" charset="0"/>
                      </a:rPr>
                      <m:t>𝑹</m:t>
                    </m:r>
                  </m:oMath>
                </a14:m>
                <a:r>
                  <a:rPr lang="zh-CN" altLang="en-US" b="0" dirty="0">
                    <a:solidFill>
                      <a:schemeClr val="tx2"/>
                    </a:solidFill>
                    <a:latin typeface="Times New Roman" panose="02020603050405020304" pitchFamily="18" charset="0"/>
                  </a:rPr>
                  <a:t>当且仅当</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𝑹</m:t>
                    </m:r>
                  </m:oMath>
                </a14:m>
                <a:r>
                  <a:rPr lang="zh-CN" altLang="en-US" b="0" dirty="0">
                    <a:solidFill>
                      <a:schemeClr val="tx2"/>
                    </a:solidFill>
                    <a:latin typeface="Times New Roman" panose="02020603050405020304" pitchFamily="18" charset="0"/>
                  </a:rPr>
                  <a:t>。</a:t>
                </a:r>
                <a:endParaRPr lang="en-US" altLang="zh-CN" b="0" dirty="0">
                  <a:solidFill>
                    <a:schemeClr val="tx2"/>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dirty="0">
                    <a:solidFill>
                      <a:srgbClr val="047BDE"/>
                    </a:solidFill>
                    <a:latin typeface="Times New Roman" panose="02020603050405020304" pitchFamily="18" charset="0"/>
                  </a:rPr>
                  <a:t>    </a:t>
                </a:r>
                <a:r>
                  <a:rPr lang="zh-CN" altLang="en-US" dirty="0">
                    <a:solidFill>
                      <a:srgbClr val="0070C0"/>
                    </a:solidFill>
                    <a:latin typeface="Times New Roman" panose="02020603050405020304" pitchFamily="18" charset="0"/>
                  </a:rPr>
                  <a:t>证明</a:t>
                </a:r>
                <a:r>
                  <a:rPr lang="zh-CN" altLang="en-US" b="0" dirty="0">
                    <a:solidFill>
                      <a:srgbClr val="0070C0"/>
                    </a:solidFill>
                    <a:latin typeface="Times New Roman" panose="02020603050405020304" pitchFamily="18" charset="0"/>
                  </a:rPr>
                  <a:t>：</a:t>
                </a:r>
                <a:r>
                  <a:rPr lang="zh-CN" altLang="en-US" b="0" dirty="0">
                    <a:solidFill>
                      <a:srgbClr val="650032"/>
                    </a:solidFill>
                    <a:latin typeface="Times New Roman" panose="02020603050405020304" pitchFamily="18" charset="0"/>
                  </a:rPr>
                  <a:t>充分性</a:t>
                </a:r>
                <a:r>
                  <a:rPr lang="zh-CN" altLang="en-US" b="0" dirty="0">
                    <a:latin typeface="Times New Roman" panose="02020603050405020304" pitchFamily="18" charset="0"/>
                  </a:rPr>
                  <a:t> </a:t>
                </a:r>
                <a14:m>
                  <m:oMath xmlns:m="http://schemas.openxmlformats.org/officeDocument/2006/math">
                    <m:r>
                      <a:rPr lang="en-US" altLang="zh-CN" b="0" i="1" dirty="0" smtClean="0">
                        <a:solidFill>
                          <a:srgbClr val="650032"/>
                        </a:solidFill>
                        <a:latin typeface="Cambria Math" panose="02040503050406030204" pitchFamily="18" charset="0"/>
                        <a:ea typeface="Cambria Math" panose="02040503050406030204" pitchFamily="18" charset="0"/>
                      </a:rPr>
                      <m:t>⇒</m:t>
                    </m:r>
                  </m:oMath>
                </a14:m>
                <a:endParaRPr lang="en-US" altLang="zh-CN" b="0" dirty="0">
                  <a:solidFill>
                    <a:srgbClr val="047BDE"/>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2"/>
                    </a:solidFill>
                    <a:latin typeface="Times New Roman" panose="02020603050405020304" pitchFamily="18" charset="0"/>
                  </a:rPr>
                  <a:t>    对于任意指派函数</a:t>
                </a:r>
                <a:r>
                  <a:rPr lang="zh-CN" altLang="en-US" dirty="0">
                    <a:solidFill>
                      <a:schemeClr val="tx2"/>
                    </a:solidFill>
                    <a:latin typeface="Times New Roman" panose="02020603050405020304" pitchFamily="18" charset="0"/>
                  </a:rPr>
                  <a:t>𝜎</a:t>
                </a:r>
                <a:r>
                  <a:rPr lang="zh-CN" altLang="en-US" b="0" dirty="0">
                    <a:solidFill>
                      <a:schemeClr val="tx2"/>
                    </a:solidFill>
                    <a:latin typeface="Times New Roman" panose="02020603050405020304" pitchFamily="18" charset="0"/>
                  </a:rPr>
                  <a:t>，都有</a:t>
                </a:r>
                <a14:m>
                  <m:oMath xmlns:m="http://schemas.openxmlformats.org/officeDocument/2006/math">
                    <m:r>
                      <a:rPr lang="el-GR" altLang="zh-CN" b="1" i="1" dirty="0">
                        <a:solidFill>
                          <a:schemeClr val="tx2"/>
                        </a:solidFill>
                        <a:latin typeface="Cambria Math" panose="02040503050406030204" pitchFamily="18" charset="0"/>
                        <a:ea typeface="Cambria Math" panose="02040503050406030204" pitchFamily="18" charset="0"/>
                      </a:rPr>
                      <m:t>𝝈</m:t>
                    </m:r>
                    <m:d>
                      <m:dPr>
                        <m:ctrlPr>
                          <a:rPr lang="el-GR" altLang="zh-CN" i="1" dirty="0">
                            <a:solidFill>
                              <a:schemeClr val="tx2"/>
                            </a:solidFill>
                            <a:latin typeface="Cambria Math" panose="02040503050406030204" pitchFamily="18" charset="0"/>
                            <a:ea typeface="Cambria Math" panose="02040503050406030204" pitchFamily="18" charset="0"/>
                          </a:rPr>
                        </m:ctrlPr>
                      </m:dPr>
                      <m:e>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ea typeface="Cambria Math" panose="02040503050406030204" pitchFamily="18" charset="0"/>
                          </a:rPr>
                          <m:t>𝑹</m:t>
                        </m:r>
                      </m:e>
                    </m:d>
                  </m:oMath>
                </a14:m>
                <a:r>
                  <a:rPr lang="en-US" altLang="zh-CN" dirty="0">
                    <a:solidFill>
                      <a:schemeClr val="tx2"/>
                    </a:solidFill>
                    <a:latin typeface="Times New Roman" panose="02020603050405020304" pitchFamily="18" charset="0"/>
                  </a:rPr>
                  <a:t>=1</a:t>
                </a:r>
                <a:r>
                  <a:rPr lang="zh-CN" altLang="en-US" b="0" dirty="0">
                    <a:solidFill>
                      <a:schemeClr val="tx2"/>
                    </a:solidFill>
                    <a:latin typeface="Times New Roman" panose="02020603050405020304" pitchFamily="18" charset="0"/>
                  </a:rPr>
                  <a:t>。</a:t>
                </a:r>
                <a:endParaRPr lang="en-US" altLang="zh-CN" b="0" dirty="0">
                  <a:solidFill>
                    <a:schemeClr val="tx2"/>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2"/>
                    </a:solidFill>
                    <a:latin typeface="Times New Roman" panose="02020603050405020304" pitchFamily="18" charset="0"/>
                  </a:rPr>
                  <a:t>    当</a:t>
                </a:r>
                <a14:m>
                  <m:oMath xmlns:m="http://schemas.openxmlformats.org/officeDocument/2006/math">
                    <m:r>
                      <a:rPr lang="el-GR" altLang="zh-CN" b="1" i="1" dirty="0">
                        <a:solidFill>
                          <a:schemeClr val="tx2"/>
                        </a:solidFill>
                        <a:latin typeface="Cambria Math" panose="02040503050406030204" pitchFamily="18" charset="0"/>
                        <a:ea typeface="Cambria Math" panose="02040503050406030204" pitchFamily="18" charset="0"/>
                      </a:rPr>
                      <m:t>𝝈</m:t>
                    </m:r>
                    <m:d>
                      <m:dPr>
                        <m:ctrlPr>
                          <a:rPr lang="el-GR" altLang="zh-CN" i="1" dirty="0">
                            <a:solidFill>
                              <a:schemeClr val="tx2"/>
                            </a:solidFill>
                            <a:latin typeface="Cambria Math" panose="02040503050406030204" pitchFamily="18" charset="0"/>
                            <a:ea typeface="Cambria Math" panose="02040503050406030204" pitchFamily="18" charset="0"/>
                          </a:rPr>
                        </m:ctrlPr>
                      </m:dPr>
                      <m:e>
                        <m:r>
                          <a:rPr lang="en-US" altLang="zh-CN" b="1" i="1" dirty="0">
                            <a:solidFill>
                              <a:schemeClr val="tx2"/>
                            </a:solidFill>
                            <a:latin typeface="Cambria Math" panose="02040503050406030204" pitchFamily="18" charset="0"/>
                          </a:rPr>
                          <m:t>𝑸</m:t>
                        </m:r>
                      </m:e>
                    </m:d>
                  </m:oMath>
                </a14:m>
                <a:r>
                  <a:rPr lang="en-US" altLang="zh-CN" dirty="0">
                    <a:solidFill>
                      <a:schemeClr val="tx2"/>
                    </a:solidFill>
                    <a:latin typeface="Times New Roman" panose="02020603050405020304" pitchFamily="18" charset="0"/>
                  </a:rPr>
                  <a:t>=1</a:t>
                </a:r>
                <a:r>
                  <a:rPr lang="zh-CN" altLang="en-US" b="0" dirty="0">
                    <a:solidFill>
                      <a:schemeClr val="tx2"/>
                    </a:solidFill>
                    <a:latin typeface="Times New Roman" panose="02020603050405020304" pitchFamily="18" charset="0"/>
                  </a:rPr>
                  <a:t>时，由</a:t>
                </a:r>
                <a14:m>
                  <m:oMath xmlns:m="http://schemas.openxmlformats.org/officeDocument/2006/math">
                    <m:r>
                      <a:rPr lang="el-GR" altLang="zh-CN" b="1" i="1" dirty="0">
                        <a:solidFill>
                          <a:schemeClr val="tx2"/>
                        </a:solidFill>
                        <a:latin typeface="Cambria Math" panose="02040503050406030204" pitchFamily="18" charset="0"/>
                        <a:ea typeface="Cambria Math" panose="02040503050406030204" pitchFamily="18" charset="0"/>
                      </a:rPr>
                      <m:t>𝝈</m:t>
                    </m:r>
                    <m:d>
                      <m:dPr>
                        <m:ctrlPr>
                          <a:rPr lang="el-GR" altLang="zh-CN" i="1" dirty="0">
                            <a:solidFill>
                              <a:schemeClr val="tx2"/>
                            </a:solidFill>
                            <a:latin typeface="Cambria Math" panose="02040503050406030204" pitchFamily="18" charset="0"/>
                            <a:ea typeface="Cambria Math" panose="02040503050406030204" pitchFamily="18" charset="0"/>
                          </a:rPr>
                        </m:ctrlPr>
                      </m:dPr>
                      <m:e>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ea typeface="Cambria Math" panose="02040503050406030204" pitchFamily="18" charset="0"/>
                          </a:rPr>
                          <m:t>𝑹</m:t>
                        </m:r>
                      </m:e>
                    </m:d>
                  </m:oMath>
                </a14:m>
                <a:r>
                  <a:rPr lang="en-US" altLang="zh-CN" dirty="0">
                    <a:solidFill>
                      <a:schemeClr val="tx2"/>
                    </a:solidFill>
                    <a:latin typeface="Times New Roman" panose="02020603050405020304" pitchFamily="18" charset="0"/>
                  </a:rPr>
                  <a:t>=1</a:t>
                </a:r>
                <a:r>
                  <a:rPr lang="zh-CN" altLang="en-US" b="0" dirty="0">
                    <a:solidFill>
                      <a:schemeClr val="tx2"/>
                    </a:solidFill>
                    <a:latin typeface="Times New Roman" panose="02020603050405020304" pitchFamily="18" charset="0"/>
                  </a:rPr>
                  <a:t>可知，</a:t>
                </a:r>
                <a14:m>
                  <m:oMath xmlns:m="http://schemas.openxmlformats.org/officeDocument/2006/math">
                    <m:r>
                      <a:rPr lang="el-GR" altLang="zh-CN" b="1" i="1" dirty="0">
                        <a:solidFill>
                          <a:schemeClr val="tx2"/>
                        </a:solidFill>
                        <a:latin typeface="Cambria Math" panose="02040503050406030204" pitchFamily="18" charset="0"/>
                        <a:ea typeface="Cambria Math" panose="02040503050406030204" pitchFamily="18" charset="0"/>
                      </a:rPr>
                      <m:t>𝝈</m:t>
                    </m:r>
                    <m:d>
                      <m:dPr>
                        <m:ctrlPr>
                          <a:rPr lang="el-GR" altLang="zh-CN" i="1" dirty="0">
                            <a:solidFill>
                              <a:schemeClr val="tx2"/>
                            </a:solidFill>
                            <a:latin typeface="Cambria Math" panose="02040503050406030204" pitchFamily="18" charset="0"/>
                            <a:ea typeface="Cambria Math" panose="02040503050406030204" pitchFamily="18" charset="0"/>
                          </a:rPr>
                        </m:ctrlPr>
                      </m:dPr>
                      <m:e>
                        <m:r>
                          <a:rPr lang="en-US" altLang="zh-CN" b="1" i="1" dirty="0">
                            <a:solidFill>
                              <a:schemeClr val="tx2"/>
                            </a:solidFill>
                            <a:latin typeface="Cambria Math" panose="02040503050406030204" pitchFamily="18" charset="0"/>
                            <a:ea typeface="Cambria Math" panose="02040503050406030204" pitchFamily="18" charset="0"/>
                          </a:rPr>
                          <m:t>𝑹</m:t>
                        </m:r>
                      </m:e>
                    </m:d>
                  </m:oMath>
                </a14:m>
                <a:r>
                  <a:rPr lang="en-US" altLang="zh-CN" dirty="0">
                    <a:solidFill>
                      <a:schemeClr val="tx2"/>
                    </a:solidFill>
                    <a:latin typeface="Times New Roman" panose="02020603050405020304" pitchFamily="18" charset="0"/>
                  </a:rPr>
                  <a:t>=1</a:t>
                </a:r>
                <a:r>
                  <a:rPr lang="zh-CN" altLang="en-US" b="0" dirty="0">
                    <a:solidFill>
                      <a:schemeClr val="tx2"/>
                    </a:solidFill>
                    <a:latin typeface="Times New Roman" panose="02020603050405020304" pitchFamily="18" charset="0"/>
                  </a:rPr>
                  <a:t>，</a:t>
                </a:r>
                <a:endParaRPr lang="en-US" altLang="zh-CN" b="0" dirty="0">
                  <a:solidFill>
                    <a:schemeClr val="tx2"/>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2"/>
                    </a:solidFill>
                    <a:latin typeface="Times New Roman" panose="02020603050405020304" pitchFamily="18" charset="0"/>
                  </a:rPr>
                  <a:t>    因此，</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𝑹</m:t>
                    </m:r>
                  </m:oMath>
                </a14:m>
                <a:endParaRPr lang="en-US" altLang="zh-CN" dirty="0">
                  <a:solidFill>
                    <a:schemeClr val="tx2"/>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latin typeface="Times New Roman" panose="02020603050405020304" pitchFamily="18" charset="0"/>
                  </a:rPr>
                  <a:t>    </a:t>
                </a:r>
                <a:r>
                  <a:rPr lang="zh-CN" altLang="en-US" b="0" dirty="0">
                    <a:solidFill>
                      <a:srgbClr val="650032"/>
                    </a:solidFill>
                    <a:latin typeface="Times New Roman" panose="02020603050405020304" pitchFamily="18" charset="0"/>
                  </a:rPr>
                  <a:t>必要性</a:t>
                </a:r>
                <a:r>
                  <a:rPr lang="zh-CN" altLang="en-US" b="0" dirty="0">
                    <a:latin typeface="Times New Roman" panose="02020603050405020304" pitchFamily="18" charset="0"/>
                  </a:rPr>
                  <a:t> </a:t>
                </a:r>
                <a14:m>
                  <m:oMath xmlns:m="http://schemas.openxmlformats.org/officeDocument/2006/math">
                    <m:r>
                      <a:rPr lang="en-US" altLang="zh-CN" b="0" i="1" dirty="0" smtClean="0">
                        <a:solidFill>
                          <a:srgbClr val="650032"/>
                        </a:solidFill>
                        <a:latin typeface="Cambria Math" panose="02040503050406030204" pitchFamily="18" charset="0"/>
                        <a:ea typeface="Cambria Math" panose="02040503050406030204" pitchFamily="18" charset="0"/>
                      </a:rPr>
                      <m:t>⇐</m:t>
                    </m:r>
                  </m:oMath>
                </a14:m>
                <a:endParaRPr lang="en-US" altLang="zh-CN" b="0" dirty="0">
                  <a:solidFill>
                    <a:schemeClr val="tx2"/>
                  </a:solidFill>
                  <a:latin typeface="Times New Roman" panose="02020603050405020304" pitchFamily="18" charset="0"/>
                </a:endParaRPr>
              </a:p>
              <a:p>
                <a:pPr marL="12700" indent="0">
                  <a:lnSpc>
                    <a:spcPct val="125000"/>
                  </a:lnSpc>
                  <a:buClr>
                    <a:srgbClr val="660033"/>
                  </a:buClr>
                  <a:buSzPct val="69117"/>
                  <a:buNone/>
                  <a:tabLst>
                    <a:tab pos="356235" algn="l"/>
                  </a:tabLst>
                </a:pPr>
                <a:r>
                  <a:rPr lang="zh-CN" altLang="en-US" b="0" dirty="0">
                    <a:solidFill>
                      <a:schemeClr val="tx2"/>
                    </a:solidFill>
                    <a:latin typeface="Times New Roman" panose="02020603050405020304" pitchFamily="18" charset="0"/>
                  </a:rPr>
                  <a:t>    对于任意指派函数</a:t>
                </a:r>
                <a:r>
                  <a:rPr lang="zh-CN" altLang="en-US" dirty="0">
                    <a:solidFill>
                      <a:schemeClr val="tx2"/>
                    </a:solidFill>
                    <a:latin typeface="Times New Roman" panose="02020603050405020304" pitchFamily="18" charset="0"/>
                  </a:rPr>
                  <a:t>𝜎</a:t>
                </a:r>
                <a:r>
                  <a:rPr lang="zh-CN" altLang="en-US" b="0" dirty="0">
                    <a:solidFill>
                      <a:schemeClr val="tx2"/>
                    </a:solidFill>
                    <a:latin typeface="Times New Roman" panose="02020603050405020304" pitchFamily="18" charset="0"/>
                  </a:rPr>
                  <a:t>，如果 </a:t>
                </a:r>
                <a14:m>
                  <m:oMath xmlns:m="http://schemas.openxmlformats.org/officeDocument/2006/math">
                    <m:r>
                      <a:rPr lang="el-GR" altLang="zh-CN" b="1" i="1" dirty="0">
                        <a:solidFill>
                          <a:schemeClr val="tx2"/>
                        </a:solidFill>
                        <a:latin typeface="Cambria Math" panose="02040503050406030204" pitchFamily="18" charset="0"/>
                        <a:ea typeface="Cambria Math" panose="02040503050406030204" pitchFamily="18" charset="0"/>
                      </a:rPr>
                      <m:t>𝝈</m:t>
                    </m:r>
                    <m:d>
                      <m:dPr>
                        <m:ctrlPr>
                          <a:rPr lang="el-GR" altLang="zh-CN" i="1" dirty="0">
                            <a:solidFill>
                              <a:schemeClr val="tx2"/>
                            </a:solidFill>
                            <a:latin typeface="Cambria Math" panose="02040503050406030204" pitchFamily="18" charset="0"/>
                            <a:ea typeface="Cambria Math" panose="02040503050406030204" pitchFamily="18" charset="0"/>
                          </a:rPr>
                        </m:ctrlPr>
                      </m:dPr>
                      <m:e>
                        <m:r>
                          <a:rPr lang="en-US" altLang="zh-CN" b="1" i="1" dirty="0">
                            <a:solidFill>
                              <a:schemeClr val="tx2"/>
                            </a:solidFill>
                            <a:latin typeface="Cambria Math" panose="02040503050406030204" pitchFamily="18" charset="0"/>
                          </a:rPr>
                          <m:t>𝑸</m:t>
                        </m:r>
                      </m:e>
                    </m:d>
                  </m:oMath>
                </a14:m>
                <a:r>
                  <a:rPr lang="en-US" altLang="zh-CN" dirty="0">
                    <a:solidFill>
                      <a:schemeClr val="tx2"/>
                    </a:solidFill>
                    <a:latin typeface="Times New Roman" panose="02020603050405020304" pitchFamily="18" charset="0"/>
                  </a:rPr>
                  <a:t>=1</a:t>
                </a:r>
                <a:r>
                  <a:rPr lang="zh-CN" altLang="en-US" b="0" dirty="0">
                    <a:solidFill>
                      <a:schemeClr val="tx2"/>
                    </a:solidFill>
                    <a:latin typeface="Times New Roman" panose="02020603050405020304" pitchFamily="18" charset="0"/>
                  </a:rPr>
                  <a:t>，</a:t>
                </a:r>
                <a:endParaRPr lang="en-US" altLang="zh-CN" b="0" dirty="0">
                  <a:solidFill>
                    <a:schemeClr val="tx2"/>
                  </a:solidFill>
                  <a:latin typeface="Times New Roman" panose="02020603050405020304" pitchFamily="18" charset="0"/>
                </a:endParaRPr>
              </a:p>
              <a:p>
                <a:pPr marL="12700" indent="0">
                  <a:lnSpc>
                    <a:spcPct val="125000"/>
                  </a:lnSpc>
                  <a:buClr>
                    <a:srgbClr val="660033"/>
                  </a:buClr>
                  <a:buSzPct val="69117"/>
                  <a:buNone/>
                  <a:tabLst>
                    <a:tab pos="356235" algn="l"/>
                  </a:tabLst>
                </a:pPr>
                <a:r>
                  <a:rPr lang="zh-CN" altLang="en-US" b="0" dirty="0">
                    <a:solidFill>
                      <a:schemeClr val="tx2"/>
                    </a:solidFill>
                    <a:latin typeface="Times New Roman" panose="02020603050405020304" pitchFamily="18" charset="0"/>
                  </a:rPr>
                  <a:t>    则由 </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𝑹</m:t>
                    </m:r>
                  </m:oMath>
                </a14:m>
                <a:r>
                  <a:rPr lang="zh-CN" altLang="en-US" b="0" dirty="0">
                    <a:solidFill>
                      <a:schemeClr val="tx2"/>
                    </a:solidFill>
                    <a:latin typeface="Times New Roman" panose="02020603050405020304" pitchFamily="18" charset="0"/>
                  </a:rPr>
                  <a:t>，可知</a:t>
                </a:r>
                <a14:m>
                  <m:oMath xmlns:m="http://schemas.openxmlformats.org/officeDocument/2006/math">
                    <m:r>
                      <a:rPr lang="el-GR" altLang="zh-CN" b="1" i="1" dirty="0">
                        <a:solidFill>
                          <a:schemeClr val="tx2"/>
                        </a:solidFill>
                        <a:latin typeface="Cambria Math" panose="02040503050406030204" pitchFamily="18" charset="0"/>
                        <a:ea typeface="Cambria Math" panose="02040503050406030204" pitchFamily="18" charset="0"/>
                      </a:rPr>
                      <m:t>𝝈</m:t>
                    </m:r>
                    <m:d>
                      <m:dPr>
                        <m:ctrlPr>
                          <a:rPr lang="el-GR" altLang="zh-CN" i="1" dirty="0">
                            <a:solidFill>
                              <a:schemeClr val="tx2"/>
                            </a:solidFill>
                            <a:latin typeface="Cambria Math" panose="02040503050406030204" pitchFamily="18" charset="0"/>
                            <a:ea typeface="Cambria Math" panose="02040503050406030204" pitchFamily="18" charset="0"/>
                          </a:rPr>
                        </m:ctrlPr>
                      </m:dPr>
                      <m:e>
                        <m:r>
                          <a:rPr lang="en-US" altLang="zh-CN" b="1" i="1" dirty="0" smtClean="0">
                            <a:solidFill>
                              <a:schemeClr val="tx2"/>
                            </a:solidFill>
                            <a:latin typeface="Cambria Math" panose="02040503050406030204" pitchFamily="18" charset="0"/>
                          </a:rPr>
                          <m:t>𝑹</m:t>
                        </m:r>
                      </m:e>
                    </m:d>
                  </m:oMath>
                </a14:m>
                <a:r>
                  <a:rPr lang="en-US" altLang="zh-CN" dirty="0">
                    <a:solidFill>
                      <a:schemeClr val="tx2"/>
                    </a:solidFill>
                    <a:latin typeface="Times New Roman" panose="02020603050405020304" pitchFamily="18" charset="0"/>
                  </a:rPr>
                  <a:t>=1</a:t>
                </a:r>
                <a:r>
                  <a:rPr lang="zh-CN" altLang="en-US" dirty="0">
                    <a:solidFill>
                      <a:schemeClr val="tx2"/>
                    </a:solidFill>
                    <a:latin typeface="Times New Roman" panose="02020603050405020304" pitchFamily="18" charset="0"/>
                  </a:rPr>
                  <a:t> </a:t>
                </a:r>
                <a:r>
                  <a:rPr lang="zh-CN" altLang="en-US" b="0" dirty="0">
                    <a:solidFill>
                      <a:schemeClr val="tx2"/>
                    </a:solidFill>
                    <a:latin typeface="Times New Roman" panose="02020603050405020304" pitchFamily="18" charset="0"/>
                  </a:rPr>
                  <a:t>，进而</a:t>
                </a:r>
                <a14:m>
                  <m:oMath xmlns:m="http://schemas.openxmlformats.org/officeDocument/2006/math">
                    <m:r>
                      <a:rPr lang="el-GR" altLang="zh-CN" b="1" i="1" dirty="0">
                        <a:solidFill>
                          <a:schemeClr val="tx2"/>
                        </a:solidFill>
                        <a:latin typeface="Cambria Math" panose="02040503050406030204" pitchFamily="18" charset="0"/>
                        <a:ea typeface="Cambria Math" panose="02040503050406030204" pitchFamily="18" charset="0"/>
                      </a:rPr>
                      <m:t>𝝈</m:t>
                    </m:r>
                    <m:d>
                      <m:dPr>
                        <m:ctrlPr>
                          <a:rPr lang="el-GR" altLang="zh-CN" i="1" dirty="0">
                            <a:solidFill>
                              <a:schemeClr val="tx2"/>
                            </a:solidFill>
                            <a:latin typeface="Cambria Math" panose="02040503050406030204" pitchFamily="18" charset="0"/>
                            <a:ea typeface="Cambria Math" panose="02040503050406030204" pitchFamily="18" charset="0"/>
                          </a:rPr>
                        </m:ctrlPr>
                      </m:dPr>
                      <m:e>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ea typeface="Cambria Math" panose="02040503050406030204" pitchFamily="18" charset="0"/>
                          </a:rPr>
                          <m:t>𝑹</m:t>
                        </m:r>
                      </m:e>
                    </m:d>
                  </m:oMath>
                </a14:m>
                <a:r>
                  <a:rPr lang="en-US" altLang="zh-CN" dirty="0">
                    <a:solidFill>
                      <a:schemeClr val="tx2"/>
                    </a:solidFill>
                    <a:latin typeface="Times New Roman" panose="02020603050405020304" pitchFamily="18" charset="0"/>
                  </a:rPr>
                  <a:t>=1</a:t>
                </a:r>
              </a:p>
              <a:p>
                <a:pPr marL="12700" indent="0">
                  <a:lnSpc>
                    <a:spcPct val="125000"/>
                  </a:lnSpc>
                  <a:buClr>
                    <a:srgbClr val="660033"/>
                  </a:buClr>
                  <a:buSzPct val="69117"/>
                  <a:buNone/>
                  <a:tabLst>
                    <a:tab pos="356235" algn="l"/>
                  </a:tabLst>
                </a:pPr>
                <a:r>
                  <a:rPr lang="zh-CN" altLang="en-US" b="0" dirty="0">
                    <a:solidFill>
                      <a:schemeClr val="tx2"/>
                    </a:solidFill>
                    <a:latin typeface="Times New Roman" panose="02020603050405020304" pitchFamily="18" charset="0"/>
                  </a:rPr>
                  <a:t>    如果 </a:t>
                </a:r>
                <a14:m>
                  <m:oMath xmlns:m="http://schemas.openxmlformats.org/officeDocument/2006/math">
                    <m:r>
                      <a:rPr lang="el-GR" altLang="zh-CN" b="1" i="1" dirty="0">
                        <a:solidFill>
                          <a:schemeClr val="tx2"/>
                        </a:solidFill>
                        <a:latin typeface="Cambria Math" panose="02040503050406030204" pitchFamily="18" charset="0"/>
                        <a:ea typeface="Cambria Math" panose="02040503050406030204" pitchFamily="18" charset="0"/>
                      </a:rPr>
                      <m:t>𝝈</m:t>
                    </m:r>
                    <m:d>
                      <m:dPr>
                        <m:ctrlPr>
                          <a:rPr lang="el-GR" altLang="zh-CN" i="1" dirty="0">
                            <a:solidFill>
                              <a:schemeClr val="tx2"/>
                            </a:solidFill>
                            <a:latin typeface="Cambria Math" panose="02040503050406030204" pitchFamily="18" charset="0"/>
                            <a:ea typeface="Cambria Math" panose="02040503050406030204" pitchFamily="18" charset="0"/>
                          </a:rPr>
                        </m:ctrlPr>
                      </m:dPr>
                      <m:e>
                        <m:r>
                          <a:rPr lang="en-US" altLang="zh-CN" b="1" i="1" dirty="0">
                            <a:solidFill>
                              <a:schemeClr val="tx2"/>
                            </a:solidFill>
                            <a:latin typeface="Cambria Math" panose="02040503050406030204" pitchFamily="18" charset="0"/>
                          </a:rPr>
                          <m:t>𝑸</m:t>
                        </m:r>
                      </m:e>
                    </m:d>
                  </m:oMath>
                </a14:m>
                <a:r>
                  <a:rPr lang="en-US" altLang="zh-CN" dirty="0">
                    <a:solidFill>
                      <a:schemeClr val="tx2"/>
                    </a:solidFill>
                    <a:latin typeface="Times New Roman" panose="02020603050405020304" pitchFamily="18" charset="0"/>
                  </a:rPr>
                  <a:t>=1</a:t>
                </a:r>
                <a:r>
                  <a:rPr lang="zh-CN" altLang="en-US" b="0" dirty="0">
                    <a:solidFill>
                      <a:schemeClr val="tx2"/>
                    </a:solidFill>
                    <a:latin typeface="Times New Roman" panose="02020603050405020304" pitchFamily="18" charset="0"/>
                  </a:rPr>
                  <a:t>，则</a:t>
                </a:r>
                <a14:m>
                  <m:oMath xmlns:m="http://schemas.openxmlformats.org/officeDocument/2006/math">
                    <m:r>
                      <a:rPr lang="el-GR" altLang="zh-CN" b="1" i="1" dirty="0">
                        <a:solidFill>
                          <a:schemeClr val="tx2"/>
                        </a:solidFill>
                        <a:latin typeface="Cambria Math" panose="02040503050406030204" pitchFamily="18" charset="0"/>
                        <a:ea typeface="Cambria Math" panose="02040503050406030204" pitchFamily="18" charset="0"/>
                      </a:rPr>
                      <m:t>𝝈</m:t>
                    </m:r>
                    <m:d>
                      <m:dPr>
                        <m:ctrlPr>
                          <a:rPr lang="el-GR" altLang="zh-CN" i="1" dirty="0">
                            <a:solidFill>
                              <a:schemeClr val="tx2"/>
                            </a:solidFill>
                            <a:latin typeface="Cambria Math" panose="02040503050406030204" pitchFamily="18" charset="0"/>
                            <a:ea typeface="Cambria Math" panose="02040503050406030204" pitchFamily="18" charset="0"/>
                          </a:rPr>
                        </m:ctrlPr>
                      </m:dPr>
                      <m:e>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ea typeface="Cambria Math" panose="02040503050406030204" pitchFamily="18" charset="0"/>
                          </a:rPr>
                          <m:t>𝑹</m:t>
                        </m:r>
                      </m:e>
                    </m:d>
                  </m:oMath>
                </a14:m>
                <a:r>
                  <a:rPr lang="en-US" altLang="zh-CN" dirty="0">
                    <a:solidFill>
                      <a:schemeClr val="tx2"/>
                    </a:solidFill>
                    <a:latin typeface="Times New Roman" panose="02020603050405020304" pitchFamily="18" charset="0"/>
                  </a:rPr>
                  <a:t>=1</a:t>
                </a:r>
              </a:p>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3.2.5</a:t>
                </a:r>
                <a:r>
                  <a:rPr lang="zh-CN" altLang="en-US" b="0" dirty="0">
                    <a:latin typeface="Times New Roman" panose="02020603050405020304" pitchFamily="18" charset="0"/>
                  </a:rPr>
                  <a:t>（反证律）</a:t>
                </a:r>
                <a:r>
                  <a:rPr lang="en-US" altLang="zh-CN" b="0" dirty="0">
                    <a:latin typeface="Times New Roman" panose="02020603050405020304" pitchFamily="18" charset="0"/>
                  </a:rPr>
                  <a:t> </a:t>
                </a:r>
                <a:r>
                  <a:rPr lang="zh-CN" altLang="en-US" b="0" dirty="0">
                    <a:latin typeface="Times New Roman" panose="02020603050405020304" pitchFamily="18" charset="0"/>
                  </a:rPr>
                  <a:t>若</a:t>
                </a:r>
                <a14:m>
                  <m:oMath xmlns:m="http://schemas.openxmlformats.org/officeDocument/2006/math">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rPr>
                      <m:t>,¬</m:t>
                    </m:r>
                    <m:r>
                      <a:rPr lang="en-US" altLang="zh-CN" b="1" i="1" dirty="0">
                        <a:solidFill>
                          <a:schemeClr val="tx2"/>
                        </a:solidFill>
                        <a:latin typeface="Cambria Math" panose="02040503050406030204" pitchFamily="18" charset="0"/>
                      </a:rPr>
                      <m:t>𝑹</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ea typeface="Cambria Math" panose="02040503050406030204" pitchFamily="18" charset="0"/>
                      </a:rPr>
                      <m:t>𝟎</m:t>
                    </m:r>
                  </m:oMath>
                </a14:m>
                <a:r>
                  <a:rPr lang="zh-CN" altLang="en-US" b="0" dirty="0">
                    <a:solidFill>
                      <a:schemeClr val="tx2"/>
                    </a:solidFill>
                    <a:latin typeface="Times New Roman" panose="02020603050405020304" pitchFamily="18" charset="0"/>
                  </a:rPr>
                  <a:t>，则</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𝑹</m:t>
                    </m:r>
                  </m:oMath>
                </a14:m>
                <a:r>
                  <a:rPr lang="zh-CN" altLang="en-US" b="0" dirty="0">
                    <a:solidFill>
                      <a:schemeClr val="tx2"/>
                    </a:solidFill>
                    <a:latin typeface="Times New Roman" panose="02020603050405020304" pitchFamily="18" charset="0"/>
                  </a:rPr>
                  <a:t>。</a:t>
                </a:r>
                <a:endParaRPr lang="en-US" altLang="zh-CN" b="0" dirty="0">
                  <a:solidFill>
                    <a:schemeClr val="tx2"/>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355"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77325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8CFB41A-36F5-4C4D-9169-01927FEF8C8D}"/>
              </a:ext>
            </a:extLst>
          </p:cNvPr>
          <p:cNvSpPr>
            <a:spLocks noGrp="1" noChangeArrowheads="1"/>
          </p:cNvSpPr>
          <p:nvPr>
            <p:ph type="title"/>
          </p:nvPr>
        </p:nvSpPr>
        <p:spPr>
          <a:xfrm>
            <a:off x="1176338" y="195263"/>
            <a:ext cx="7689850" cy="533400"/>
          </a:xfrm>
        </p:spPr>
        <p:txBody>
          <a:bodyPr/>
          <a:lstStyle/>
          <a:p>
            <a:r>
              <a:rPr lang="zh-CN" altLang="en-US" spc="-5" dirty="0">
                <a:latin typeface="黑体" panose="02010609060101010101" pitchFamily="49" charset="-122"/>
                <a:ea typeface="黑体" panose="02010609060101010101" pitchFamily="49" charset="-122"/>
              </a:rPr>
              <a:t>回顾：具有逻辑意义的谓词合式公式</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48E85733-D152-7C49-97EE-F9C51743ACA0}"/>
                  </a:ext>
                </a:extLst>
              </p:cNvPr>
              <p:cNvSpPr>
                <a:spLocks noGrp="1"/>
              </p:cNvSpPr>
              <p:nvPr>
                <p:ph idx="1"/>
              </p:nvPr>
            </p:nvSpPr>
            <p:spPr>
              <a:xfrm>
                <a:off x="276225" y="946150"/>
                <a:ext cx="8589963" cy="5716588"/>
              </a:xfrm>
            </p:spPr>
            <p:txBody>
              <a:bodyPr/>
              <a:lstStyle/>
              <a:p>
                <a:pPr marL="12700">
                  <a:lnSpc>
                    <a:spcPct val="125000"/>
                  </a:lnSpc>
                  <a:buClr>
                    <a:srgbClr val="660033"/>
                  </a:buClr>
                  <a:buSzPct val="69117"/>
                  <a:tabLst>
                    <a:tab pos="356235" algn="l"/>
                  </a:tabLst>
                </a:pPr>
                <a:r>
                  <a:rPr lang="zh-CN" altLang="en-US" b="0" dirty="0">
                    <a:latin typeface="Times New Roman" panose="02020603050405020304" pitchFamily="18" charset="0"/>
                  </a:rPr>
                  <a:t>重要推论式</a:t>
                </a:r>
                <a:r>
                  <a:rPr lang="zh-CN" altLang="en-US" b="0" dirty="0">
                    <a:solidFill>
                      <a:srgbClr val="0070C0"/>
                    </a:solidFill>
                  </a:rPr>
                  <a:t>（新教材</a:t>
                </a:r>
                <a:r>
                  <a:rPr lang="en-US" altLang="zh-CN" b="0" dirty="0">
                    <a:solidFill>
                      <a:srgbClr val="0070C0"/>
                    </a:solidFill>
                  </a:rPr>
                  <a:t>P17</a:t>
                </a:r>
                <a:r>
                  <a:rPr lang="zh-CN" altLang="en-US" b="0" dirty="0">
                    <a:solidFill>
                      <a:srgbClr val="0070C0"/>
                    </a:solidFill>
                  </a:rPr>
                  <a:t>）</a:t>
                </a:r>
                <a:endParaRPr lang="en-US" altLang="zh-CN" b="0" dirty="0">
                  <a:solidFill>
                    <a:srgbClr val="0070C0"/>
                  </a:solidFill>
                  <a:latin typeface="Times New Roman" panose="020206030504050203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smtClean="0">
                          <a:latin typeface="Cambria Math" panose="02040503050406030204" pitchFamily="18" charset="0"/>
                        </a:rPr>
                        <m:t>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r>
                        <a:rPr lang="en-US" altLang="zh-CN" sz="2400" b="1" i="1" dirty="0" smtClean="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𝒚𝑹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𝒚</m:t>
                          </m:r>
                        </m:e>
                      </m:d>
                    </m:oMath>
                  </m:oMathPara>
                </a14:m>
                <a:endParaRPr lang="en-US" altLang="zh-CN" sz="2400" dirty="0">
                  <a:solidFill>
                    <a:schemeClr val="tx1"/>
                  </a:solidFill>
                  <a:latin typeface="Times New Roman" panose="02020603050405020304" pitchFamily="18" charset="0"/>
                  <a:ea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𝒚𝑹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𝒚</m:t>
                          </m:r>
                        </m:e>
                      </m:d>
                    </m:oMath>
                  </m:oMathPara>
                </a14:m>
                <a:endParaRPr lang="en-US" altLang="zh-CN" sz="2400" dirty="0">
                  <a:solidFill>
                    <a:schemeClr val="tx1"/>
                  </a:solidFill>
                  <a:latin typeface="Times New Roman" panose="020206030504050203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n-US" altLang="zh-CN" sz="2400" b="1" i="1" dirty="0">
                          <a:solidFill>
                            <a:schemeClr val="tx1"/>
                          </a:solidFill>
                          <a:latin typeface="Cambria Math" panose="02040503050406030204" pitchFamily="18" charset="0"/>
                          <a:ea typeface="Cambria Math" panose="02040503050406030204" pitchFamily="18" charset="0"/>
                        </a:rPr>
                        <m:t>𝑸</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𝒄</m:t>
                          </m:r>
                        </m:e>
                      </m:d>
                      <m:r>
                        <a:rPr lang="en-US" altLang="zh-CN" sz="2400" b="1" i="1" dirty="0" smtClean="0">
                          <a:solidFill>
                            <a:schemeClr val="tx1"/>
                          </a:solidFill>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oMath>
                  </m:oMathPara>
                </a14:m>
                <a:endParaRPr lang="en-US" altLang="zh-CN" sz="2400" i="1" dirty="0">
                  <a:latin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Cambria Math" panose="02040503050406030204" pitchFamily="18" charset="0"/>
                        </a:rPr>
                        <m:t>𝑸</m:t>
                      </m:r>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Cambria Math" panose="02040503050406030204" pitchFamily="18" charset="0"/>
                        </a:rPr>
                        <m:t>𝒄</m:t>
                      </m:r>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𝒙𝑸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oMath>
                  </m:oMathPara>
                </a14:m>
                <a:endParaRPr lang="en-US" altLang="zh-CN" sz="2400" dirty="0">
                  <a:solidFill>
                    <a:schemeClr val="tx1"/>
                  </a:solidFill>
                  <a:latin typeface="Times New Roman" panose="020206030504050203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1" i="1" dirty="0">
                          <a:latin typeface="Cambria Math" panose="02040503050406030204" pitchFamily="18" charset="0"/>
                        </a:rPr>
                        <m:t>𝑹</m:t>
                      </m:r>
                      <m:d>
                        <m:dPr>
                          <m:ctrlPr>
                            <a:rPr lang="en-US" altLang="zh-CN" sz="2400" i="1" dirty="0">
                              <a:latin typeface="Cambria Math" panose="02040503050406030204" pitchFamily="18" charset="0"/>
                            </a:rPr>
                          </m:ctrlPr>
                        </m:dPr>
                        <m:e>
                          <m:r>
                            <a:rPr lang="en-US" altLang="zh-CN" sz="2400" b="1" i="1" dirty="0" smtClean="0">
                              <a:latin typeface="Cambria Math" panose="02040503050406030204" pitchFamily="18" charset="0"/>
                            </a:rPr>
                            <m:t>𝒙</m:t>
                          </m:r>
                        </m:e>
                      </m:d>
                    </m:oMath>
                  </m:oMathPara>
                </a14:m>
                <a:endParaRPr lang="en-US" altLang="zh-CN" sz="2400" dirty="0">
                  <a:solidFill>
                    <a:schemeClr val="tx1"/>
                  </a:solidFill>
                  <a:latin typeface="Times New Roman" panose="020206030504050203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𝒚𝑹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𝒚</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smtClean="0">
                          <a:latin typeface="Cambria Math" panose="02040503050406030204" pitchFamily="18" charset="0"/>
                        </a:rPr>
                        <m:t>𝒚</m:t>
                      </m:r>
                      <m:r>
                        <a:rPr lang="zh-CN" altLang="en-US" sz="2400" b="1" i="1" dirty="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1" i="1" dirty="0">
                          <a:latin typeface="Cambria Math" panose="02040503050406030204" pitchFamily="18" charset="0"/>
                        </a:rPr>
                        <m:t>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𝒚</m:t>
                          </m:r>
                        </m:e>
                      </m:d>
                    </m:oMath>
                  </m:oMathPara>
                </a14:m>
                <a:endParaRPr lang="en-US" altLang="zh-CN" sz="2400" dirty="0">
                  <a:solidFill>
                    <a:schemeClr val="tx1"/>
                  </a:solidFill>
                  <a:latin typeface="Times New Roman" panose="020206030504050203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𝒚𝑹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𝒚</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𝒚</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𝒚</m:t>
                          </m:r>
                        </m:e>
                      </m:d>
                    </m:oMath>
                  </m:oMathPara>
                </a14:m>
                <a:endParaRPr lang="en-US" altLang="zh-CN" sz="2400" dirty="0">
                  <a:solidFill>
                    <a:schemeClr val="tx1"/>
                  </a:solidFill>
                  <a:latin typeface="Times New Roman" panose="020206030504050203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𝒚𝑹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𝒚</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𝒚</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𝒚</m:t>
                          </m:r>
                        </m:e>
                      </m:d>
                    </m:oMath>
                  </m:oMathPara>
                </a14:m>
                <a:endParaRPr lang="en-US" altLang="zh-CN" sz="2400" dirty="0">
                  <a:latin typeface="Cambria Math" panose="02040503050406030204" pitchFamily="18" charset="0"/>
                  <a:ea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𝒚𝑹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𝒚</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smtClean="0">
                              <a:latin typeface="Cambria Math" panose="02040503050406030204" pitchFamily="18" charset="0"/>
                            </a:rPr>
                            <m:t>𝒙</m:t>
                          </m:r>
                        </m:e>
                      </m:d>
                    </m:oMath>
                  </m:oMathPara>
                </a14:m>
                <a:endParaRPr lang="en-US" altLang="zh-CN" sz="2400" dirty="0">
                  <a:latin typeface="Cambria Math" panose="02040503050406030204" pitchFamily="18" charset="0"/>
                  <a:ea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smtClean="0">
                              <a:latin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smtClean="0">
                          <a:latin typeface="Cambria Math" panose="02040503050406030204" pitchFamily="18" charset="0"/>
                        </a:rPr>
                        <m:t>𝒙</m:t>
                      </m:r>
                      <m:r>
                        <a:rPr lang="zh-CN" altLang="en-US" sz="2400" b="1" i="1" dirty="0">
                          <a:latin typeface="Cambria Math" panose="02040503050406030204" pitchFamily="18" charset="0"/>
                        </a:rPr>
                        <m:t>∃</m:t>
                      </m:r>
                      <m:r>
                        <a:rPr lang="en-US" altLang="zh-CN" sz="2400" b="1" i="1" dirty="0" smtClean="0">
                          <a:latin typeface="Cambria Math" panose="02040503050406030204" pitchFamily="18" charset="0"/>
                        </a:rPr>
                        <m:t>𝒚</m:t>
                      </m:r>
                      <m:r>
                        <a:rPr lang="en-US" altLang="zh-CN" sz="2400" b="1" i="1" dirty="0">
                          <a:latin typeface="Cambria Math" panose="02040503050406030204" pitchFamily="18" charset="0"/>
                        </a:rPr>
                        <m:t>𝑹</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𝒚</m:t>
                          </m:r>
                        </m:e>
                      </m:d>
                    </m:oMath>
                  </m:oMathPara>
                </a14:m>
                <a:endParaRPr lang="en-US" altLang="zh-CN" sz="2400" dirty="0">
                  <a:latin typeface="Cambria Math" panose="02040503050406030204" pitchFamily="18" charset="0"/>
                </a:endParaRPr>
              </a:p>
            </p:txBody>
          </p:sp>
        </mc:Choice>
        <mc:Fallback xmlns="">
          <p:sp>
            <p:nvSpPr>
              <p:cNvPr id="4" name="内容占位符 2">
                <a:extLst>
                  <a:ext uri="{FF2B5EF4-FFF2-40B4-BE49-F238E27FC236}">
                    <a16:creationId xmlns:a16="http://schemas.microsoft.com/office/drawing/2014/main" id="{48E85733-D152-7C49-97EE-F9C51743ACA0}"/>
                  </a:ext>
                </a:extLst>
              </p:cNvPr>
              <p:cNvSpPr>
                <a:spLocks noGrp="1" noRot="1" noChangeAspect="1" noMove="1" noResize="1" noEditPoints="1" noAdjustHandles="1" noChangeArrowheads="1" noChangeShapeType="1" noTextEdit="1"/>
              </p:cNvSpPr>
              <p:nvPr>
                <p:ph idx="1"/>
              </p:nvPr>
            </p:nvSpPr>
            <p:spPr>
              <a:xfrm>
                <a:off x="276225" y="946150"/>
                <a:ext cx="8589963" cy="5716588"/>
              </a:xfrm>
              <a:blipFill>
                <a:blip r:embed="rId2"/>
                <a:stretch>
                  <a:fillRect l="-497"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8811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推论判断的方法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3.2.6 </a:t>
                </a:r>
                <a:r>
                  <a:rPr lang="zh-CN" altLang="en-US" b="0" dirty="0">
                    <a:solidFill>
                      <a:schemeClr val="tx2"/>
                    </a:solidFill>
                    <a:latin typeface="Times New Roman" panose="02020603050405020304" pitchFamily="18" charset="0"/>
                  </a:rPr>
                  <a:t>设</a:t>
                </a:r>
                <a14:m>
                  <m:oMath xmlns:m="http://schemas.openxmlformats.org/officeDocument/2006/math">
                    <m:r>
                      <a:rPr lang="en-US" altLang="zh-CN" b="1" i="1" dirty="0">
                        <a:solidFill>
                          <a:schemeClr val="tx2"/>
                        </a:solidFill>
                        <a:latin typeface="Cambria Math" panose="02040503050406030204" pitchFamily="18" charset="0"/>
                      </a:rPr>
                      <m:t>𝑸</m:t>
                    </m:r>
                    <m:r>
                      <a:rPr lang="en-US" altLang="zh-CN" b="1" dirty="0">
                        <a:solidFill>
                          <a:schemeClr val="tx2"/>
                        </a:solidFill>
                        <a:latin typeface="Cambria Math" panose="02040503050406030204" pitchFamily="18" charset="0"/>
                      </a:rPr>
                      <m:t>,</m:t>
                    </m:r>
                    <m:r>
                      <a:rPr lang="en-US" altLang="zh-CN" b="1" i="1" dirty="0">
                        <a:solidFill>
                          <a:schemeClr val="tx2"/>
                        </a:solidFill>
                        <a:latin typeface="Cambria Math" panose="02040503050406030204" pitchFamily="18" charset="0"/>
                      </a:rPr>
                      <m:t>𝑹</m:t>
                    </m:r>
                  </m:oMath>
                </a14:m>
                <a:r>
                  <a:rPr lang="zh-CN" altLang="en-US" b="0" dirty="0">
                    <a:solidFill>
                      <a:schemeClr val="tx2"/>
                    </a:solidFill>
                    <a:latin typeface="Times New Roman" panose="02020603050405020304" pitchFamily="18" charset="0"/>
                  </a:rPr>
                  <a:t>是谓词合成公式，</a:t>
                </a:r>
                <a14:m>
                  <m:oMath xmlns:m="http://schemas.openxmlformats.org/officeDocument/2006/math">
                    <m:r>
                      <a:rPr lang="en-US" altLang="zh-CN" b="1" i="1" dirty="0">
                        <a:solidFill>
                          <a:schemeClr val="tx2"/>
                        </a:solidFill>
                        <a:latin typeface="Cambria Math" panose="02040503050406030204" pitchFamily="18" charset="0"/>
                      </a:rPr>
                      <m:t>𝑸</m:t>
                    </m:r>
                    <m:r>
                      <a:rPr lang="en-US" altLang="zh-CN" b="1" i="1" dirty="0" smtClean="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𝑹</m:t>
                    </m:r>
                  </m:oMath>
                </a14:m>
                <a:r>
                  <a:rPr lang="zh-CN" altLang="en-US" b="0" dirty="0">
                    <a:solidFill>
                      <a:schemeClr val="tx2"/>
                    </a:solidFill>
                    <a:latin typeface="Times New Roman" panose="02020603050405020304" pitchFamily="18" charset="0"/>
                  </a:rPr>
                  <a:t>当且仅当</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𝑹</m:t>
                    </m:r>
                  </m:oMath>
                </a14:m>
                <a:r>
                  <a:rPr lang="zh-CN" altLang="en-US" b="0" dirty="0">
                    <a:solidFill>
                      <a:schemeClr val="tx2"/>
                    </a:solidFill>
                    <a:latin typeface="Times New Roman" panose="02020603050405020304" pitchFamily="18" charset="0"/>
                  </a:rPr>
                  <a:t>及</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𝑹</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rPr>
                      <m:t> </m:t>
                    </m:r>
                  </m:oMath>
                </a14:m>
                <a:r>
                  <a:rPr lang="zh-CN" altLang="en-US" b="0" dirty="0">
                    <a:solidFill>
                      <a:schemeClr val="tx2"/>
                    </a:solidFill>
                    <a:latin typeface="Times New Roman" panose="02020603050405020304" pitchFamily="18" charset="0"/>
                  </a:rPr>
                  <a:t>。</a:t>
                </a:r>
                <a:endParaRPr lang="en-US" altLang="zh-CN" b="0" dirty="0">
                  <a:solidFill>
                    <a:schemeClr val="tx2"/>
                  </a:solidFill>
                  <a:latin typeface="Times New Roman" panose="02020603050405020304" pitchFamily="18" charset="0"/>
                </a:endParaRPr>
              </a:p>
              <a:p>
                <a:pPr marL="469900" indent="-457200" algn="just">
                  <a:lnSpc>
                    <a:spcPct val="125000"/>
                  </a:lnSpc>
                  <a:buClr>
                    <a:srgbClr val="660033"/>
                  </a:buClr>
                  <a:buSzPct val="69117"/>
                  <a:tabLst>
                    <a:tab pos="356235" algn="l"/>
                  </a:tabLst>
                </a:pPr>
                <a:endParaRPr lang="en-US" altLang="zh-CN" b="0" dirty="0">
                  <a:solidFill>
                    <a:schemeClr val="tx2"/>
                  </a:solidFill>
                  <a:latin typeface="Times New Roman" panose="02020603050405020304" pitchFamily="18" charset="0"/>
                </a:endParaRPr>
              </a:p>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r>
                  <a:rPr lang="zh-CN" altLang="en-US" b="0" dirty="0">
                    <a:solidFill>
                      <a:srgbClr val="0070C0"/>
                    </a:solidFill>
                    <a:latin typeface="Times New Roman" panose="02020603050405020304" pitchFamily="18" charset="0"/>
                  </a:rPr>
                  <a:t>：</a:t>
                </a:r>
                <a:endParaRPr lang="en-US" altLang="zh-CN" b="0" dirty="0">
                  <a:solidFill>
                    <a:srgbClr val="0070C0"/>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rgbClr val="047BDE"/>
                    </a:solidFill>
                    <a:latin typeface="Times New Roman" panose="02020603050405020304" pitchFamily="18" charset="0"/>
                  </a:rPr>
                  <a:t>        </a:t>
                </a:r>
                <a:r>
                  <a:rPr lang="zh-CN" altLang="en-US" b="0" dirty="0">
                    <a:solidFill>
                      <a:schemeClr val="tx2"/>
                    </a:solidFill>
                    <a:latin typeface="Times New Roman" panose="02020603050405020304" pitchFamily="18" charset="0"/>
                  </a:rPr>
                  <a:t>因为</a:t>
                </a:r>
                <a14:m>
                  <m:oMath xmlns:m="http://schemas.openxmlformats.org/officeDocument/2006/math">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𝑹</m:t>
                    </m:r>
                  </m:oMath>
                </a14:m>
                <a:r>
                  <a:rPr lang="zh-CN" altLang="en-US" b="0" dirty="0">
                    <a:solidFill>
                      <a:schemeClr val="tx2"/>
                    </a:solidFill>
                    <a:latin typeface="Times New Roman" panose="02020603050405020304" pitchFamily="18" charset="0"/>
                  </a:rPr>
                  <a:t>，所以有</a:t>
                </a:r>
                <a14:m>
                  <m:oMath xmlns:m="http://schemas.openxmlformats.org/officeDocument/2006/math">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𝑹</m:t>
                    </m:r>
                  </m:oMath>
                </a14:m>
                <a:r>
                  <a:rPr lang="zh-CN" altLang="en-US" b="0" dirty="0">
                    <a:solidFill>
                      <a:schemeClr val="tx2"/>
                    </a:solidFill>
                    <a:latin typeface="Times New Roman" panose="02020603050405020304" pitchFamily="18" charset="0"/>
                  </a:rPr>
                  <a:t>是永真式，</a:t>
                </a:r>
                <a:endParaRPr lang="en-US" altLang="zh-CN" b="0" dirty="0">
                  <a:solidFill>
                    <a:schemeClr val="tx2"/>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2"/>
                    </a:solidFill>
                    <a:latin typeface="Times New Roman" panose="02020603050405020304" pitchFamily="18" charset="0"/>
                  </a:rPr>
                  <a:t>        即</a:t>
                </a:r>
                <a14:m>
                  <m:oMath xmlns:m="http://schemas.openxmlformats.org/officeDocument/2006/math">
                    <m:d>
                      <m:dPr>
                        <m:ctrlPr>
                          <a:rPr lang="en-US" altLang="zh-CN" i="1" dirty="0" smtClean="0">
                            <a:solidFill>
                              <a:schemeClr val="tx2"/>
                            </a:solidFill>
                            <a:latin typeface="Cambria Math" panose="02040503050406030204" pitchFamily="18" charset="0"/>
                          </a:rPr>
                        </m:ctrlPr>
                      </m:dPr>
                      <m:e>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𝑹</m:t>
                        </m:r>
                      </m:e>
                    </m:d>
                    <m:r>
                      <a:rPr lang="en-US" altLang="zh-CN" b="1" i="1" dirty="0">
                        <a:solidFill>
                          <a:schemeClr val="tx2"/>
                        </a:solidFill>
                        <a:latin typeface="Cambria Math" panose="02040503050406030204" pitchFamily="18" charset="0"/>
                        <a:ea typeface="Cambria Math" panose="02040503050406030204" pitchFamily="18" charset="0"/>
                      </a:rPr>
                      <m:t>⋀</m:t>
                    </m:r>
                    <m:d>
                      <m:dPr>
                        <m:ctrlPr>
                          <a:rPr lang="en-US" altLang="zh-CN" i="1" dirty="0">
                            <a:solidFill>
                              <a:schemeClr val="tx2"/>
                            </a:solidFill>
                            <a:latin typeface="Cambria Math" panose="02040503050406030204" pitchFamily="18" charset="0"/>
                          </a:rPr>
                        </m:ctrlPr>
                      </m:dPr>
                      <m:e>
                        <m:r>
                          <a:rPr lang="en-US" altLang="zh-CN" b="1" i="1" dirty="0">
                            <a:solidFill>
                              <a:schemeClr val="tx2"/>
                            </a:solidFill>
                            <a:latin typeface="Cambria Math" panose="02040503050406030204" pitchFamily="18" charset="0"/>
                          </a:rPr>
                          <m:t>𝑹</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𝑸</m:t>
                        </m:r>
                      </m:e>
                    </m:d>
                    <m:r>
                      <m:rPr>
                        <m:nor/>
                      </m:rPr>
                      <a:rPr lang="zh-CN" altLang="en-US" b="0" dirty="0">
                        <a:solidFill>
                          <a:schemeClr val="tx2"/>
                        </a:solidFill>
                        <a:latin typeface="Times New Roman" panose="02020603050405020304" pitchFamily="18" charset="0"/>
                      </a:rPr>
                      <m:t>是永真式</m:t>
                    </m:r>
                  </m:oMath>
                </a14:m>
                <a:r>
                  <a:rPr lang="zh-CN" altLang="en-US" b="0" dirty="0">
                    <a:solidFill>
                      <a:schemeClr val="tx2"/>
                    </a:solidFill>
                    <a:latin typeface="Times New Roman" panose="02020603050405020304" pitchFamily="18" charset="0"/>
                  </a:rPr>
                  <a:t>；</a:t>
                </a:r>
                <a:endParaRPr lang="en-US" altLang="zh-CN" b="0" dirty="0">
                  <a:solidFill>
                    <a:schemeClr val="tx2"/>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2"/>
                    </a:solidFill>
                    <a:latin typeface="Times New Roman" panose="02020603050405020304" pitchFamily="18" charset="0"/>
                  </a:rPr>
                  <a:t>        </a:t>
                </a:r>
                <a14:m>
                  <m:oMath xmlns:m="http://schemas.openxmlformats.org/officeDocument/2006/math">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𝑹</m:t>
                    </m:r>
                  </m:oMath>
                </a14:m>
                <a:r>
                  <a:rPr lang="zh-CN" altLang="en-US" b="0" dirty="0">
                    <a:solidFill>
                      <a:schemeClr val="tx2"/>
                    </a:solidFill>
                    <a:latin typeface="Times New Roman" panose="02020603050405020304" pitchFamily="18" charset="0"/>
                  </a:rPr>
                  <a:t>是永真式，有 </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𝑸</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𝑹</m:t>
                    </m:r>
                  </m:oMath>
                </a14:m>
                <a:r>
                  <a:rPr lang="zh-CN" altLang="en-US" b="0" dirty="0">
                    <a:solidFill>
                      <a:schemeClr val="tx2"/>
                    </a:solidFill>
                    <a:latin typeface="Times New Roman" panose="02020603050405020304" pitchFamily="18" charset="0"/>
                  </a:rPr>
                  <a:t>；</a:t>
                </a:r>
                <a:endParaRPr lang="en-US" altLang="zh-CN" b="0" dirty="0">
                  <a:solidFill>
                    <a:schemeClr val="tx2"/>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2"/>
                    </a:solidFill>
                    <a:ea typeface="Cambria Math" panose="02040503050406030204" pitchFamily="18" charset="0"/>
                  </a:rPr>
                  <a:t>    </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𝑹</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𝑸</m:t>
                    </m:r>
                    <m:r>
                      <m:rPr>
                        <m:nor/>
                      </m:rPr>
                      <a:rPr lang="zh-CN" altLang="en-US" b="0" dirty="0">
                        <a:solidFill>
                          <a:schemeClr val="tx2"/>
                        </a:solidFill>
                        <a:latin typeface="Times New Roman" panose="02020603050405020304" pitchFamily="18" charset="0"/>
                      </a:rPr>
                      <m:t>是永真式</m:t>
                    </m:r>
                  </m:oMath>
                </a14:m>
                <a:r>
                  <a:rPr lang="zh-CN" altLang="en-US" b="0" dirty="0">
                    <a:solidFill>
                      <a:schemeClr val="tx2"/>
                    </a:solidFill>
                    <a:latin typeface="Times New Roman" panose="02020603050405020304" pitchFamily="18" charset="0"/>
                  </a:rPr>
                  <a:t>，有 </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𝑹</m:t>
                    </m:r>
                    <m:r>
                      <a:rPr lang="en-US" altLang="zh-CN" b="1" i="1" dirty="0">
                        <a:solidFill>
                          <a:schemeClr val="tx2"/>
                        </a:solidFill>
                        <a:latin typeface="Cambria Math" panose="02040503050406030204" pitchFamily="18" charset="0"/>
                        <a:ea typeface="Cambria Math" panose="02040503050406030204" pitchFamily="18" charset="0"/>
                      </a:rPr>
                      <m:t>⊨</m:t>
                    </m:r>
                    <m:r>
                      <a:rPr lang="en-US" altLang="zh-CN" b="1" i="1" dirty="0">
                        <a:solidFill>
                          <a:schemeClr val="tx2"/>
                        </a:solidFill>
                        <a:latin typeface="Cambria Math" panose="02040503050406030204" pitchFamily="18" charset="0"/>
                      </a:rPr>
                      <m:t>𝑸</m:t>
                    </m:r>
                    <m:r>
                      <a:rPr lang="en-US" altLang="zh-CN" b="1" i="1" dirty="0">
                        <a:solidFill>
                          <a:schemeClr val="tx2"/>
                        </a:solidFill>
                        <a:latin typeface="Cambria Math" panose="02040503050406030204" pitchFamily="18" charset="0"/>
                      </a:rPr>
                      <m:t> </m:t>
                    </m:r>
                  </m:oMath>
                </a14:m>
                <a:r>
                  <a:rPr lang="zh-CN" altLang="en-US" b="0" dirty="0">
                    <a:solidFill>
                      <a:schemeClr val="tx2"/>
                    </a:solidFill>
                    <a:latin typeface="Times New Roman" panose="02020603050405020304" pitchFamily="18" charset="0"/>
                  </a:rPr>
                  <a:t>。</a:t>
                </a:r>
                <a:endParaRPr lang="en-US" altLang="zh-CN" b="0" dirty="0">
                  <a:solidFill>
                    <a:schemeClr val="tx2"/>
                  </a:solidFill>
                  <a:latin typeface="Times New Roman" panose="02020603050405020304" pitchFamily="18" charset="0"/>
                </a:endParaRPr>
              </a:p>
              <a:p>
                <a:pPr marL="12700" algn="just">
                  <a:lnSpc>
                    <a:spcPct val="125000"/>
                  </a:lnSpc>
                  <a:buClr>
                    <a:srgbClr val="660033"/>
                  </a:buClr>
                  <a:buSzPct val="69117"/>
                  <a:tabLst>
                    <a:tab pos="356235" algn="l"/>
                  </a:tabLst>
                </a:pPr>
                <a:r>
                  <a:rPr lang="zh-CN" altLang="en-US" b="0" dirty="0">
                    <a:solidFill>
                      <a:schemeClr val="tx2"/>
                    </a:solidFill>
                    <a:latin typeface="Times New Roman" panose="02020603050405020304" pitchFamily="18" charset="0"/>
                  </a:rPr>
                  <a:t>反之亦然。</a:t>
                </a: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497" t="-426"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27892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推论判断的方法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3.2.7</a:t>
                </a: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smtClean="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m:t>
                    </m:r>
                    <m:d>
                      <m:dPr>
                        <m:ctrlPr>
                          <a:rPr lang="en-US" altLang="zh-CN" i="1" dirty="0" smtClean="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oMath>
                </a14:m>
                <a:endParaRPr lang="en-US" altLang="zh-CN" dirty="0">
                  <a:solidFill>
                    <a:schemeClr val="tx1"/>
                  </a:solidFill>
                </a:endParaRPr>
              </a:p>
              <a:p>
                <a:pPr marL="0" indent="0">
                  <a:lnSpc>
                    <a:spcPct val="125000"/>
                  </a:lnSpc>
                  <a:buClr>
                    <a:srgbClr val="660033"/>
                  </a:buClr>
                  <a:buSzPct val="69117"/>
                  <a:buNone/>
                  <a:tabLst>
                    <a:tab pos="356235" algn="l"/>
                  </a:tabLst>
                </a:pPr>
                <a:r>
                  <a:rPr lang="en-US" altLang="zh-CN" dirty="0">
                    <a:solidFill>
                      <a:schemeClr val="tx1"/>
                    </a:solidFill>
                  </a:rPr>
                  <a:t> 	 </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smtClean="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smtClean="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oMath>
                </a14:m>
                <a:endParaRPr lang="en-US" altLang="zh-CN" dirty="0">
                  <a:solidFill>
                    <a:schemeClr val="tx1"/>
                  </a:solidFill>
                  <a:ea typeface="Cambria Math" panose="02040503050406030204" pitchFamily="18" charset="0"/>
                </a:endParaRPr>
              </a:p>
              <a:p>
                <a:pPr marL="0" indent="0">
                  <a:lnSpc>
                    <a:spcPct val="125000"/>
                  </a:lnSpc>
                  <a:buClr>
                    <a:srgbClr val="660033"/>
                  </a:buClr>
                  <a:buSzPct val="69117"/>
                  <a:buNone/>
                  <a:tabLst>
                    <a:tab pos="356235" algn="l"/>
                  </a:tabLst>
                </a:pPr>
                <a:r>
                  <a:rPr lang="en-US" altLang="zh-CN" dirty="0">
                    <a:solidFill>
                      <a:schemeClr val="tx1"/>
                    </a:solidFill>
                    <a:ea typeface="Cambria Math" panose="02040503050406030204" pitchFamily="18" charset="0"/>
                  </a:rPr>
                  <a:t>	 </a:t>
                </a:r>
                <a14:m>
                  <m:oMath xmlns:m="http://schemas.openxmlformats.org/officeDocument/2006/math">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e>
                        </m:d>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en-US" altLang="zh-CN" dirty="0">
                    <a:solidFill>
                      <a:schemeClr val="tx1"/>
                    </a:solidFill>
                    <a:ea typeface="Cambria Math" panose="02040503050406030204" pitchFamily="18" charset="0"/>
                  </a:rPr>
                  <a:t>	 </a:t>
                </a:r>
                <a14:m>
                  <m:oMath xmlns:m="http://schemas.openxmlformats.org/officeDocument/2006/math">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en-US" altLang="zh-CN" dirty="0">
                    <a:solidFill>
                      <a:schemeClr val="tx1"/>
                    </a:solidFill>
                    <a:ea typeface="Cambria Math" panose="02040503050406030204" pitchFamily="18" charset="0"/>
                  </a:rPr>
                  <a:t>	 </a:t>
                </a:r>
                <a14:m>
                  <m:oMath xmlns:m="http://schemas.openxmlformats.org/officeDocument/2006/math">
                    <m:d>
                      <m:dPr>
                        <m:ctrlPr>
                          <a:rPr lang="en-US" altLang="zh-CN" i="1" dirty="0" smtClean="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𝑹</m:t>
                        </m:r>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smtClean="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𝑹</m:t>
                            </m:r>
                          </m:e>
                        </m:d>
                      </m:e>
                    </m:d>
                  </m:oMath>
                </a14:m>
                <a:endParaRPr lang="en-US" altLang="zh-CN" dirty="0">
                  <a:solidFill>
                    <a:schemeClr val="tx1"/>
                  </a:solidFill>
                  <a:latin typeface="Times New Roman" panose="020206030504050203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en-US" altLang="zh-CN" dirty="0">
                    <a:solidFill>
                      <a:schemeClr val="tx1"/>
                    </a:solidFill>
                    <a:ea typeface="Cambria Math" panose="02040503050406030204" pitchFamily="18" charset="0"/>
                  </a:rPr>
                  <a:t>	 </a:t>
                </a:r>
                <a14:m>
                  <m:oMath xmlns:m="http://schemas.openxmlformats.org/officeDocument/2006/math">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ea typeface="Cambria Math" panose="02040503050406030204" pitchFamily="18" charset="0"/>
                      </a:rPr>
                      <m:t>⇔</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d>
                      </m:e>
                    </m:d>
                  </m:oMath>
                </a14:m>
                <a:endParaRPr lang="en-US" altLang="zh-CN"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355"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4723272"/>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重要定理</a:t>
            </a:r>
            <a:endParaRPr kumimoji="1" lang="zh-CN" altLang="en-US" dirty="0"/>
          </a:p>
        </p:txBody>
      </p:sp>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3.2.8 </a:t>
            </a:r>
            <a:r>
              <a:rPr lang="zh-CN" altLang="en-US" dirty="0">
                <a:solidFill>
                  <a:schemeClr val="tx2"/>
                </a:solidFill>
                <a:latin typeface="Times New Roman" panose="02020603050405020304" pitchFamily="18" charset="0"/>
              </a:rPr>
              <a:t>⊨𝑄</a:t>
            </a:r>
            <a:r>
              <a:rPr lang="zh-CN" altLang="en-US" b="0" dirty="0">
                <a:solidFill>
                  <a:schemeClr val="tx2"/>
                </a:solidFill>
                <a:latin typeface="Times New Roman" panose="02020603050405020304" pitchFamily="18" charset="0"/>
              </a:rPr>
              <a:t>当且仅当</a:t>
            </a:r>
            <a:r>
              <a:rPr lang="zh-CN" altLang="en-US" dirty="0">
                <a:solidFill>
                  <a:schemeClr val="tx2"/>
                </a:solidFill>
                <a:latin typeface="Times New Roman" panose="02020603050405020304" pitchFamily="18" charset="0"/>
              </a:rPr>
              <a:t>𝑄</a:t>
            </a:r>
            <a:r>
              <a:rPr lang="zh-CN" altLang="en-US" b="0" dirty="0">
                <a:solidFill>
                  <a:schemeClr val="tx2"/>
                </a:solidFill>
                <a:latin typeface="Times New Roman" panose="02020603050405020304" pitchFamily="18" charset="0"/>
              </a:rPr>
              <a:t>是永真式。</a:t>
            </a:r>
          </a:p>
          <a:p>
            <a:pPr marL="12700" indent="0" algn="just">
              <a:lnSpc>
                <a:spcPct val="125000"/>
              </a:lnSpc>
              <a:buClr>
                <a:srgbClr val="660033"/>
              </a:buClr>
              <a:buSzPct val="69117"/>
              <a:buNone/>
              <a:tabLst>
                <a:tab pos="356235" algn="l"/>
              </a:tabLst>
            </a:pPr>
            <a:endParaRPr lang="en-US" altLang="zh-CN" b="0" dirty="0">
              <a:solidFill>
                <a:schemeClr val="tx2"/>
              </a:solidFill>
              <a:latin typeface="Times New Roman" panose="02020603050405020304" pitchFamily="18" charset="0"/>
            </a:endParaRPr>
          </a:p>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r>
              <a:rPr lang="zh-CN" altLang="en-US" b="0" dirty="0">
                <a:solidFill>
                  <a:srgbClr val="0070C0"/>
                </a:solidFill>
                <a:latin typeface="Times New Roman" panose="02020603050405020304" pitchFamily="18" charset="0"/>
              </a:rPr>
              <a:t>：</a:t>
            </a:r>
            <a:endParaRPr lang="en-US" altLang="zh-CN" b="0" dirty="0">
              <a:solidFill>
                <a:srgbClr val="0070C0"/>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rgbClr val="047BDE"/>
                </a:solidFill>
                <a:latin typeface="Times New Roman" panose="02020603050405020304" pitchFamily="18" charset="0"/>
              </a:rPr>
              <a:t>    </a:t>
            </a:r>
            <a:r>
              <a:rPr lang="zh-CN" altLang="en-US" b="0" dirty="0">
                <a:solidFill>
                  <a:schemeClr val="tx2"/>
                </a:solidFill>
                <a:latin typeface="Times New Roman" panose="02020603050405020304" pitchFamily="18" charset="0"/>
              </a:rPr>
              <a:t>对于任意指派函数</a:t>
            </a:r>
            <a:r>
              <a:rPr lang="zh-CN" altLang="en-US" dirty="0">
                <a:solidFill>
                  <a:schemeClr val="tx2"/>
                </a:solidFill>
                <a:latin typeface="Times New Roman" panose="02020603050405020304" pitchFamily="18" charset="0"/>
              </a:rPr>
              <a:t>𝜎</a:t>
            </a:r>
            <a:r>
              <a:rPr lang="zh-CN" altLang="en-US" b="0" dirty="0">
                <a:solidFill>
                  <a:schemeClr val="tx2"/>
                </a:solidFill>
                <a:latin typeface="Times New Roman" panose="02020603050405020304" pitchFamily="18" charset="0"/>
              </a:rPr>
              <a:t>，都有</a:t>
            </a:r>
            <a:r>
              <a:rPr lang="zh-CN" altLang="en-US" dirty="0">
                <a:solidFill>
                  <a:schemeClr val="tx2"/>
                </a:solidFill>
                <a:latin typeface="Times New Roman" panose="02020603050405020304" pitchFamily="18" charset="0"/>
              </a:rPr>
              <a:t>𝜎</a:t>
            </a:r>
            <a:r>
              <a:rPr lang="en-US" altLang="zh-CN" dirty="0">
                <a:solidFill>
                  <a:schemeClr val="tx2"/>
                </a:solidFill>
                <a:latin typeface="Times New Roman" panose="02020603050405020304" pitchFamily="18" charset="0"/>
              </a:rPr>
              <a:t>(𝑄)=1</a:t>
            </a:r>
            <a:r>
              <a:rPr lang="zh-CN" altLang="en-US" b="0" dirty="0">
                <a:solidFill>
                  <a:schemeClr val="tx2"/>
                </a:solidFill>
                <a:latin typeface="Times New Roman" panose="02020603050405020304" pitchFamily="18" charset="0"/>
              </a:rPr>
              <a:t>。</a:t>
            </a:r>
            <a:endParaRPr lang="en-US" altLang="zh-CN" b="0" dirty="0">
              <a:solidFill>
                <a:schemeClr val="tx2"/>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2"/>
                </a:solidFill>
                <a:latin typeface="Times New Roman" panose="02020603050405020304" pitchFamily="18" charset="0"/>
              </a:rPr>
              <a:t>    因此，</a:t>
            </a:r>
            <a:r>
              <a:rPr lang="zh-CN" altLang="en-US" dirty="0">
                <a:solidFill>
                  <a:schemeClr val="tx2"/>
                </a:solidFill>
                <a:latin typeface="Times New Roman" panose="02020603050405020304" pitchFamily="18" charset="0"/>
              </a:rPr>
              <a:t>𝑄</a:t>
            </a:r>
            <a:r>
              <a:rPr lang="zh-CN" altLang="en-US" b="0" dirty="0">
                <a:solidFill>
                  <a:schemeClr val="tx2"/>
                </a:solidFill>
                <a:latin typeface="Times New Roman" panose="02020603050405020304" pitchFamily="18" charset="0"/>
              </a:rPr>
              <a:t>是永真式。反之亦然。</a:t>
            </a:r>
          </a:p>
        </p:txBody>
      </p:sp>
    </p:spTree>
    <p:extLst>
      <p:ext uri="{BB962C8B-B14F-4D97-AF65-F5344CB8AC3E}">
        <p14:creationId xmlns:p14="http://schemas.microsoft.com/office/powerpoint/2010/main" val="33813354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重要定理</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3.2.9</a:t>
                </a:r>
                <a:r>
                  <a:rPr lang="zh-CN" altLang="en-US" dirty="0">
                    <a:solidFill>
                      <a:srgbClr val="0070C0"/>
                    </a:solidFill>
                    <a:latin typeface="Times New Roman" panose="02020603050405020304" pitchFamily="18" charset="0"/>
                  </a:rPr>
                  <a:t> </a:t>
                </a:r>
                <a:r>
                  <a:rPr lang="zh-CN" altLang="en-US" b="0" dirty="0">
                    <a:solidFill>
                      <a:schemeClr val="tx1"/>
                    </a:solidFill>
                    <a:latin typeface="Times New Roman" panose="02020603050405020304" pitchFamily="18" charset="0"/>
                  </a:rPr>
                  <a:t>设</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是合式公式，则</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当且仅当</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是永真式</a:t>
                </a:r>
                <a:endParaRPr lang="en-US" altLang="zh-CN" b="0" dirty="0">
                  <a:latin typeface="Times New Roman" panose="02020603050405020304" pitchFamily="18" charset="0"/>
                </a:endParaRPr>
              </a:p>
              <a:p>
                <a:pPr marL="12700" indent="0" algn="just">
                  <a:lnSpc>
                    <a:spcPct val="125000"/>
                  </a:lnSpc>
                  <a:buClr>
                    <a:srgbClr val="660033"/>
                  </a:buClr>
                  <a:buSzPct val="69117"/>
                  <a:buNone/>
                  <a:tabLst>
                    <a:tab pos="356235" algn="l"/>
                  </a:tabLst>
                </a:pPr>
                <a:endParaRPr lang="en-US" altLang="zh-CN" sz="1600" b="0" dirty="0">
                  <a:latin typeface="Times New Roman" panose="02020603050405020304" pitchFamily="18" charset="0"/>
                </a:endParaRPr>
              </a:p>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endParaRPr lang="en-US" altLang="zh-CN" dirty="0">
                  <a:solidFill>
                    <a:srgbClr val="0070C0"/>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对于任意指派函数</a:t>
                </a:r>
                <a14:m>
                  <m:oMath xmlns:m="http://schemas.openxmlformats.org/officeDocument/2006/math">
                    <m:r>
                      <m:rPr>
                        <m:brk m:alnAt="7"/>
                      </m:rPr>
                      <a:rPr lang="en-US" altLang="zh-CN" b="1" i="1" dirty="0">
                        <a:solidFill>
                          <a:schemeClr val="tx1"/>
                        </a:solidFill>
                        <a:latin typeface="Cambria Math" panose="02040503050406030204" pitchFamily="18" charset="0"/>
                        <a:ea typeface="Cambria Math" panose="02040503050406030204" pitchFamily="18" charset="0"/>
                      </a:rPr>
                      <m:t>𝝈</m:t>
                    </m:r>
                  </m:oMath>
                </a14:m>
                <a:r>
                  <a:rPr lang="zh-CN" altLang="en-US" b="0" dirty="0">
                    <a:solidFill>
                      <a:schemeClr val="tx1"/>
                    </a:solidFill>
                    <a:latin typeface="Times New Roman" panose="02020603050405020304" pitchFamily="18" charset="0"/>
                  </a:rPr>
                  <a:t>，使得</a:t>
                </a:r>
                <a14:m>
                  <m:oMath xmlns:m="http://schemas.openxmlformats.org/officeDocument/2006/math">
                    <m:r>
                      <a:rPr lang="zh-CN" altLang="en-US" b="1" i="1">
                        <a:solidFill>
                          <a:schemeClr val="tx1"/>
                        </a:solidFill>
                        <a:latin typeface="Cambria Math" panose="02040503050406030204" pitchFamily="18" charset="0"/>
                      </a:rPr>
                      <m:t>𝝈</m:t>
                    </m:r>
                    <m:d>
                      <m:dPr>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𝒌</m:t>
                            </m:r>
                          </m:sub>
                        </m:sSub>
                      </m:e>
                    </m:d>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𝟏</m:t>
                    </m:r>
                  </m:oMath>
                </a14:m>
                <a:r>
                  <a:rPr lang="zh-CN" altLang="en-US" b="0" dirty="0">
                    <a:solidFill>
                      <a:schemeClr val="tx1"/>
                    </a:solidFill>
                    <a:latin typeface="Times New Roman" panose="02020603050405020304" pitchFamily="18" charset="0"/>
                  </a:rPr>
                  <a:t>，</a:t>
                </a:r>
                <a14:m>
                  <m:oMath xmlns:m="http://schemas.openxmlformats.org/officeDocument/2006/math">
                    <m:r>
                      <a:rPr lang="en-US" altLang="zh-CN" b="1" i="1" dirty="0">
                        <a:solidFill>
                          <a:schemeClr val="tx1"/>
                        </a:solidFill>
                        <a:latin typeface="Cambria Math" panose="02040503050406030204" pitchFamily="18" charset="0"/>
                      </a:rPr>
                      <m:t>𝟏</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𝒌</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𝒏</m:t>
                    </m:r>
                  </m:oMath>
                </a14:m>
                <a:r>
                  <a:rPr lang="zh-CN" altLang="en-US" b="0" dirty="0">
                    <a:solidFill>
                      <a:schemeClr val="tx1"/>
                    </a:solidFill>
                    <a:latin typeface="Times New Roman" panose="02020603050405020304" pitchFamily="18" charset="0"/>
                  </a:rPr>
                  <a:t>时，有</a:t>
                </a:r>
                <a14:m>
                  <m:oMath xmlns:m="http://schemas.openxmlformats.org/officeDocument/2006/math">
                    <m:r>
                      <a:rPr lang="zh-CN" altLang="en-US" b="1" i="1">
                        <a:solidFill>
                          <a:schemeClr val="tx1"/>
                        </a:solidFill>
                        <a:latin typeface="Cambria Math" panose="02040503050406030204" pitchFamily="18" charset="0"/>
                      </a:rPr>
                      <m:t>𝝈</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𝑸</m:t>
                        </m:r>
                      </m:e>
                    </m:d>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𝟏</m:t>
                    </m:r>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即当</a:t>
                </a:r>
                <a14:m>
                  <m:oMath xmlns:m="http://schemas.openxmlformats.org/officeDocument/2006/math">
                    <m:r>
                      <a:rPr lang="zh-CN" altLang="en-US" b="1" i="1">
                        <a:solidFill>
                          <a:schemeClr val="tx1"/>
                        </a:solidFill>
                        <a:latin typeface="Cambria Math" panose="02040503050406030204" pitchFamily="18" charset="0"/>
                      </a:rPr>
                      <m:t>𝝈</m:t>
                    </m:r>
                    <m:d>
                      <m:dPr>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e>
                    </m:d>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𝟏</m:t>
                    </m:r>
                  </m:oMath>
                </a14:m>
                <a:r>
                  <a:rPr lang="zh-CN" altLang="en-US" b="0" dirty="0">
                    <a:solidFill>
                      <a:schemeClr val="tx1"/>
                    </a:solidFill>
                    <a:latin typeface="Times New Roman" panose="02020603050405020304" pitchFamily="18" charset="0"/>
                  </a:rPr>
                  <a:t>，有</a:t>
                </a:r>
                <a14:m>
                  <m:oMath xmlns:m="http://schemas.openxmlformats.org/officeDocument/2006/math">
                    <m:r>
                      <a:rPr lang="zh-CN" altLang="en-US" b="1" i="1">
                        <a:solidFill>
                          <a:schemeClr val="tx1"/>
                        </a:solidFill>
                        <a:latin typeface="Cambria Math" panose="02040503050406030204" pitchFamily="18" charset="0"/>
                      </a:rPr>
                      <m:t>𝝈</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𝑸</m:t>
                        </m:r>
                      </m:e>
                    </m:d>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𝟏</m:t>
                    </m:r>
                    <m:r>
                      <a:rPr lang="en-US" altLang="zh-CN" b="1" i="1">
                        <a:solidFill>
                          <a:schemeClr val="tx1"/>
                        </a:solidFill>
                        <a:latin typeface="Cambria Math" panose="02040503050406030204" pitchFamily="18" charset="0"/>
                      </a:rPr>
                      <m:t> </m:t>
                    </m:r>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因此</a:t>
                </a:r>
                <a14:m>
                  <m:oMath xmlns:m="http://schemas.openxmlformats.org/officeDocument/2006/math">
                    <m:r>
                      <a:rPr lang="zh-CN" altLang="en-US" b="1" i="1">
                        <a:solidFill>
                          <a:schemeClr val="tx1"/>
                        </a:solidFill>
                        <a:latin typeface="Cambria Math" panose="02040503050406030204" pitchFamily="18" charset="0"/>
                      </a:rPr>
                      <m:t>𝝈</m:t>
                    </m:r>
                    <m:d>
                      <m:dPr>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e>
                    </m:d>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𝟏</m:t>
                    </m:r>
                    <m:r>
                      <a:rPr lang="en-US" altLang="zh-CN" b="1" i="1">
                        <a:solidFill>
                          <a:schemeClr val="tx1"/>
                        </a:solidFill>
                        <a:latin typeface="Cambria Math" panose="02040503050406030204" pitchFamily="18" charset="0"/>
                      </a:rPr>
                      <m:t> </m:t>
                    </m:r>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所以，</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是永真式。</a:t>
                </a:r>
                <a:endParaRPr lang="en-US" altLang="zh-CN" b="0" dirty="0">
                  <a:solidFill>
                    <a:schemeClr val="tx1"/>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反之亦然。</a:t>
                </a: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1278" t="-426"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74161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重要定理</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3.2.10</a:t>
                </a:r>
                <a:r>
                  <a:rPr lang="zh-CN" altLang="en-US" dirty="0">
                    <a:solidFill>
                      <a:srgbClr val="0070C0"/>
                    </a:solidFill>
                    <a:latin typeface="Times New Roman" panose="02020603050405020304" pitchFamily="18" charset="0"/>
                  </a:rPr>
                  <a:t> </a:t>
                </a:r>
                <a:r>
                  <a:rPr lang="zh-CN" altLang="en-US" b="0" dirty="0">
                    <a:solidFill>
                      <a:schemeClr val="tx1"/>
                    </a:solidFill>
                    <a:latin typeface="Times New Roman" panose="02020603050405020304" pitchFamily="18" charset="0"/>
                  </a:rPr>
                  <a:t>公式集合</a:t>
                </a:r>
                <a14:m>
                  <m:oMath xmlns:m="http://schemas.openxmlformats.org/officeDocument/2006/math">
                    <m:r>
                      <a:rPr lang="el-GR" altLang="zh-CN" b="1" i="1">
                        <a:solidFill>
                          <a:schemeClr val="tx1"/>
                        </a:solidFill>
                        <a:latin typeface="Cambria Math" panose="02040503050406030204" pitchFamily="18" charset="0"/>
                      </a:rPr>
                      <m:t>𝜞</m:t>
                    </m:r>
                  </m:oMath>
                </a14:m>
                <a:r>
                  <a:rPr lang="zh-CN" altLang="en-US" b="0" dirty="0">
                    <a:solidFill>
                      <a:schemeClr val="tx1"/>
                    </a:solidFill>
                    <a:latin typeface="Times New Roman" panose="02020603050405020304" pitchFamily="18" charset="0"/>
                  </a:rPr>
                  <a:t>不可满足，当且仅当每个公式都是</a:t>
                </a:r>
                <a14:m>
                  <m:oMath xmlns:m="http://schemas.openxmlformats.org/officeDocument/2006/math">
                    <m:r>
                      <a:rPr lang="el-GR" altLang="zh-CN" b="1" i="1">
                        <a:solidFill>
                          <a:schemeClr val="tx1"/>
                        </a:solidFill>
                        <a:latin typeface="Cambria Math" panose="02040503050406030204" pitchFamily="18" charset="0"/>
                      </a:rPr>
                      <m:t>𝜞</m:t>
                    </m:r>
                  </m:oMath>
                </a14:m>
                <a:r>
                  <a:rPr lang="zh-CN" altLang="en-US" b="0" dirty="0">
                    <a:solidFill>
                      <a:schemeClr val="tx1"/>
                    </a:solidFill>
                    <a:latin typeface="Times New Roman" panose="02020603050405020304" pitchFamily="18" charset="0"/>
                  </a:rPr>
                  <a:t>的逻辑推论。</a:t>
                </a:r>
                <a:endParaRPr lang="en-US" altLang="zh-CN" b="0" dirty="0">
                  <a:latin typeface="Times New Roman" panose="02020603050405020304" pitchFamily="18" charset="0"/>
                </a:endParaRPr>
              </a:p>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r>
                  <a:rPr lang="zh-CN" altLang="en-US" b="0" dirty="0">
                    <a:solidFill>
                      <a:srgbClr val="0070C0"/>
                    </a:solidFill>
                    <a:latin typeface="Times New Roman" panose="02020603050405020304" pitchFamily="18" charset="0"/>
                  </a:rPr>
                  <a:t>：</a:t>
                </a:r>
                <a:endParaRPr lang="en-US" altLang="zh-CN" b="0" dirty="0">
                  <a:solidFill>
                    <a:srgbClr val="0070C0"/>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设</a:t>
                </a:r>
                <a14:m>
                  <m:oMath xmlns:m="http://schemas.openxmlformats.org/officeDocument/2006/math">
                    <m:r>
                      <a:rPr lang="el-GR" altLang="zh-CN" b="1" i="1">
                        <a:solidFill>
                          <a:schemeClr val="tx1"/>
                        </a:solidFill>
                        <a:latin typeface="Cambria Math" panose="02040503050406030204" pitchFamily="18" charset="0"/>
                      </a:rPr>
                      <m:t>𝜞</m:t>
                    </m:r>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oMath>
                </a14:m>
                <a:r>
                  <a:rPr lang="zh-CN" altLang="en-US" b="0" dirty="0">
                    <a:solidFill>
                      <a:schemeClr val="tx1"/>
                    </a:solidFill>
                    <a:latin typeface="Times New Roman" panose="02020603050405020304" pitchFamily="18" charset="0"/>
                  </a:rPr>
                  <a:t>，</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是任一公式。因为公式集合</a:t>
                </a:r>
                <a14:m>
                  <m:oMath xmlns:m="http://schemas.openxmlformats.org/officeDocument/2006/math">
                    <m:r>
                      <a:rPr lang="el-GR" altLang="zh-CN" b="1" i="1">
                        <a:solidFill>
                          <a:schemeClr val="tx1"/>
                        </a:solidFill>
                        <a:latin typeface="Cambria Math" panose="02040503050406030204" pitchFamily="18" charset="0"/>
                      </a:rPr>
                      <m:t>𝜞</m:t>
                    </m:r>
                  </m:oMath>
                </a14:m>
                <a:r>
                  <a:rPr lang="zh-CN" altLang="en-US" b="0" dirty="0">
                    <a:solidFill>
                      <a:schemeClr val="tx1"/>
                    </a:solidFill>
                    <a:latin typeface="Times New Roman" panose="02020603050405020304" pitchFamily="18" charset="0"/>
                  </a:rPr>
                  <a:t>不可满足，所以对于任意指派函数</a:t>
                </a:r>
                <a14:m>
                  <m:oMath xmlns:m="http://schemas.openxmlformats.org/officeDocument/2006/math">
                    <m:r>
                      <a:rPr lang="zh-CN" altLang="en-US" b="1" i="1">
                        <a:solidFill>
                          <a:schemeClr val="tx1"/>
                        </a:solidFill>
                        <a:latin typeface="Cambria Math" panose="02040503050406030204" pitchFamily="18" charset="0"/>
                      </a:rPr>
                      <m:t>𝝈</m:t>
                    </m:r>
                  </m:oMath>
                </a14:m>
                <a:r>
                  <a:rPr lang="zh-CN" altLang="en-US" b="0" dirty="0">
                    <a:solidFill>
                      <a:schemeClr val="tx1"/>
                    </a:solidFill>
                    <a:latin typeface="Times New Roman" panose="02020603050405020304" pitchFamily="18" charset="0"/>
                  </a:rPr>
                  <a:t>，都有</a:t>
                </a:r>
                <a14:m>
                  <m:oMath xmlns:m="http://schemas.openxmlformats.org/officeDocument/2006/math">
                    <m:r>
                      <a:rPr lang="zh-CN" altLang="en-US" b="1" i="1">
                        <a:solidFill>
                          <a:schemeClr val="tx1"/>
                        </a:solidFill>
                        <a:latin typeface="Cambria Math" panose="02040503050406030204" pitchFamily="18" charset="0"/>
                      </a:rPr>
                      <m:t>𝝈</m:t>
                    </m:r>
                    <m:d>
                      <m:dPr>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e>
                    </m:d>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𝟎</m:t>
                    </m:r>
                  </m:oMath>
                </a14:m>
                <a:r>
                  <a:rPr lang="zh-CN" altLang="en-US" dirty="0">
                    <a:solidFill>
                      <a:schemeClr val="tx1"/>
                    </a:solidFill>
                    <a:latin typeface="Times New Roman" panose="02020603050405020304" pitchFamily="18" charset="0"/>
                  </a:rPr>
                  <a:t>。</a:t>
                </a:r>
                <a14:m>
                  <m:oMath xmlns:m="http://schemas.openxmlformats.org/officeDocument/2006/math">
                    <m:r>
                      <a:rPr lang="zh-CN" altLang="en-US" b="1" i="1">
                        <a:solidFill>
                          <a:schemeClr val="tx1"/>
                        </a:solidFill>
                        <a:latin typeface="Cambria Math" panose="02040503050406030204" pitchFamily="18" charset="0"/>
                      </a:rPr>
                      <m:t>𝝈</m:t>
                    </m:r>
                    <m:d>
                      <m:dPr>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e>
                    </m:d>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𝟏</m:t>
                    </m:r>
                    <m:r>
                      <a:rPr lang="en-US" altLang="zh-CN" b="1" i="1">
                        <a:solidFill>
                          <a:schemeClr val="tx1"/>
                        </a:solidFill>
                        <a:latin typeface="Cambria Math" panose="02040503050406030204" pitchFamily="18" charset="0"/>
                      </a:rPr>
                      <m:t> </m:t>
                    </m:r>
                  </m:oMath>
                </a14:m>
                <a:r>
                  <a:rPr lang="zh-CN" altLang="en-US" b="0" dirty="0">
                    <a:solidFill>
                      <a:schemeClr val="tx1"/>
                    </a:solidFill>
                    <a:latin typeface="Times New Roman" panose="02020603050405020304" pitchFamily="18" charset="0"/>
                  </a:rPr>
                  <a:t>，即</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是永真式。有</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，即</a:t>
                </a:r>
                <a14:m>
                  <m:oMath xmlns:m="http://schemas.openxmlformats.org/officeDocument/2006/math">
                    <m:r>
                      <a:rPr lang="el-GR" altLang="zh-CN" b="1" i="1">
                        <a:solidFill>
                          <a:schemeClr val="tx1"/>
                        </a:solidFill>
                        <a:latin typeface="Cambria Math" panose="02040503050406030204" pitchFamily="18" charset="0"/>
                      </a:rPr>
                      <m:t>𝜞</m:t>
                    </m:r>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设每个公式都是</a:t>
                </a:r>
                <a14:m>
                  <m:oMath xmlns:m="http://schemas.openxmlformats.org/officeDocument/2006/math">
                    <m:r>
                      <a:rPr lang="el-GR" altLang="zh-CN" b="1" i="1">
                        <a:solidFill>
                          <a:schemeClr val="tx1"/>
                        </a:solidFill>
                        <a:latin typeface="Cambria Math" panose="02040503050406030204" pitchFamily="18" charset="0"/>
                      </a:rPr>
                      <m:t>𝜞</m:t>
                    </m:r>
                  </m:oMath>
                </a14:m>
                <a:r>
                  <a:rPr lang="zh-CN" altLang="en-US" b="0" dirty="0">
                    <a:solidFill>
                      <a:schemeClr val="tx1"/>
                    </a:solidFill>
                    <a:latin typeface="Times New Roman" panose="02020603050405020304" pitchFamily="18" charset="0"/>
                  </a:rPr>
                  <a:t>的逻辑推论，不妨设公式为</a:t>
                </a:r>
                <a14:m>
                  <m:oMath xmlns:m="http://schemas.openxmlformats.org/officeDocument/2006/math">
                    <m:r>
                      <a:rPr lang="en-US" altLang="zh-CN" b="0" i="1">
                        <a:solidFill>
                          <a:schemeClr val="tx1"/>
                        </a:solidFill>
                        <a:latin typeface="Cambria Math" panose="02040503050406030204" pitchFamily="18" charset="0"/>
                      </a:rPr>
                      <m:t>0</m:t>
                    </m:r>
                  </m:oMath>
                </a14:m>
                <a:r>
                  <a:rPr lang="zh-CN" altLang="en-US" b="0" dirty="0">
                    <a:solidFill>
                      <a:schemeClr val="tx1"/>
                    </a:solidFill>
                    <a:latin typeface="Times New Roman" panose="02020603050405020304" pitchFamily="18" charset="0"/>
                  </a:rPr>
                  <a:t>。即</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𝟎</m:t>
                    </m:r>
                  </m:oMath>
                </a14:m>
                <a:r>
                  <a:rPr lang="zh-CN" altLang="en-US" b="0" dirty="0">
                    <a:solidFill>
                      <a:schemeClr val="tx1"/>
                    </a:solidFill>
                    <a:latin typeface="Times New Roman" panose="02020603050405020304" pitchFamily="18" charset="0"/>
                  </a:rPr>
                  <a:t>。因为</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𝟎</m:t>
                    </m:r>
                  </m:oMath>
                </a14:m>
                <a:r>
                  <a:rPr lang="zh-CN" altLang="en-US" b="0" dirty="0">
                    <a:solidFill>
                      <a:schemeClr val="tx1"/>
                    </a:solidFill>
                    <a:latin typeface="Times New Roman" panose="02020603050405020304" pitchFamily="18" charset="0"/>
                  </a:rPr>
                  <a:t>是永真式，所以</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oMath>
                </a14:m>
                <a:r>
                  <a:rPr lang="zh-CN" altLang="en-US" b="0" dirty="0">
                    <a:solidFill>
                      <a:schemeClr val="tx1"/>
                    </a:solidFill>
                    <a:latin typeface="Times New Roman" panose="02020603050405020304" pitchFamily="18" charset="0"/>
                  </a:rPr>
                  <a:t>是永真式，即公式集合</a:t>
                </a:r>
                <a14:m>
                  <m:oMath xmlns:m="http://schemas.openxmlformats.org/officeDocument/2006/math">
                    <m:r>
                      <a:rPr lang="el-GR" altLang="zh-CN" b="0" i="1">
                        <a:solidFill>
                          <a:schemeClr val="tx1"/>
                        </a:solidFill>
                        <a:latin typeface="Cambria Math" panose="02040503050406030204" pitchFamily="18" charset="0"/>
                      </a:rPr>
                      <m:t>𝛤</m:t>
                    </m:r>
                  </m:oMath>
                </a14:m>
                <a:r>
                  <a:rPr lang="zh-CN" altLang="en-US" b="0" dirty="0">
                    <a:solidFill>
                      <a:schemeClr val="tx1"/>
                    </a:solidFill>
                    <a:latin typeface="Times New Roman" panose="02020603050405020304" pitchFamily="18" charset="0"/>
                  </a:rPr>
                  <a:t>不可满足。 </a:t>
                </a: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1278" t="-426"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83920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重要定理</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3.2.11</a:t>
                </a:r>
                <a:r>
                  <a:rPr lang="zh-CN" altLang="en-US" dirty="0">
                    <a:solidFill>
                      <a:srgbClr val="0070C0"/>
                    </a:solidFill>
                    <a:latin typeface="Times New Roman" panose="02020603050405020304" pitchFamily="18" charset="0"/>
                  </a:rPr>
                  <a:t> </a:t>
                </a:r>
                <a:r>
                  <a:rPr lang="zh-CN" altLang="en-US" b="0" dirty="0">
                    <a:solidFill>
                      <a:schemeClr val="tx1"/>
                    </a:solidFill>
                    <a:latin typeface="Times New Roman" panose="02020603050405020304" pitchFamily="18" charset="0"/>
                  </a:rPr>
                  <a:t>设</a:t>
                </a:r>
                <a14:m>
                  <m:oMath xmlns:m="http://schemas.openxmlformats.org/officeDocument/2006/math">
                    <m:r>
                      <a:rPr lang="el-GR" altLang="zh-CN" b="1" i="1">
                        <a:solidFill>
                          <a:schemeClr val="tx1"/>
                        </a:solidFill>
                        <a:latin typeface="Cambria Math" panose="02040503050406030204" pitchFamily="18" charset="0"/>
                      </a:rPr>
                      <m:t>𝜞</m:t>
                    </m:r>
                  </m:oMath>
                </a14:m>
                <a:r>
                  <a:rPr lang="zh-CN" altLang="en-US" b="0" dirty="0">
                    <a:solidFill>
                      <a:schemeClr val="tx1"/>
                    </a:solidFill>
                    <a:latin typeface="Times New Roman" panose="02020603050405020304" pitchFamily="18" charset="0"/>
                  </a:rPr>
                  <a:t>是合式公式集，</a:t>
                </a:r>
                <a14:m>
                  <m:oMath xmlns:m="http://schemas.openxmlformats.org/officeDocument/2006/math">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是合式公式，</a:t>
                </a:r>
                <a14:m>
                  <m:oMath xmlns:m="http://schemas.openxmlformats.org/officeDocument/2006/math">
                    <m:r>
                      <a:rPr lang="en-US" altLang="zh-CN" b="1" i="1">
                        <a:solidFill>
                          <a:schemeClr val="tx1"/>
                        </a:solidFill>
                        <a:latin typeface="Cambria Math" panose="02040503050406030204" pitchFamily="18" charset="0"/>
                      </a:rPr>
                      <m:t>𝒙</m:t>
                    </m:r>
                  </m:oMath>
                </a14:m>
                <a:r>
                  <a:rPr lang="zh-CN" altLang="en-US" b="0" dirty="0">
                    <a:solidFill>
                      <a:schemeClr val="tx1"/>
                    </a:solidFill>
                    <a:latin typeface="Times New Roman" panose="02020603050405020304" pitchFamily="18" charset="0"/>
                  </a:rPr>
                  <a:t>是变元。若</a:t>
                </a:r>
                <a14:m>
                  <m:oMath xmlns:m="http://schemas.openxmlformats.org/officeDocument/2006/math">
                    <m:r>
                      <a:rPr lang="en-US" altLang="zh-CN" b="1" i="1">
                        <a:solidFill>
                          <a:schemeClr val="tx1"/>
                        </a:solidFill>
                        <a:latin typeface="Cambria Math" panose="02040503050406030204" pitchFamily="18" charset="0"/>
                      </a:rPr>
                      <m:t>𝒙</m:t>
                    </m:r>
                  </m:oMath>
                </a14:m>
                <a:r>
                  <a:rPr lang="zh-CN" altLang="en-US" b="0" dirty="0">
                    <a:solidFill>
                      <a:schemeClr val="tx1"/>
                    </a:solidFill>
                    <a:latin typeface="Times New Roman" panose="02020603050405020304" pitchFamily="18" charset="0"/>
                  </a:rPr>
                  <a:t>不是</a:t>
                </a:r>
                <a14:m>
                  <m:oMath xmlns:m="http://schemas.openxmlformats.org/officeDocument/2006/math">
                    <m:r>
                      <a:rPr lang="el-GR" altLang="zh-CN" b="1" i="1">
                        <a:solidFill>
                          <a:schemeClr val="tx1"/>
                        </a:solidFill>
                        <a:latin typeface="Cambria Math" panose="02040503050406030204" pitchFamily="18" charset="0"/>
                      </a:rPr>
                      <m:t>𝜞</m:t>
                    </m:r>
                  </m:oMath>
                </a14:m>
                <a:r>
                  <a:rPr lang="zh-CN" altLang="en-US" b="0" dirty="0">
                    <a:solidFill>
                      <a:schemeClr val="tx1"/>
                    </a:solidFill>
                    <a:latin typeface="Times New Roman" panose="02020603050405020304" pitchFamily="18" charset="0"/>
                  </a:rPr>
                  <a:t>中任意公式的自由变元，且</a:t>
                </a:r>
                <a14:m>
                  <m:oMath xmlns:m="http://schemas.openxmlformats.org/officeDocument/2006/math">
                    <m:r>
                      <a:rPr lang="el-GR" altLang="zh-CN" b="1" i="1">
                        <a:solidFill>
                          <a:schemeClr val="tx1"/>
                        </a:solidFill>
                        <a:latin typeface="Cambria Math" panose="02040503050406030204" pitchFamily="18" charset="0"/>
                      </a:rPr>
                      <m:t>𝜞</m:t>
                    </m:r>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，则</a:t>
                </a:r>
                <a14:m>
                  <m:oMath xmlns:m="http://schemas.openxmlformats.org/officeDocument/2006/math">
                    <m:r>
                      <a:rPr lang="el-GR" altLang="zh-CN" b="1" i="1">
                        <a:solidFill>
                          <a:schemeClr val="tx1"/>
                        </a:solidFill>
                        <a:latin typeface="Cambria Math" panose="02040503050406030204" pitchFamily="18" charset="0"/>
                      </a:rPr>
                      <m:t>𝜞</m:t>
                    </m:r>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𝒙𝑸</m:t>
                    </m:r>
                    <m:r>
                      <a:rPr lang="en-US" altLang="zh-CN" b="1" i="1">
                        <a:solidFill>
                          <a:schemeClr val="tx1"/>
                        </a:solidFill>
                        <a:latin typeface="Cambria Math" panose="02040503050406030204" pitchFamily="18" charset="0"/>
                      </a:rPr>
                      <m:t> </m:t>
                    </m:r>
                  </m:oMath>
                </a14:m>
                <a:r>
                  <a:rPr lang="zh-CN" altLang="en-US" b="0" dirty="0">
                    <a:solidFill>
                      <a:schemeClr val="tx1"/>
                    </a:solidFill>
                    <a:latin typeface="Times New Roman" panose="02020603050405020304" pitchFamily="18" charset="0"/>
                  </a:rPr>
                  <a:t>。</a:t>
                </a:r>
                <a:endParaRPr lang="en-US" altLang="zh-CN" b="0" dirty="0">
                  <a:latin typeface="Times New Roman" panose="02020603050405020304" pitchFamily="18" charset="0"/>
                </a:endParaRPr>
              </a:p>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r>
                  <a:rPr lang="zh-CN" altLang="en-US" b="0" dirty="0">
                    <a:solidFill>
                      <a:srgbClr val="0070C0"/>
                    </a:solidFill>
                    <a:latin typeface="Times New Roman" panose="02020603050405020304" pitchFamily="18" charset="0"/>
                  </a:rPr>
                  <a:t>：</a:t>
                </a:r>
                <a:endParaRPr lang="en-US" altLang="zh-CN" b="0" dirty="0">
                  <a:solidFill>
                    <a:srgbClr val="0070C0"/>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设</a:t>
                </a:r>
                <a14:m>
                  <m:oMath xmlns:m="http://schemas.openxmlformats.org/officeDocument/2006/math">
                    <m:r>
                      <a:rPr lang="el-GR" altLang="zh-CN" b="1" i="1">
                        <a:solidFill>
                          <a:schemeClr val="tx1"/>
                        </a:solidFill>
                        <a:latin typeface="Cambria Math" panose="02040503050406030204" pitchFamily="18" charset="0"/>
                      </a:rPr>
                      <m:t>𝜞</m:t>
                    </m:r>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oMath>
                </a14:m>
                <a:r>
                  <a:rPr lang="zh-CN" altLang="en-US" b="0" dirty="0">
                    <a:solidFill>
                      <a:schemeClr val="tx1"/>
                    </a:solidFill>
                    <a:latin typeface="Times New Roman" panose="02020603050405020304" pitchFamily="18" charset="0"/>
                  </a:rPr>
                  <a:t>，因为</a:t>
                </a:r>
                <a14:m>
                  <m:oMath xmlns:m="http://schemas.openxmlformats.org/officeDocument/2006/math">
                    <m:r>
                      <a:rPr lang="el-GR" altLang="zh-CN" b="1" i="1">
                        <a:solidFill>
                          <a:schemeClr val="tx1"/>
                        </a:solidFill>
                        <a:latin typeface="Cambria Math" panose="02040503050406030204" pitchFamily="18" charset="0"/>
                      </a:rPr>
                      <m:t>𝜞</m:t>
                    </m:r>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，所以</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是永真式。</a:t>
                </a:r>
                <a14:m>
                  <m:oMath xmlns:m="http://schemas.openxmlformats.org/officeDocument/2006/math">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m:t>
                    </m:r>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r>
                      <a:rPr lang="en-US" altLang="zh-CN" b="1" i="1">
                        <a:solidFill>
                          <a:schemeClr val="tx1"/>
                        </a:solidFill>
                        <a:latin typeface="Cambria Math" panose="02040503050406030204" pitchFamily="18" charset="0"/>
                      </a:rPr>
                      <m:t>)</m:t>
                    </m:r>
                  </m:oMath>
                </a14:m>
                <a:r>
                  <a:rPr lang="zh-CN" altLang="en-US" b="0" dirty="0">
                    <a:solidFill>
                      <a:schemeClr val="tx1"/>
                    </a:solidFill>
                    <a:latin typeface="Times New Roman" panose="02020603050405020304" pitchFamily="18" charset="0"/>
                  </a:rPr>
                  <a:t>也是永真式。</a:t>
                </a:r>
                <a:endParaRPr lang="en-US" altLang="zh-CN" b="0" dirty="0">
                  <a:solidFill>
                    <a:schemeClr val="tx1"/>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因为</a:t>
                </a:r>
                <a14:m>
                  <m:oMath xmlns:m="http://schemas.openxmlformats.org/officeDocument/2006/math">
                    <m:r>
                      <a:rPr lang="en-US" altLang="zh-CN" b="1" i="1">
                        <a:solidFill>
                          <a:schemeClr val="tx1"/>
                        </a:solidFill>
                        <a:latin typeface="Cambria Math" panose="02040503050406030204" pitchFamily="18" charset="0"/>
                      </a:rPr>
                      <m:t>𝒙</m:t>
                    </m:r>
                  </m:oMath>
                </a14:m>
                <a:r>
                  <a:rPr lang="zh-CN" altLang="en-US" b="0" dirty="0">
                    <a:solidFill>
                      <a:schemeClr val="tx1"/>
                    </a:solidFill>
                    <a:latin typeface="Times New Roman" panose="02020603050405020304" pitchFamily="18" charset="0"/>
                  </a:rPr>
                  <a:t>不是</a:t>
                </a:r>
                <a14:m>
                  <m:oMath xmlns:m="http://schemas.openxmlformats.org/officeDocument/2006/math">
                    <m:r>
                      <a:rPr lang="el-GR" altLang="zh-CN" b="1" i="1">
                        <a:solidFill>
                          <a:schemeClr val="tx1"/>
                        </a:solidFill>
                        <a:latin typeface="Cambria Math" panose="02040503050406030204" pitchFamily="18" charset="0"/>
                      </a:rPr>
                      <m:t>𝜞</m:t>
                    </m:r>
                  </m:oMath>
                </a14:m>
                <a:r>
                  <a:rPr lang="zh-CN" altLang="en-US" b="0" dirty="0">
                    <a:solidFill>
                      <a:schemeClr val="tx1"/>
                    </a:solidFill>
                    <a:latin typeface="Times New Roman" panose="02020603050405020304" pitchFamily="18" charset="0"/>
                  </a:rPr>
                  <a:t>中任意公式的自由变元，</a:t>
                </a:r>
                <a:endParaRPr lang="en-US" altLang="zh-CN" b="0" dirty="0">
                  <a:solidFill>
                    <a:schemeClr val="tx1"/>
                  </a:solidFill>
                  <a:latin typeface="Times New Roman" panose="02020603050405020304" pitchFamily="18" charset="0"/>
                </a:endParaRPr>
              </a:p>
              <a:p>
                <a:pPr marL="12700" indent="0" algn="just">
                  <a:lnSpc>
                    <a:spcPct val="125000"/>
                  </a:lnSpc>
                  <a:buClr>
                    <a:srgbClr val="660033"/>
                  </a:buClr>
                  <a:buSzPct val="69117"/>
                  <a:buNone/>
                  <a:tabLst>
                    <a:tab pos="356235" algn="l"/>
                  </a:tabLst>
                </a:pPr>
                <a14:m>
                  <m:oMathPara xmlns:m="http://schemas.openxmlformats.org/officeDocument/2006/math">
                    <m:oMathParaPr>
                      <m:jc m:val="centerGroup"/>
                    </m:oMathParaPr>
                    <m:oMath xmlns:m="http://schemas.openxmlformats.org/officeDocument/2006/math">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m:t>
                      </m:r>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r>
                        <a:rPr lang="en-US" altLang="zh-CN" b="1" i="1">
                          <a:solidFill>
                            <a:schemeClr val="tx1"/>
                          </a:solidFill>
                          <a:latin typeface="Cambria Math" panose="02040503050406030204" pitchFamily="18" charset="0"/>
                        </a:rPr>
                        <m:t>) ⇔</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𝒙𝑸</m:t>
                      </m:r>
                    </m:oMath>
                  </m:oMathPara>
                </a14:m>
                <a:endParaRPr lang="en-US" altLang="zh-CN" dirty="0">
                  <a:solidFill>
                    <a:schemeClr val="tx1"/>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t>因此，</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𝒙𝑸</m:t>
                    </m:r>
                  </m:oMath>
                </a14:m>
                <a:r>
                  <a:rPr lang="zh-CN" altLang="en-US" b="0" dirty="0">
                    <a:solidFill>
                      <a:schemeClr val="tx1"/>
                    </a:solidFill>
                    <a:latin typeface="Times New Roman" panose="02020603050405020304" pitchFamily="18" charset="0"/>
                  </a:rPr>
                  <a:t>也是永真式。</a:t>
                </a:r>
                <a:endParaRPr lang="en-US" altLang="zh-CN" b="0" dirty="0">
                  <a:solidFill>
                    <a:schemeClr val="tx1"/>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solidFill>
                      <a:schemeClr val="tx1"/>
                    </a:solidFill>
                  </a:rPr>
                  <a:t>因此，</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𝑸</m:t>
                        </m:r>
                      </m:e>
                      <m:sub>
                        <m:r>
                          <a:rPr lang="en-US" altLang="zh-CN" b="1" i="1">
                            <a:solidFill>
                              <a:schemeClr val="tx1"/>
                            </a:solidFill>
                            <a:latin typeface="Cambria Math" panose="02040503050406030204" pitchFamily="18" charset="0"/>
                          </a:rPr>
                          <m:t>𝒏</m:t>
                        </m:r>
                      </m:sub>
                    </m:sSub>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𝒙𝑸</m:t>
                    </m:r>
                  </m:oMath>
                </a14:m>
                <a:r>
                  <a:rPr lang="zh-CN" altLang="en-US" b="0" dirty="0">
                    <a:solidFill>
                      <a:schemeClr val="tx1"/>
                    </a:solidFill>
                    <a:latin typeface="Times New Roman" panose="02020603050405020304" pitchFamily="18" charset="0"/>
                  </a:rPr>
                  <a:t>，即</a:t>
                </a:r>
                <a14:m>
                  <m:oMath xmlns:m="http://schemas.openxmlformats.org/officeDocument/2006/math">
                    <m:r>
                      <a:rPr lang="el-GR" altLang="zh-CN" b="1" i="1">
                        <a:solidFill>
                          <a:schemeClr val="tx1"/>
                        </a:solidFill>
                        <a:latin typeface="Cambria Math" panose="02040503050406030204" pitchFamily="18" charset="0"/>
                      </a:rPr>
                      <m:t>𝜞</m:t>
                    </m:r>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𝒙𝑸</m:t>
                    </m:r>
                  </m:oMath>
                </a14:m>
                <a:r>
                  <a:rPr lang="zh-CN" altLang="en-US" b="0" dirty="0">
                    <a:solidFill>
                      <a:schemeClr val="tx1"/>
                    </a:solidFill>
                    <a:latin typeface="Times New Roman" panose="02020603050405020304" pitchFamily="18" charset="0"/>
                  </a:rPr>
                  <a:t>。</a:t>
                </a: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1278" t="-426"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51179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重要定理</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3.2.12</a:t>
                </a:r>
                <a:r>
                  <a:rPr lang="zh-CN" altLang="en-US" dirty="0">
                    <a:solidFill>
                      <a:srgbClr val="0070C0"/>
                    </a:solidFill>
                    <a:latin typeface="Times New Roman" panose="02020603050405020304" pitchFamily="18" charset="0"/>
                  </a:rPr>
                  <a:t> </a:t>
                </a:r>
                <a:r>
                  <a:rPr lang="zh-CN" altLang="en-US" b="0" dirty="0">
                    <a:solidFill>
                      <a:schemeClr val="tx1"/>
                    </a:solidFill>
                    <a:latin typeface="Times New Roman" panose="02020603050405020304" pitchFamily="18" charset="0"/>
                  </a:rPr>
                  <a:t>设</a:t>
                </a:r>
                <a14:m>
                  <m:oMath xmlns:m="http://schemas.openxmlformats.org/officeDocument/2006/math">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是合式公式，</a:t>
                </a:r>
                <a14:m>
                  <m:oMath xmlns:m="http://schemas.openxmlformats.org/officeDocument/2006/math">
                    <m:r>
                      <a:rPr lang="en-US" altLang="zh-CN" b="1" i="1">
                        <a:solidFill>
                          <a:schemeClr val="tx1"/>
                        </a:solidFill>
                        <a:latin typeface="Cambria Math" panose="02040503050406030204" pitchFamily="18" charset="0"/>
                      </a:rPr>
                      <m:t>𝒙</m:t>
                    </m:r>
                    <m:r>
                      <a:rPr lang="en-US" altLang="zh-CN" b="1" i="0" smtClean="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oMath>
                </a14:m>
                <a:r>
                  <a:rPr lang="zh-CN" altLang="en-US" b="0" dirty="0">
                    <a:solidFill>
                      <a:schemeClr val="tx1"/>
                    </a:solidFill>
                    <a:latin typeface="Times New Roman" panose="02020603050405020304" pitchFamily="18" charset="0"/>
                  </a:rPr>
                  <a:t>是变元，且</a:t>
                </a:r>
                <a14:m>
                  <m:oMath xmlns:m="http://schemas.openxmlformats.org/officeDocument/2006/math">
                    <m:r>
                      <a:rPr lang="en-US" altLang="zh-CN" b="1" i="1">
                        <a:solidFill>
                          <a:schemeClr val="tx1"/>
                        </a:solidFill>
                        <a:latin typeface="Cambria Math" panose="02040503050406030204" pitchFamily="18" charset="0"/>
                      </a:rPr>
                      <m:t>𝒚</m:t>
                    </m:r>
                  </m:oMath>
                </a14:m>
                <a:r>
                  <a:rPr lang="zh-CN" altLang="en-US" b="0" dirty="0">
                    <a:solidFill>
                      <a:schemeClr val="tx1"/>
                    </a:solidFill>
                    <a:latin typeface="Times New Roman" panose="02020603050405020304" pitchFamily="18" charset="0"/>
                  </a:rPr>
                  <a:t>对于</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中的</a:t>
                </a:r>
                <a14:m>
                  <m:oMath xmlns:m="http://schemas.openxmlformats.org/officeDocument/2006/math">
                    <m:r>
                      <a:rPr lang="en-US" altLang="zh-CN" b="1" i="1">
                        <a:solidFill>
                          <a:schemeClr val="tx1"/>
                        </a:solidFill>
                        <a:latin typeface="Cambria Math" panose="02040503050406030204" pitchFamily="18" charset="0"/>
                      </a:rPr>
                      <m:t>𝒙</m:t>
                    </m:r>
                  </m:oMath>
                </a14:m>
                <a:r>
                  <a:rPr lang="zh-CN" altLang="en-US" b="0" dirty="0">
                    <a:solidFill>
                      <a:schemeClr val="tx1"/>
                    </a:solidFill>
                    <a:latin typeface="Times New Roman" panose="02020603050405020304" pitchFamily="18" charset="0"/>
                  </a:rPr>
                  <a:t>是可代入的，则</a:t>
                </a:r>
                <a14:m>
                  <m:oMath xmlns:m="http://schemas.openxmlformats.org/officeDocument/2006/math">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𝒙𝑸</m:t>
                    </m:r>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𝒚𝑸</m:t>
                    </m:r>
                    <m:d>
                      <m:dPr>
                        <m:begChr m:val="["/>
                        <m:endChr m:val="]"/>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𝒚</m:t>
                        </m:r>
                      </m:e>
                    </m:d>
                  </m:oMath>
                </a14:m>
                <a:r>
                  <a:rPr lang="zh-CN" altLang="en-US" b="0" dirty="0">
                    <a:solidFill>
                      <a:schemeClr val="tx1"/>
                    </a:solidFill>
                    <a:latin typeface="Times New Roman" panose="02020603050405020304" pitchFamily="18" charset="0"/>
                  </a:rPr>
                  <a:t>。</a:t>
                </a:r>
                <a:endParaRPr lang="en-US" altLang="zh-CN" b="0" dirty="0">
                  <a:latin typeface="Times New Roman" panose="02020603050405020304" pitchFamily="18" charset="0"/>
                </a:endParaRPr>
              </a:p>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r>
                  <a:rPr lang="zh-CN" altLang="en-US" b="0" dirty="0">
                    <a:solidFill>
                      <a:srgbClr val="0070C0"/>
                    </a:solidFill>
                    <a:latin typeface="Times New Roman" panose="02020603050405020304" pitchFamily="18" charset="0"/>
                  </a:rPr>
                  <a:t>：</a:t>
                </a:r>
                <a:endParaRPr lang="en-US" altLang="zh-CN" b="0" dirty="0">
                  <a:solidFill>
                    <a:srgbClr val="0070C0"/>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latin typeface="Times New Roman" panose="02020603050405020304" pitchFamily="18" charset="0"/>
                  </a:rPr>
                  <a:t>因为</a:t>
                </a:r>
                <a14:m>
                  <m:oMath xmlns:m="http://schemas.openxmlformats.org/officeDocument/2006/math">
                    <m:r>
                      <a:rPr lang="en-US" altLang="zh-CN" b="1" i="1">
                        <a:solidFill>
                          <a:schemeClr val="tx1"/>
                        </a:solidFill>
                        <a:latin typeface="Cambria Math" panose="02040503050406030204" pitchFamily="18" charset="0"/>
                      </a:rPr>
                      <m:t>𝒚</m:t>
                    </m:r>
                  </m:oMath>
                </a14:m>
                <a:r>
                  <a:rPr lang="zh-CN" altLang="en-US" b="0" dirty="0">
                    <a:solidFill>
                      <a:schemeClr val="tx1"/>
                    </a:solidFill>
                    <a:latin typeface="Times New Roman" panose="02020603050405020304" pitchFamily="18" charset="0"/>
                  </a:rPr>
                  <a:t>对</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中的</a:t>
                </a:r>
                <a14:m>
                  <m:oMath xmlns:m="http://schemas.openxmlformats.org/officeDocument/2006/math">
                    <m:r>
                      <a:rPr lang="en-US" altLang="zh-CN" b="1" i="1">
                        <a:solidFill>
                          <a:schemeClr val="tx1"/>
                        </a:solidFill>
                        <a:latin typeface="Cambria Math" panose="02040503050406030204" pitchFamily="18" charset="0"/>
                      </a:rPr>
                      <m:t>𝒙</m:t>
                    </m:r>
                  </m:oMath>
                </a14:m>
                <a:r>
                  <a:rPr lang="zh-CN" altLang="en-US" b="0" dirty="0">
                    <a:solidFill>
                      <a:schemeClr val="tx1"/>
                    </a:solidFill>
                    <a:latin typeface="Times New Roman" panose="02020603050405020304" pitchFamily="18" charset="0"/>
                  </a:rPr>
                  <a:t>是可代入的，所以，</a:t>
                </a:r>
                <a14:m>
                  <m:oMath xmlns:m="http://schemas.openxmlformats.org/officeDocument/2006/math">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𝒙𝑸</m:t>
                    </m:r>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𝑸</m:t>
                    </m:r>
                    <m:d>
                      <m:dPr>
                        <m:begChr m:val="["/>
                        <m:endChr m:val="]"/>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𝒚</m:t>
                        </m:r>
                      </m:e>
                    </m:d>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latin typeface="Times New Roman" panose="02020603050405020304" pitchFamily="18" charset="0"/>
                  </a:rPr>
                  <a:t>可知，</a:t>
                </a:r>
                <a14:m>
                  <m:oMath xmlns:m="http://schemas.openxmlformats.org/officeDocument/2006/math">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𝑸</m:t>
                    </m:r>
                    <m:d>
                      <m:dPr>
                        <m:begChr m:val="["/>
                        <m:endChr m:val="]"/>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𝒚</m:t>
                        </m:r>
                      </m:e>
                    </m:d>
                  </m:oMath>
                </a14:m>
                <a:r>
                  <a:rPr lang="zh-CN" altLang="en-US" b="0" dirty="0">
                    <a:solidFill>
                      <a:schemeClr val="tx1"/>
                    </a:solidFill>
                    <a:latin typeface="Times New Roman" panose="02020603050405020304" pitchFamily="18" charset="0"/>
                  </a:rPr>
                  <a:t> 是永真式，</a:t>
                </a:r>
                <a:endParaRPr lang="en-US" altLang="zh-CN" b="0" dirty="0"/>
              </a:p>
              <a:p>
                <a:pPr marL="12700" indent="0" algn="just">
                  <a:lnSpc>
                    <a:spcPct val="125000"/>
                  </a:lnSpc>
                  <a:buClr>
                    <a:srgbClr val="660033"/>
                  </a:buClr>
                  <a:buSzPct val="69117"/>
                  <a:buNone/>
                  <a:tabLst>
                    <a:tab pos="356235" algn="l"/>
                  </a:tabLst>
                </a:pPr>
                <a:r>
                  <a:rPr lang="zh-CN" altLang="en-US" b="0" dirty="0">
                    <a:solidFill>
                      <a:schemeClr val="tx1"/>
                    </a:solidFill>
                  </a:rPr>
                  <a:t>进而</a:t>
                </a:r>
                <a:r>
                  <a:rPr lang="zh-CN" altLang="en-US" b="0" dirty="0">
                    <a:latin typeface="Times New Roman" panose="02020603050405020304" pitchFamily="18" charset="0"/>
                  </a:rPr>
                  <a:t>，</a:t>
                </a:r>
                <a14:m>
                  <m:oMath xmlns:m="http://schemas.openxmlformats.org/officeDocument/2006/math">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𝒚</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𝑸</m:t>
                    </m:r>
                    <m:d>
                      <m:dPr>
                        <m:begChr m:val="["/>
                        <m:endChr m:val="]"/>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𝒚</m:t>
                        </m:r>
                      </m:e>
                    </m:d>
                    <m:r>
                      <a:rPr lang="en-US" altLang="zh-CN" b="1" i="1">
                        <a:solidFill>
                          <a:schemeClr val="tx1"/>
                        </a:solidFill>
                        <a:latin typeface="Cambria Math" panose="02040503050406030204" pitchFamily="18" charset="0"/>
                      </a:rPr>
                      <m:t>)</m:t>
                    </m:r>
                  </m:oMath>
                </a14:m>
                <a:r>
                  <a:rPr lang="zh-CN" altLang="en-US" dirty="0">
                    <a:solidFill>
                      <a:schemeClr val="tx1"/>
                    </a:solidFill>
                    <a:latin typeface="Times New Roman" panose="02020603050405020304" pitchFamily="18" charset="0"/>
                  </a:rPr>
                  <a:t> </a:t>
                </a:r>
                <a:r>
                  <a:rPr lang="zh-CN" altLang="en-US" b="0" dirty="0">
                    <a:solidFill>
                      <a:schemeClr val="tx1"/>
                    </a:solidFill>
                    <a:latin typeface="Times New Roman" panose="02020603050405020304" pitchFamily="18" charset="0"/>
                  </a:rPr>
                  <a:t>是永真式，</a:t>
                </a:r>
                <a:endParaRPr lang="en-US" altLang="zh-CN" b="0" dirty="0"/>
              </a:p>
              <a:p>
                <a:pPr marL="12700" indent="0" algn="just">
                  <a:lnSpc>
                    <a:spcPct val="125000"/>
                  </a:lnSpc>
                  <a:buClr>
                    <a:srgbClr val="660033"/>
                  </a:buClr>
                  <a:buSzPct val="69117"/>
                  <a:buNone/>
                  <a:tabLst>
                    <a:tab pos="356235" algn="l"/>
                  </a:tabLst>
                </a:pPr>
                <a:r>
                  <a:rPr lang="zh-CN" altLang="en-US" b="0" dirty="0"/>
                  <a:t>进而</a:t>
                </a:r>
                <a:r>
                  <a:rPr lang="zh-CN" altLang="en-US" b="0" dirty="0">
                    <a:latin typeface="Times New Roman" panose="02020603050405020304" pitchFamily="18" charset="0"/>
                  </a:rPr>
                  <a:t>，</a:t>
                </a:r>
                <a14:m>
                  <m:oMath xmlns:m="http://schemas.openxmlformats.org/officeDocument/2006/math">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𝒙𝑸</m:t>
                    </m:r>
                    <m:r>
                      <a:rPr lang="en-US" altLang="zh-CN" b="1" i="1">
                        <a:solidFill>
                          <a:schemeClr val="tx1"/>
                        </a:solidFill>
                        <a:latin typeface="Cambria Math" panose="02040503050406030204" pitchFamily="18" charset="0"/>
                        <a:ea typeface="Cambria Math" panose="02040503050406030204" pitchFamily="18" charset="0"/>
                      </a:rPr>
                      <m:t>→</m:t>
                    </m:r>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𝒚𝑸</m:t>
                    </m:r>
                    <m:d>
                      <m:dPr>
                        <m:begChr m:val="["/>
                        <m:endChr m:val="]"/>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𝒚</m:t>
                        </m:r>
                      </m:e>
                    </m:d>
                  </m:oMath>
                </a14:m>
                <a:r>
                  <a:rPr lang="zh-CN" altLang="en-US" b="0" dirty="0">
                    <a:solidFill>
                      <a:schemeClr val="tx1"/>
                    </a:solidFill>
                    <a:latin typeface="Times New Roman" panose="02020603050405020304" pitchFamily="18" charset="0"/>
                  </a:rPr>
                  <a:t> 是永真式</a:t>
                </a:r>
                <a:r>
                  <a:rPr lang="zh-CN" altLang="en-US" b="0" dirty="0">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12700" indent="0" algn="just">
                  <a:lnSpc>
                    <a:spcPct val="125000"/>
                  </a:lnSpc>
                  <a:buClr>
                    <a:srgbClr val="660033"/>
                  </a:buClr>
                  <a:buSzPct val="69117"/>
                  <a:buNone/>
                  <a:tabLst>
                    <a:tab pos="356235" algn="l"/>
                  </a:tabLst>
                </a:pPr>
                <a:r>
                  <a:rPr lang="zh-CN" altLang="en-US" b="0" dirty="0">
                    <a:latin typeface="Times New Roman" panose="02020603050405020304" pitchFamily="18" charset="0"/>
                  </a:rPr>
                  <a:t>所以，</a:t>
                </a:r>
                <a14:m>
                  <m:oMath xmlns:m="http://schemas.openxmlformats.org/officeDocument/2006/math">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𝒙𝑸</m:t>
                    </m:r>
                    <m:r>
                      <a:rPr lang="zh-CN" alt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𝒚𝑸</m:t>
                    </m:r>
                    <m:d>
                      <m:dPr>
                        <m:begChr m:val="["/>
                        <m:endChr m:val="]"/>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r>
                          <a:rPr lang="en-US" altLang="zh-CN"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𝒚</m:t>
                        </m:r>
                      </m:e>
                    </m:d>
                  </m:oMath>
                </a14:m>
                <a:r>
                  <a:rPr lang="zh-CN" altLang="en-US" b="0" dirty="0">
                    <a:solidFill>
                      <a:schemeClr val="tx1"/>
                    </a:solidFill>
                    <a:latin typeface="Times New Roman" panose="02020603050405020304" pitchFamily="18" charset="0"/>
                  </a:rPr>
                  <a:t>。</a:t>
                </a: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1278"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44531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8CFB41A-36F5-4C4D-9169-01927FEF8C8D}"/>
              </a:ext>
            </a:extLst>
          </p:cNvPr>
          <p:cNvSpPr>
            <a:spLocks noGrp="1" noChangeArrowheads="1"/>
          </p:cNvSpPr>
          <p:nvPr>
            <p:ph type="title"/>
          </p:nvPr>
        </p:nvSpPr>
        <p:spPr/>
        <p:txBody>
          <a:bodyPr/>
          <a:lstStyle/>
          <a:p>
            <a:r>
              <a:rPr lang="zh-CN" altLang="en-US" spc="-5" dirty="0">
                <a:latin typeface="Heiti SC Medium" pitchFamily="2" charset="-128"/>
                <a:ea typeface="Heiti SC Medium" pitchFamily="2" charset="-128"/>
              </a:rPr>
              <a:t>本章内容</a:t>
            </a:r>
            <a:endParaRPr lang="zh-CN" altLang="en-US" dirty="0"/>
          </a:p>
        </p:txBody>
      </p:sp>
      <p:sp>
        <p:nvSpPr>
          <p:cNvPr id="6" name="object 2">
            <a:extLst>
              <a:ext uri="{FF2B5EF4-FFF2-40B4-BE49-F238E27FC236}">
                <a16:creationId xmlns:a16="http://schemas.microsoft.com/office/drawing/2014/main" id="{86E5D400-50FD-3B62-EA5F-03339F7278D4}"/>
              </a:ext>
            </a:extLst>
          </p:cNvPr>
          <p:cNvSpPr txBox="1"/>
          <p:nvPr/>
        </p:nvSpPr>
        <p:spPr>
          <a:xfrm>
            <a:off x="304800" y="990600"/>
            <a:ext cx="8393724" cy="4164858"/>
          </a:xfrm>
          <a:prstGeom prst="rect">
            <a:avLst/>
          </a:prstGeom>
        </p:spPr>
        <p:txBody>
          <a:bodyPr vert="horz" wrap="square" lIns="0" tIns="140335" rIns="0" bIns="0" rtlCol="0">
            <a:spAutoFit/>
          </a:bodyPr>
          <a:lstStyle/>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谓词合式公式语义</a:t>
            </a: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推论关系和相等关系</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推论与等价关系的语义</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推论判断的方法</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重要定理</a:t>
            </a: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前束范式与斯科伦范式</a:t>
            </a:r>
          </a:p>
          <a:p>
            <a:pPr marL="46990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一阶理论语言</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46990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论域、结构与模型</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77602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a:xfrm>
            <a:off x="1176338" y="195263"/>
            <a:ext cx="7689850" cy="533400"/>
          </a:xfrm>
        </p:spPr>
        <p:txBody>
          <a:bodyPr/>
          <a:lstStyle/>
          <a:p>
            <a:r>
              <a:rPr lang="zh-CN" altLang="en-US" spc="-5" dirty="0"/>
              <a:t>前束范式定义</a:t>
            </a:r>
            <a:endParaRPr kumimoji="1" lang="zh-CN" altLang="en-US" dirty="0">
              <a:solidFill>
                <a:srgbClr val="FF9300"/>
              </a:solidFill>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3.3.1</a:t>
                </a:r>
                <a:r>
                  <a:rPr lang="zh-CN" altLang="en-US" dirty="0">
                    <a:solidFill>
                      <a:srgbClr val="0070C0"/>
                    </a:solidFill>
                    <a:latin typeface="Times New Roman" panose="02020603050405020304" pitchFamily="18" charset="0"/>
                  </a:rPr>
                  <a:t> </a:t>
                </a:r>
                <a:r>
                  <a:rPr lang="zh-CN" altLang="en-US" b="0" dirty="0">
                    <a:solidFill>
                      <a:schemeClr val="tx1"/>
                    </a:solidFill>
                    <a:latin typeface="Times New Roman" panose="02020603050405020304" pitchFamily="18" charset="0"/>
                  </a:rPr>
                  <a:t>设</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𝜹</m:t>
                        </m:r>
                      </m:e>
                      <m:sub>
                        <m:r>
                          <a:rPr lang="en-US" altLang="zh-CN" b="1" i="1">
                            <a:solidFill>
                              <a:schemeClr val="tx1"/>
                            </a:solidFill>
                            <a:latin typeface="Cambria Math" panose="02040503050406030204" pitchFamily="18" charset="0"/>
                          </a:rPr>
                          <m:t>𝒌</m:t>
                        </m:r>
                      </m:sub>
                    </m:sSub>
                  </m:oMath>
                </a14:m>
                <a:r>
                  <a:rPr lang="zh-CN" altLang="en-US" b="0" dirty="0">
                    <a:solidFill>
                      <a:schemeClr val="tx1"/>
                    </a:solidFill>
                    <a:latin typeface="Times New Roman" panose="02020603050405020304" pitchFamily="18" charset="0"/>
                  </a:rPr>
                  <a:t>为</a:t>
                </a:r>
                <a14:m>
                  <m:oMath xmlns:m="http://schemas.openxmlformats.org/officeDocument/2006/math">
                    <m:r>
                      <a:rPr lang="zh-CN" altLang="en-US" b="1" i="1" dirty="0">
                        <a:solidFill>
                          <a:schemeClr val="tx1"/>
                        </a:solidFill>
                        <a:latin typeface="Cambria Math" panose="02040503050406030204" pitchFamily="18" charset="0"/>
                      </a:rPr>
                      <m:t>∀</m:t>
                    </m:r>
                    <m:r>
                      <a:rPr lang="en-US" altLang="zh-CN" b="1" i="0" dirty="0" smtClean="0">
                        <a:solidFill>
                          <a:schemeClr val="tx1"/>
                        </a:solidFill>
                        <a:latin typeface="Cambria Math" panose="02040503050406030204" pitchFamily="18" charset="0"/>
                      </a:rPr>
                      <m:t>,</m:t>
                    </m:r>
                    <m:r>
                      <a:rPr lang="zh-CN" altLang="en-US" b="1" i="1" dirty="0">
                        <a:solidFill>
                          <a:schemeClr val="tx1"/>
                        </a:solidFill>
                        <a:latin typeface="Cambria Math" panose="02040503050406030204" pitchFamily="18" charset="0"/>
                      </a:rPr>
                      <m:t>∃</m:t>
                    </m:r>
                  </m:oMath>
                </a14:m>
                <a:r>
                  <a:rPr lang="zh-CN" altLang="en-US" b="0" dirty="0">
                    <a:solidFill>
                      <a:schemeClr val="tx1"/>
                    </a:solidFill>
                    <a:latin typeface="Times New Roman" panose="02020603050405020304" pitchFamily="18" charset="0"/>
                  </a:rPr>
                  <a:t>量词，</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𝒏</m:t>
                        </m:r>
                      </m:sub>
                    </m:sSub>
                  </m:oMath>
                </a14:m>
                <a:r>
                  <a:rPr lang="zh-CN" altLang="en-US" b="0" dirty="0">
                    <a:solidFill>
                      <a:schemeClr val="tx1"/>
                    </a:solidFill>
                    <a:latin typeface="Times New Roman" panose="02020603050405020304" pitchFamily="18" charset="0"/>
                  </a:rPr>
                  <a:t>为不同变元，</a:t>
                </a:r>
                <a14:m>
                  <m:oMath xmlns:m="http://schemas.openxmlformats.org/officeDocument/2006/math">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为开公式，形式为</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𝜹</m:t>
                        </m:r>
                      </m:e>
                      <m:sub>
                        <m:r>
                          <a:rPr lang="en-US" altLang="zh-CN" b="1" i="1">
                            <a:solidFill>
                              <a:schemeClr val="tx1"/>
                            </a:solidFill>
                            <a:latin typeface="Cambria Math" panose="02040503050406030204" pitchFamily="18" charset="0"/>
                          </a:rPr>
                          <m:t>𝟏</m:t>
                        </m:r>
                      </m:sub>
                    </m:sSub>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𝜹</m:t>
                        </m:r>
                      </m:e>
                      <m:sub>
                        <m:r>
                          <a:rPr lang="en-US" altLang="zh-CN" b="1" i="1">
                            <a:solidFill>
                              <a:schemeClr val="tx1"/>
                            </a:solidFill>
                            <a:latin typeface="Cambria Math" panose="02040503050406030204" pitchFamily="18" charset="0"/>
                          </a:rPr>
                          <m:t>𝒏</m:t>
                        </m:r>
                      </m:sub>
                    </m:sSub>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的公式称为前束范式，称</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𝜹</m:t>
                        </m:r>
                      </m:e>
                      <m:sub>
                        <m:r>
                          <a:rPr lang="en-US" altLang="zh-CN" b="1" i="1">
                            <a:solidFill>
                              <a:schemeClr val="tx1"/>
                            </a:solidFill>
                            <a:latin typeface="Cambria Math" panose="02040503050406030204" pitchFamily="18" charset="0"/>
                          </a:rPr>
                          <m:t>𝟏</m:t>
                        </m:r>
                      </m:sub>
                    </m:sSub>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𝜹</m:t>
                        </m:r>
                      </m:e>
                      <m:sub>
                        <m:r>
                          <a:rPr lang="en-US" altLang="zh-CN" b="1" i="1">
                            <a:solidFill>
                              <a:schemeClr val="tx1"/>
                            </a:solidFill>
                            <a:latin typeface="Cambria Math" panose="02040503050406030204" pitchFamily="18" charset="0"/>
                          </a:rPr>
                          <m:t>𝒏</m:t>
                        </m:r>
                      </m:sub>
                    </m:sSub>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𝒏</m:t>
                        </m:r>
                      </m:sub>
                    </m:sSub>
                  </m:oMath>
                </a14:m>
                <a:r>
                  <a:rPr lang="zh-CN" altLang="en-US" b="0" dirty="0">
                    <a:solidFill>
                      <a:schemeClr val="tx1"/>
                    </a:solidFill>
                    <a:latin typeface="Times New Roman" panose="02020603050405020304" pitchFamily="18" charset="0"/>
                  </a:rPr>
                  <a:t>为前束词，称</a:t>
                </a:r>
                <a14:m>
                  <m:oMath xmlns:m="http://schemas.openxmlformats.org/officeDocument/2006/math">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为母式。</a:t>
                </a:r>
                <a:endParaRPr lang="en-US" altLang="zh-CN" b="0" dirty="0">
                  <a:solidFill>
                    <a:schemeClr val="tx1"/>
                  </a:solidFill>
                  <a:latin typeface="Times New Roman" panose="02020603050405020304" pitchFamily="18" charset="0"/>
                </a:endParaRPr>
              </a:p>
              <a:p>
                <a:pPr marL="469900" indent="-457200" algn="just">
                  <a:lnSpc>
                    <a:spcPct val="125000"/>
                  </a:lnSpc>
                  <a:buClr>
                    <a:srgbClr val="660033"/>
                  </a:buClr>
                  <a:buSzPct val="69117"/>
                  <a:tabLst>
                    <a:tab pos="356235" algn="l"/>
                  </a:tabLst>
                </a:pPr>
                <a:endParaRPr lang="en-US" altLang="zh-CN" b="0" dirty="0">
                  <a:latin typeface="Times New Roman" panose="02020603050405020304" pitchFamily="18" charset="0"/>
                </a:endParaRPr>
              </a:p>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3.3.1</a:t>
                </a:r>
                <a:r>
                  <a:rPr lang="zh-CN" altLang="en-US" dirty="0">
                    <a:solidFill>
                      <a:srgbClr val="0070C0"/>
                    </a:solidFill>
                    <a:latin typeface="Times New Roman" panose="02020603050405020304" pitchFamily="18" charset="0"/>
                  </a:rPr>
                  <a:t> </a:t>
                </a:r>
                <a:r>
                  <a:rPr lang="zh-CN" altLang="en-US" b="0" dirty="0">
                    <a:solidFill>
                      <a:schemeClr val="tx1"/>
                    </a:solidFill>
                    <a:latin typeface="Times New Roman" panose="02020603050405020304" pitchFamily="18" charset="0"/>
                  </a:rPr>
                  <a:t>设</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𝜹</m:t>
                        </m:r>
                      </m:e>
                      <m:sub>
                        <m:r>
                          <a:rPr lang="en-US" altLang="zh-CN" b="1" i="1">
                            <a:solidFill>
                              <a:schemeClr val="tx1"/>
                            </a:solidFill>
                            <a:latin typeface="Cambria Math" panose="02040503050406030204" pitchFamily="18" charset="0"/>
                          </a:rPr>
                          <m:t>𝒌</m:t>
                        </m:r>
                      </m:sub>
                    </m:sSub>
                  </m:oMath>
                </a14:m>
                <a:r>
                  <a:rPr lang="zh-CN" altLang="en-US" b="0" dirty="0">
                    <a:solidFill>
                      <a:schemeClr val="tx1"/>
                    </a:solidFill>
                    <a:latin typeface="Times New Roman" panose="02020603050405020304" pitchFamily="18" charset="0"/>
                  </a:rPr>
                  <a:t>为</a:t>
                </a:r>
                <a14:m>
                  <m:oMath xmlns:m="http://schemas.openxmlformats.org/officeDocument/2006/math">
                    <m:r>
                      <a:rPr lang="zh-CN" altLang="en-US" b="0" i="1" dirty="0">
                        <a:solidFill>
                          <a:schemeClr val="tx1"/>
                        </a:solidFill>
                        <a:latin typeface="Cambria Math" panose="02040503050406030204" pitchFamily="18" charset="0"/>
                      </a:rPr>
                      <m:t>∀</m:t>
                    </m:r>
                    <m:r>
                      <a:rPr lang="en-US" altLang="zh-CN" b="0" i="0" dirty="0" smtClean="0">
                        <a:solidFill>
                          <a:schemeClr val="tx1"/>
                        </a:solidFill>
                        <a:latin typeface="Cambria Math" panose="02040503050406030204" pitchFamily="18" charset="0"/>
                      </a:rPr>
                      <m:t>,</m:t>
                    </m:r>
                    <m:r>
                      <a:rPr lang="zh-CN" altLang="en-US" b="0" i="1" dirty="0">
                        <a:solidFill>
                          <a:schemeClr val="tx1"/>
                        </a:solidFill>
                        <a:latin typeface="Cambria Math" panose="02040503050406030204" pitchFamily="18" charset="0"/>
                      </a:rPr>
                      <m:t>∃</m:t>
                    </m:r>
                  </m:oMath>
                </a14:m>
                <a:r>
                  <a:rPr lang="zh-CN" altLang="en-US" b="0" dirty="0">
                    <a:solidFill>
                      <a:schemeClr val="tx1"/>
                    </a:solidFill>
                    <a:latin typeface="Times New Roman" panose="02020603050405020304" pitchFamily="18" charset="0"/>
                  </a:rPr>
                  <a:t>量词，</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𝒏</m:t>
                        </m:r>
                      </m:sub>
                    </m:sSub>
                  </m:oMath>
                </a14:m>
                <a:r>
                  <a:rPr lang="zh-CN" altLang="en-US" b="0" dirty="0">
                    <a:solidFill>
                      <a:schemeClr val="tx1"/>
                    </a:solidFill>
                    <a:latin typeface="Times New Roman" panose="02020603050405020304" pitchFamily="18" charset="0"/>
                  </a:rPr>
                  <a:t>为不同变元，对于任意合式公式</a:t>
                </a:r>
                <a14:m>
                  <m:oMath xmlns:m="http://schemas.openxmlformats.org/officeDocument/2006/math">
                    <m:r>
                      <a:rPr lang="en-US" altLang="zh-CN" b="1" i="1">
                        <a:solidFill>
                          <a:schemeClr val="tx1"/>
                        </a:solidFill>
                        <a:latin typeface="Cambria Math" panose="02040503050406030204" pitchFamily="18" charset="0"/>
                      </a:rPr>
                      <m:t>𝑸</m:t>
                    </m:r>
                  </m:oMath>
                </a14:m>
                <a:r>
                  <a:rPr lang="zh-CN" altLang="en-US" b="0" dirty="0">
                    <a:solidFill>
                      <a:schemeClr val="tx1"/>
                    </a:solidFill>
                    <a:latin typeface="Times New Roman" panose="02020603050405020304" pitchFamily="18" charset="0"/>
                  </a:rPr>
                  <a:t>，存在前束范式</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𝜹</m:t>
                        </m:r>
                      </m:e>
                      <m:sub>
                        <m:r>
                          <a:rPr lang="en-US" altLang="zh-CN" b="1" i="1">
                            <a:solidFill>
                              <a:schemeClr val="tx1"/>
                            </a:solidFill>
                            <a:latin typeface="Cambria Math" panose="02040503050406030204" pitchFamily="18" charset="0"/>
                          </a:rPr>
                          <m:t>𝟏</m:t>
                        </m:r>
                      </m:sub>
                    </m:sSub>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𝜹</m:t>
                        </m:r>
                      </m:e>
                      <m:sub>
                        <m:r>
                          <a:rPr lang="en-US" altLang="zh-CN" b="1" i="1">
                            <a:solidFill>
                              <a:schemeClr val="tx1"/>
                            </a:solidFill>
                            <a:latin typeface="Cambria Math" panose="02040503050406030204" pitchFamily="18" charset="0"/>
                          </a:rPr>
                          <m:t>𝒏</m:t>
                        </m:r>
                      </m:sub>
                    </m:sSub>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𝑹</m:t>
                    </m:r>
                  </m:oMath>
                </a14:m>
                <a:r>
                  <a:rPr lang="zh-CN" altLang="en-US" b="0" dirty="0">
                    <a:solidFill>
                      <a:schemeClr val="tx1"/>
                    </a:solidFill>
                    <a:latin typeface="Times New Roman" panose="02020603050405020304" pitchFamily="18" charset="0"/>
                  </a:rPr>
                  <a:t>，使得</a:t>
                </a:r>
                <a14:m>
                  <m:oMath xmlns:m="http://schemas.openxmlformats.org/officeDocument/2006/math">
                    <m:r>
                      <a:rPr lang="en-US" altLang="zh-CN" b="1" i="1">
                        <a:solidFill>
                          <a:schemeClr val="tx1"/>
                        </a:solidFill>
                        <a:latin typeface="Cambria Math" panose="02040503050406030204" pitchFamily="18" charset="0"/>
                      </a:rPr>
                      <m:t>𝑸</m:t>
                    </m:r>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𝜹</m:t>
                        </m:r>
                      </m:e>
                      <m:sub>
                        <m:r>
                          <a:rPr lang="en-US" altLang="zh-CN" b="1" i="1">
                            <a:solidFill>
                              <a:schemeClr val="tx1"/>
                            </a:solidFill>
                            <a:latin typeface="Cambria Math" panose="02040503050406030204" pitchFamily="18" charset="0"/>
                          </a:rPr>
                          <m:t>𝟏</m:t>
                        </m:r>
                      </m:sub>
                    </m:sSub>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𝜹</m:t>
                        </m:r>
                      </m:e>
                      <m:sub>
                        <m:r>
                          <a:rPr lang="en-US" altLang="zh-CN" b="1" i="1">
                            <a:solidFill>
                              <a:schemeClr val="tx1"/>
                            </a:solidFill>
                            <a:latin typeface="Cambria Math" panose="02040503050406030204" pitchFamily="18" charset="0"/>
                          </a:rPr>
                          <m:t>𝒏</m:t>
                        </m:r>
                      </m:sub>
                    </m:sSub>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𝒏</m:t>
                        </m:r>
                      </m:sub>
                    </m:sSub>
                    <m:r>
                      <a:rPr lang="en-US" altLang="zh-CN" b="1" i="1">
                        <a:solidFill>
                          <a:schemeClr val="tx1"/>
                        </a:solidFill>
                        <a:latin typeface="Cambria Math" panose="02040503050406030204" pitchFamily="18" charset="0"/>
                      </a:rPr>
                      <m:t>𝑹</m:t>
                    </m:r>
                  </m:oMath>
                </a14:m>
                <a:r>
                  <a:rPr lang="zh-CN" altLang="en-US" b="0" dirty="0">
                    <a:solidFill>
                      <a:schemeClr val="tx1"/>
                    </a:solidFill>
                    <a:latin typeface="Times New Roman" panose="02020603050405020304" pitchFamily="18" charset="0"/>
                  </a:rPr>
                  <a:t>。</a:t>
                </a: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355" t="-426"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21211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前束范式变换步骤</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marL="469900" indent="-457200" algn="just">
                  <a:lnSpc>
                    <a:spcPct val="125000"/>
                  </a:lnSpc>
                  <a:buClr>
                    <a:srgbClr val="660033"/>
                  </a:buClr>
                  <a:buSzPct val="69117"/>
                  <a:tabLst>
                    <a:tab pos="356235" algn="l"/>
                  </a:tabLst>
                </a:pPr>
                <a:r>
                  <a:rPr lang="zh-CN" altLang="en-US" b="0" dirty="0">
                    <a:latin typeface="Times New Roman" panose="02020603050405020304" pitchFamily="18" charset="0"/>
                  </a:rPr>
                  <a:t>一个公式变换为前束范式步骤如下：</a:t>
                </a:r>
                <a:endParaRPr lang="en-US" altLang="zh-CN" b="0" dirty="0">
                  <a:latin typeface="Times New Roman" panose="02020603050405020304" pitchFamily="18" charset="0"/>
                </a:endParaRPr>
              </a:p>
              <a:p>
                <a:pPr marL="641350" lvl="1" indent="-457200" algn="just">
                  <a:lnSpc>
                    <a:spcPct val="125000"/>
                  </a:lnSpc>
                  <a:buClr>
                    <a:srgbClr val="660033"/>
                  </a:buClr>
                  <a:buSzPct val="69117"/>
                  <a:buFont typeface="Wingdings" pitchFamily="2" charset="2"/>
                  <a:buChar char="Ø"/>
                  <a:tabLst>
                    <a:tab pos="356235" algn="l"/>
                  </a:tabLst>
                </a:pPr>
                <a:r>
                  <a:rPr lang="en-US" altLang="zh-CN" sz="2600" b="0" dirty="0">
                    <a:solidFill>
                      <a:schemeClr val="tx1"/>
                    </a:solidFill>
                    <a:latin typeface="Times New Roman" panose="02020603050405020304" pitchFamily="18" charset="0"/>
                  </a:rPr>
                  <a:t>1</a:t>
                </a:r>
                <a:r>
                  <a:rPr lang="zh-CN" altLang="en-US" sz="2600" b="0" dirty="0">
                    <a:solidFill>
                      <a:schemeClr val="tx1"/>
                    </a:solidFill>
                    <a:latin typeface="Times New Roman" panose="02020603050405020304" pitchFamily="18" charset="0"/>
                  </a:rPr>
                  <a:t>）依次</a:t>
                </a:r>
                <a:r>
                  <a:rPr lang="zh-CN" altLang="en-US" sz="2600" b="0" dirty="0">
                    <a:latin typeface="Times New Roman" panose="02020603050405020304" pitchFamily="18" charset="0"/>
                  </a:rPr>
                  <a:t>利用</a:t>
                </a:r>
                <a:r>
                  <a:rPr lang="zh-CN" altLang="en-US" sz="2600" b="0" dirty="0">
                    <a:solidFill>
                      <a:schemeClr val="tx1"/>
                    </a:solidFill>
                    <a:latin typeface="Times New Roman" panose="02020603050405020304" pitchFamily="18" charset="0"/>
                  </a:rPr>
                  <a:t>等值公式</a:t>
                </a:r>
                <a14:m>
                  <m:oMath xmlns:m="http://schemas.openxmlformats.org/officeDocument/2006/math">
                    <m:r>
                      <a:rPr lang="en-US" altLang="zh-CN" sz="2600" b="1" i="1">
                        <a:solidFill>
                          <a:schemeClr val="tx1"/>
                        </a:solidFill>
                        <a:latin typeface="Cambria Math" panose="02040503050406030204" pitchFamily="18" charset="0"/>
                      </a:rPr>
                      <m:t>𝑸</m:t>
                    </m:r>
                    <m:r>
                      <a:rPr lang="en-US" altLang="zh-CN" sz="2600" b="1" i="1">
                        <a:solidFill>
                          <a:schemeClr val="tx1"/>
                        </a:solidFill>
                        <a:latin typeface="Cambria Math" panose="02040503050406030204" pitchFamily="18" charset="0"/>
                      </a:rPr>
                      <m:t>⨁</m:t>
                    </m:r>
                    <m:r>
                      <a:rPr lang="en-US" altLang="zh-CN" sz="2600" b="1" i="1">
                        <a:solidFill>
                          <a:schemeClr val="tx1"/>
                        </a:solidFill>
                        <a:latin typeface="Cambria Math" panose="02040503050406030204" pitchFamily="18" charset="0"/>
                      </a:rPr>
                      <m:t>𝑹</m:t>
                    </m:r>
                    <m:r>
                      <a:rPr lang="en-US" altLang="zh-CN" sz="2600" b="1" i="1">
                        <a:solidFill>
                          <a:schemeClr val="tx1"/>
                        </a:solidFill>
                        <a:latin typeface="Cambria Math" panose="02040503050406030204" pitchFamily="18" charset="0"/>
                      </a:rPr>
                      <m:t>⇔¬(</m:t>
                    </m:r>
                    <m:r>
                      <a:rPr lang="en-US" altLang="zh-CN" sz="2600" b="1" i="1">
                        <a:solidFill>
                          <a:schemeClr val="tx1"/>
                        </a:solidFill>
                        <a:latin typeface="Cambria Math" panose="02040503050406030204" pitchFamily="18" charset="0"/>
                      </a:rPr>
                      <m:t>𝑸</m:t>
                    </m:r>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rPr>
                      <m:t>𝑹</m:t>
                    </m:r>
                    <m:r>
                      <a:rPr lang="en-US" altLang="zh-CN" sz="2600" b="1" i="1">
                        <a:solidFill>
                          <a:schemeClr val="tx1"/>
                        </a:solidFill>
                        <a:latin typeface="Cambria Math" panose="02040503050406030204" pitchFamily="18" charset="0"/>
                      </a:rPr>
                      <m:t>)</m:t>
                    </m:r>
                  </m:oMath>
                </a14:m>
                <a:r>
                  <a:rPr lang="zh-CN" altLang="en-US" sz="2600" dirty="0">
                    <a:solidFill>
                      <a:schemeClr val="tx1"/>
                    </a:solidFill>
                    <a:latin typeface="Times New Roman" panose="02020603050405020304" pitchFamily="18" charset="0"/>
                  </a:rPr>
                  <a:t>，</a:t>
                </a:r>
                <a14:m>
                  <m:oMath xmlns:m="http://schemas.openxmlformats.org/officeDocument/2006/math">
                    <m:r>
                      <a:rPr lang="en-US" altLang="zh-CN" sz="2600" b="1" i="1" dirty="0">
                        <a:solidFill>
                          <a:schemeClr val="tx1"/>
                        </a:solidFill>
                        <a:latin typeface="Cambria Math" panose="02040503050406030204" pitchFamily="18" charset="0"/>
                        <a:ea typeface="Cambria Math" panose="02040503050406030204" pitchFamily="18" charset="0"/>
                      </a:rPr>
                      <m:t>𝑸</m:t>
                    </m:r>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ea typeface="Cambria Math" panose="02040503050406030204" pitchFamily="18" charset="0"/>
                      </a:rPr>
                      <m:t>𝑹</m:t>
                    </m:r>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ea typeface="Cambria Math" panose="02040503050406030204" pitchFamily="18" charset="0"/>
                      </a:rPr>
                      <m:t>𝑸</m:t>
                    </m:r>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ea typeface="Cambria Math" panose="02040503050406030204" pitchFamily="18" charset="0"/>
                      </a:rPr>
                      <m:t>𝑹</m:t>
                    </m:r>
                    <m:r>
                      <a:rPr lang="en-US" altLang="zh-CN" sz="2600" b="1" i="1" dirty="0">
                        <a:solidFill>
                          <a:schemeClr val="tx1"/>
                        </a:solidFill>
                        <a:latin typeface="Cambria Math" panose="02040503050406030204" pitchFamily="18" charset="0"/>
                        <a:ea typeface="Cambria Math" panose="02040503050406030204" pitchFamily="18" charset="0"/>
                      </a:rPr>
                      <m:t>)∧</m:t>
                    </m:r>
                    <m:d>
                      <m:dPr>
                        <m:ctrlPr>
                          <a:rPr lang="en-US" altLang="zh-CN" sz="2600" i="1" dirty="0">
                            <a:solidFill>
                              <a:schemeClr val="tx1"/>
                            </a:solidFill>
                            <a:latin typeface="Cambria Math" panose="02040503050406030204" pitchFamily="18" charset="0"/>
                            <a:ea typeface="Cambria Math" panose="02040503050406030204" pitchFamily="18" charset="0"/>
                          </a:rPr>
                        </m:ctrlPr>
                      </m:dPr>
                      <m:e>
                        <m:r>
                          <a:rPr lang="en-US" altLang="zh-CN" sz="2600" b="1" i="1" dirty="0">
                            <a:solidFill>
                              <a:schemeClr val="tx1"/>
                            </a:solidFill>
                            <a:latin typeface="Cambria Math" panose="02040503050406030204" pitchFamily="18" charset="0"/>
                            <a:ea typeface="Cambria Math" panose="02040503050406030204" pitchFamily="18" charset="0"/>
                          </a:rPr>
                          <m:t>𝑹</m:t>
                        </m:r>
                        <m:r>
                          <a:rPr lang="en-US" altLang="zh-CN" sz="2600" b="1" i="1" dirty="0">
                            <a:solidFill>
                              <a:schemeClr val="tx1"/>
                            </a:solidFill>
                            <a:latin typeface="Cambria Math" panose="02040503050406030204" pitchFamily="18" charset="0"/>
                            <a:ea typeface="Cambria Math" panose="02040503050406030204" pitchFamily="18" charset="0"/>
                          </a:rPr>
                          <m:t>→</m:t>
                        </m:r>
                        <m:r>
                          <a:rPr lang="en-US" altLang="zh-CN" sz="2600" b="1" i="1" dirty="0">
                            <a:solidFill>
                              <a:schemeClr val="tx1"/>
                            </a:solidFill>
                            <a:latin typeface="Cambria Math" panose="02040503050406030204" pitchFamily="18" charset="0"/>
                            <a:ea typeface="Cambria Math" panose="02040503050406030204" pitchFamily="18" charset="0"/>
                          </a:rPr>
                          <m:t>𝑸</m:t>
                        </m:r>
                      </m:e>
                    </m:d>
                  </m:oMath>
                </a14:m>
                <a:r>
                  <a:rPr lang="zh-CN" altLang="en-US" sz="2600" dirty="0">
                    <a:latin typeface="Times New Roman" panose="02020603050405020304" pitchFamily="18" charset="0"/>
                  </a:rPr>
                  <a:t>，</a:t>
                </a:r>
                <a14:m>
                  <m:oMath xmlns:m="http://schemas.openxmlformats.org/officeDocument/2006/math">
                    <m:r>
                      <a:rPr lang="en-US" altLang="zh-CN" sz="2600" b="1" i="1" dirty="0">
                        <a:latin typeface="Cambria Math" panose="02040503050406030204" pitchFamily="18" charset="0"/>
                        <a:ea typeface="Cambria Math" panose="02040503050406030204" pitchFamily="18" charset="0"/>
                      </a:rPr>
                      <m:t>𝑸</m:t>
                    </m:r>
                    <m:r>
                      <a:rPr lang="en-US" altLang="zh-CN" sz="2600" b="1" i="1" dirty="0">
                        <a:latin typeface="Cambria Math" panose="02040503050406030204" pitchFamily="18" charset="0"/>
                        <a:ea typeface="Cambria Math" panose="02040503050406030204" pitchFamily="18" charset="0"/>
                      </a:rPr>
                      <m:t>→</m:t>
                    </m:r>
                    <m:r>
                      <a:rPr lang="en-US" altLang="zh-CN" sz="2600" b="1" i="1" dirty="0">
                        <a:latin typeface="Cambria Math" panose="02040503050406030204" pitchFamily="18" charset="0"/>
                        <a:ea typeface="Cambria Math" panose="02040503050406030204" pitchFamily="18" charset="0"/>
                      </a:rPr>
                      <m:t>𝑹</m:t>
                    </m:r>
                    <m:r>
                      <a:rPr lang="en-US" altLang="zh-CN" sz="2600" b="1" i="1" dirty="0">
                        <a:latin typeface="Cambria Math" panose="02040503050406030204" pitchFamily="18" charset="0"/>
                        <a:ea typeface="Cambria Math" panose="02040503050406030204" pitchFamily="18" charset="0"/>
                      </a:rPr>
                      <m:t>⇔¬</m:t>
                    </m:r>
                    <m:r>
                      <a:rPr lang="en-US" altLang="zh-CN" sz="2600" b="1" i="1" dirty="0">
                        <a:latin typeface="Cambria Math" panose="02040503050406030204" pitchFamily="18" charset="0"/>
                        <a:ea typeface="Cambria Math" panose="02040503050406030204" pitchFamily="18" charset="0"/>
                      </a:rPr>
                      <m:t>𝑸</m:t>
                    </m:r>
                    <m:r>
                      <a:rPr lang="en-US" altLang="zh-CN" sz="2600" b="1" i="1" dirty="0">
                        <a:latin typeface="Cambria Math" panose="02040503050406030204" pitchFamily="18" charset="0"/>
                        <a:ea typeface="Cambria Math" panose="02040503050406030204" pitchFamily="18" charset="0"/>
                      </a:rPr>
                      <m:t>∨</m:t>
                    </m:r>
                    <m:r>
                      <a:rPr lang="en-US" altLang="zh-CN" sz="2600" b="1" i="1" dirty="0">
                        <a:latin typeface="Cambria Math" panose="02040503050406030204" pitchFamily="18" charset="0"/>
                        <a:ea typeface="Cambria Math" panose="02040503050406030204" pitchFamily="18" charset="0"/>
                      </a:rPr>
                      <m:t>𝑹</m:t>
                    </m:r>
                  </m:oMath>
                </a14:m>
                <a:r>
                  <a:rPr lang="zh-CN" altLang="en-US" sz="2600" b="0" dirty="0">
                    <a:solidFill>
                      <a:schemeClr val="tx1"/>
                    </a:solidFill>
                    <a:latin typeface="Times New Roman" panose="02020603050405020304" pitchFamily="18" charset="0"/>
                  </a:rPr>
                  <a:t>进行等值变换，产生的公式仅有联结词</a:t>
                </a:r>
                <a:r>
                  <a:rPr lang="en-US" altLang="zh-CN" sz="2600" b="0" dirty="0">
                    <a:solidFill>
                      <a:schemeClr val="tx1"/>
                    </a:solidFill>
                    <a:latin typeface="Times New Roman" panose="02020603050405020304" pitchFamily="18" charset="0"/>
                  </a:rPr>
                  <a:t> </a:t>
                </a:r>
                <a14:m>
                  <m:oMath xmlns:m="http://schemas.openxmlformats.org/officeDocument/2006/math">
                    <m:r>
                      <a:rPr lang="en-US" altLang="zh-CN" sz="2600" b="0" i="1" dirty="0">
                        <a:solidFill>
                          <a:schemeClr val="tx1"/>
                        </a:solidFill>
                        <a:latin typeface="Cambria Math" panose="02040503050406030204" pitchFamily="18" charset="0"/>
                        <a:ea typeface="Cambria Math" panose="02040503050406030204" pitchFamily="18" charset="0"/>
                      </a:rPr>
                      <m:t>∨</m:t>
                    </m:r>
                    <m:r>
                      <a:rPr lang="en-US" altLang="zh-CN" sz="2600" b="0" i="0" dirty="0" smtClean="0">
                        <a:solidFill>
                          <a:schemeClr val="tx1"/>
                        </a:solidFill>
                        <a:latin typeface="Cambria Math" panose="02040503050406030204" pitchFamily="18" charset="0"/>
                        <a:ea typeface="Cambria Math" panose="02040503050406030204" pitchFamily="18" charset="0"/>
                      </a:rPr>
                      <m:t>,</m:t>
                    </m:r>
                    <m:r>
                      <a:rPr lang="en-US" altLang="zh-CN" sz="2600" b="0" i="1" dirty="0">
                        <a:solidFill>
                          <a:schemeClr val="tx1"/>
                        </a:solidFill>
                        <a:latin typeface="Cambria Math" panose="02040503050406030204" pitchFamily="18" charset="0"/>
                        <a:ea typeface="Cambria Math" panose="02040503050406030204" pitchFamily="18" charset="0"/>
                      </a:rPr>
                      <m:t>∧</m:t>
                    </m:r>
                    <m:r>
                      <a:rPr lang="en-US" altLang="zh-CN" sz="2600" b="0" i="0" dirty="0" smtClean="0">
                        <a:solidFill>
                          <a:schemeClr val="tx1"/>
                        </a:solidFill>
                        <a:latin typeface="Cambria Math" panose="02040503050406030204" pitchFamily="18" charset="0"/>
                        <a:ea typeface="Cambria Math" panose="02040503050406030204" pitchFamily="18" charset="0"/>
                      </a:rPr>
                      <m:t>,</m:t>
                    </m:r>
                    <m:r>
                      <a:rPr lang="en-US" altLang="zh-CN" sz="2600" b="0" i="1" dirty="0">
                        <a:solidFill>
                          <a:schemeClr val="tx1"/>
                        </a:solidFill>
                        <a:latin typeface="Cambria Math" panose="02040503050406030204" pitchFamily="18" charset="0"/>
                        <a:ea typeface="Cambria Math" panose="02040503050406030204" pitchFamily="18" charset="0"/>
                      </a:rPr>
                      <m:t>¬</m:t>
                    </m:r>
                  </m:oMath>
                </a14:m>
                <a:r>
                  <a:rPr lang="en-US" altLang="zh-CN" sz="2600" b="0" dirty="0">
                    <a:solidFill>
                      <a:schemeClr val="tx1"/>
                    </a:solidFill>
                    <a:latin typeface="Times New Roman" panose="02020603050405020304" pitchFamily="18" charset="0"/>
                  </a:rPr>
                  <a:t> </a:t>
                </a:r>
                <a:r>
                  <a:rPr lang="zh-CN" altLang="en-US" sz="2600" b="0" dirty="0">
                    <a:solidFill>
                      <a:schemeClr val="tx1"/>
                    </a:solidFill>
                    <a:latin typeface="Times New Roman" panose="02020603050405020304" pitchFamily="18" charset="0"/>
                  </a:rPr>
                  <a:t>以及量词</a:t>
                </a:r>
                <a:r>
                  <a:rPr lang="en-US" altLang="zh-CN" sz="2600" b="0" dirty="0">
                    <a:solidFill>
                      <a:schemeClr val="tx1"/>
                    </a:solidFill>
                    <a:latin typeface="Times New Roman" panose="02020603050405020304" pitchFamily="18" charset="0"/>
                  </a:rPr>
                  <a:t> </a:t>
                </a:r>
                <a14:m>
                  <m:oMath xmlns:m="http://schemas.openxmlformats.org/officeDocument/2006/math">
                    <m:r>
                      <a:rPr lang="zh-CN" altLang="en-US" sz="2600" b="0" i="1" dirty="0">
                        <a:solidFill>
                          <a:schemeClr val="tx1"/>
                        </a:solidFill>
                        <a:latin typeface="Cambria Math" panose="02040503050406030204" pitchFamily="18" charset="0"/>
                        <a:ea typeface="Cambria Math" panose="02040503050406030204" pitchFamily="18" charset="0"/>
                      </a:rPr>
                      <m:t>∀</m:t>
                    </m:r>
                    <m:r>
                      <a:rPr lang="en-US" altLang="zh-CN" sz="2600" b="0" i="0" dirty="0" smtClean="0">
                        <a:solidFill>
                          <a:schemeClr val="tx1"/>
                        </a:solidFill>
                        <a:latin typeface="Cambria Math" panose="02040503050406030204" pitchFamily="18" charset="0"/>
                        <a:ea typeface="Cambria Math" panose="02040503050406030204" pitchFamily="18" charset="0"/>
                      </a:rPr>
                      <m:t>,</m:t>
                    </m:r>
                    <m:r>
                      <a:rPr lang="zh-CN" altLang="en-US" sz="2600" b="0" i="1" dirty="0">
                        <a:solidFill>
                          <a:schemeClr val="tx1"/>
                        </a:solidFill>
                        <a:latin typeface="Cambria Math" panose="02040503050406030204" pitchFamily="18" charset="0"/>
                        <a:ea typeface="Cambria Math" panose="02040503050406030204" pitchFamily="18" charset="0"/>
                      </a:rPr>
                      <m:t>∃</m:t>
                    </m:r>
                  </m:oMath>
                </a14:m>
                <a:r>
                  <a:rPr lang="zh-CN" altLang="en-US" sz="2600" b="0" dirty="0">
                    <a:latin typeface="Times New Roman" panose="02020603050405020304" pitchFamily="18" charset="0"/>
                  </a:rPr>
                  <a:t>。</a:t>
                </a:r>
                <a:endParaRPr lang="en-US" altLang="zh-CN" sz="2600" b="0" dirty="0">
                  <a:solidFill>
                    <a:schemeClr val="tx1"/>
                  </a:solidFill>
                  <a:latin typeface="Times New Roman" panose="02020603050405020304" pitchFamily="18" charset="0"/>
                </a:endParaRPr>
              </a:p>
              <a:p>
                <a:pPr marL="641350" lvl="1" indent="-457200" algn="just">
                  <a:lnSpc>
                    <a:spcPct val="125000"/>
                  </a:lnSpc>
                  <a:buClr>
                    <a:srgbClr val="660033"/>
                  </a:buClr>
                  <a:buSzPct val="69117"/>
                  <a:buFont typeface="Wingdings" pitchFamily="2" charset="2"/>
                  <a:buChar char="Ø"/>
                  <a:tabLst>
                    <a:tab pos="356235" algn="l"/>
                  </a:tabLst>
                </a:pPr>
                <a:r>
                  <a:rPr lang="en-US" altLang="zh-CN" sz="2600" b="0" dirty="0">
                    <a:solidFill>
                      <a:schemeClr val="tx1"/>
                    </a:solidFill>
                    <a:latin typeface="Times New Roman" panose="02020603050405020304" pitchFamily="18" charset="0"/>
                  </a:rPr>
                  <a:t>2</a:t>
                </a:r>
                <a:r>
                  <a:rPr lang="zh-CN" altLang="en-US" sz="2600" b="0" dirty="0">
                    <a:solidFill>
                      <a:schemeClr val="tx1"/>
                    </a:solidFill>
                    <a:latin typeface="Times New Roman" panose="02020603050405020304" pitchFamily="18" charset="0"/>
                  </a:rPr>
                  <a:t>）用等值公式</a:t>
                </a:r>
                <a14:m>
                  <m:oMath xmlns:m="http://schemas.openxmlformats.org/officeDocument/2006/math">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𝑸</m:t>
                    </m:r>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𝑸</m:t>
                    </m:r>
                  </m:oMath>
                </a14:m>
                <a:r>
                  <a:rPr lang="zh-CN" altLang="en-US" sz="2600" b="0" dirty="0">
                    <a:solidFill>
                      <a:schemeClr val="tx1"/>
                    </a:solidFill>
                    <a:latin typeface="Times New Roman" panose="02020603050405020304" pitchFamily="18" charset="0"/>
                  </a:rPr>
                  <a:t>进行变换以化简公式。</a:t>
                </a:r>
                <a:endParaRPr lang="en-US" altLang="zh-CN" sz="2600" b="0" dirty="0">
                  <a:latin typeface="Times New Roman" panose="02020603050405020304" pitchFamily="18" charset="0"/>
                </a:endParaRPr>
              </a:p>
              <a:p>
                <a:pPr marL="641350" lvl="1" indent="-457200" algn="just">
                  <a:lnSpc>
                    <a:spcPct val="125000"/>
                  </a:lnSpc>
                  <a:buClr>
                    <a:srgbClr val="660033"/>
                  </a:buClr>
                  <a:buSzPct val="69117"/>
                  <a:buFont typeface="Wingdings" pitchFamily="2" charset="2"/>
                  <a:buChar char="Ø"/>
                  <a:tabLst>
                    <a:tab pos="356235" algn="l"/>
                  </a:tabLst>
                </a:pPr>
                <a:r>
                  <a:rPr lang="en-US" altLang="zh-CN" sz="2600" b="0" dirty="0">
                    <a:solidFill>
                      <a:schemeClr val="tx1"/>
                    </a:solidFill>
                    <a:latin typeface="Times New Roman" panose="02020603050405020304" pitchFamily="18" charset="0"/>
                  </a:rPr>
                  <a:t>3</a:t>
                </a:r>
                <a:r>
                  <a:rPr lang="zh-CN" altLang="en-US" sz="2600" b="0" dirty="0">
                    <a:solidFill>
                      <a:schemeClr val="tx1"/>
                    </a:solidFill>
                    <a:latin typeface="Times New Roman" panose="02020603050405020304" pitchFamily="18" charset="0"/>
                  </a:rPr>
                  <a:t>）根据以上等值公式，以及如下量词变换等值公式</a:t>
                </a:r>
                <a14:m>
                  <m:oMath xmlns:m="http://schemas.openxmlformats.org/officeDocument/2006/math">
                    <m:r>
                      <a:rPr lang="en-US" altLang="zh-CN" sz="2600" b="0"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𝑸</m:t>
                    </m:r>
                    <m:d>
                      <m:dPr>
                        <m:ctrlPr>
                          <a:rPr lang="en-US" altLang="zh-CN" sz="2600" i="1">
                            <a:solidFill>
                              <a:schemeClr val="tx1"/>
                            </a:solidFill>
                            <a:latin typeface="Cambria Math" panose="02040503050406030204" pitchFamily="18" charset="0"/>
                            <a:ea typeface="Cambria Math" panose="02040503050406030204" pitchFamily="18" charset="0"/>
                          </a:rPr>
                        </m:ctrlPr>
                      </m:dPr>
                      <m:e>
                        <m:r>
                          <a:rPr lang="en-US" altLang="zh-CN" sz="2600" b="1" i="1">
                            <a:solidFill>
                              <a:schemeClr val="tx1"/>
                            </a:solidFill>
                            <a:latin typeface="Cambria Math" panose="02040503050406030204" pitchFamily="18" charset="0"/>
                            <a:ea typeface="Cambria Math" panose="02040503050406030204" pitchFamily="18" charset="0"/>
                          </a:rPr>
                          <m:t>𝒙</m:t>
                        </m:r>
                      </m:e>
                    </m:d>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𝒙</m:t>
                    </m:r>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𝑸</m:t>
                    </m:r>
                    <m:d>
                      <m:dPr>
                        <m:ctrlPr>
                          <a:rPr lang="en-US" altLang="zh-CN" sz="2600" i="1">
                            <a:solidFill>
                              <a:schemeClr val="tx1"/>
                            </a:solidFill>
                            <a:latin typeface="Cambria Math" panose="02040503050406030204" pitchFamily="18" charset="0"/>
                            <a:ea typeface="Cambria Math" panose="02040503050406030204" pitchFamily="18" charset="0"/>
                          </a:rPr>
                        </m:ctrlPr>
                      </m:dPr>
                      <m:e>
                        <m:r>
                          <a:rPr lang="en-US" altLang="zh-CN" sz="2600" b="1" i="1">
                            <a:solidFill>
                              <a:schemeClr val="tx1"/>
                            </a:solidFill>
                            <a:latin typeface="Cambria Math" panose="02040503050406030204" pitchFamily="18" charset="0"/>
                            <a:ea typeface="Cambria Math" panose="02040503050406030204" pitchFamily="18" charset="0"/>
                          </a:rPr>
                          <m:t>𝒙</m:t>
                        </m:r>
                      </m:e>
                    </m:d>
                  </m:oMath>
                </a14:m>
                <a:r>
                  <a:rPr lang="zh-CN" altLang="en-US" sz="2600" dirty="0">
                    <a:solidFill>
                      <a:schemeClr val="tx1"/>
                    </a:solidFill>
                    <a:latin typeface="Heiti SC Medium" pitchFamily="2" charset="-128"/>
                    <a:ea typeface="Heiti SC Medium" pitchFamily="2" charset="-128"/>
                  </a:rPr>
                  <a:t>，</a:t>
                </a:r>
                <a14:m>
                  <m:oMath xmlns:m="http://schemas.openxmlformats.org/officeDocument/2006/math">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𝑸</m:t>
                    </m:r>
                    <m:d>
                      <m:dPr>
                        <m:ctrlPr>
                          <a:rPr lang="en-US" altLang="zh-CN" sz="2600" i="1">
                            <a:solidFill>
                              <a:schemeClr val="tx1"/>
                            </a:solidFill>
                            <a:latin typeface="Cambria Math" panose="02040503050406030204" pitchFamily="18" charset="0"/>
                            <a:ea typeface="Cambria Math" panose="02040503050406030204" pitchFamily="18" charset="0"/>
                          </a:rPr>
                        </m:ctrlPr>
                      </m:dPr>
                      <m:e>
                        <m:r>
                          <a:rPr lang="en-US" altLang="zh-CN" sz="2600" b="1" i="1">
                            <a:solidFill>
                              <a:schemeClr val="tx1"/>
                            </a:solidFill>
                            <a:latin typeface="Cambria Math" panose="02040503050406030204" pitchFamily="18" charset="0"/>
                            <a:ea typeface="Cambria Math" panose="02040503050406030204" pitchFamily="18" charset="0"/>
                          </a:rPr>
                          <m:t>𝒙</m:t>
                        </m:r>
                      </m:e>
                    </m:d>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𝒙</m:t>
                    </m:r>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𝑸</m:t>
                    </m:r>
                    <m:d>
                      <m:dPr>
                        <m:ctrlPr>
                          <a:rPr lang="en-US" altLang="zh-CN" sz="2600" i="1">
                            <a:solidFill>
                              <a:schemeClr val="tx1"/>
                            </a:solidFill>
                            <a:latin typeface="Cambria Math" panose="02040503050406030204" pitchFamily="18" charset="0"/>
                            <a:ea typeface="Cambria Math" panose="02040503050406030204" pitchFamily="18" charset="0"/>
                          </a:rPr>
                        </m:ctrlPr>
                      </m:dPr>
                      <m:e>
                        <m:r>
                          <a:rPr lang="en-US" altLang="zh-CN" sz="2600" b="1" i="1">
                            <a:solidFill>
                              <a:schemeClr val="tx1"/>
                            </a:solidFill>
                            <a:latin typeface="Cambria Math" panose="02040503050406030204" pitchFamily="18" charset="0"/>
                            <a:ea typeface="Cambria Math" panose="02040503050406030204" pitchFamily="18" charset="0"/>
                          </a:rPr>
                          <m:t>𝒙</m:t>
                        </m:r>
                      </m:e>
                    </m:d>
                  </m:oMath>
                </a14:m>
                <a:endParaRPr lang="en-US" altLang="zh-CN" sz="2600" i="1" dirty="0">
                  <a:solidFill>
                    <a:schemeClr val="tx1"/>
                  </a:solidFill>
                  <a:latin typeface="Cambria Math" panose="02040503050406030204" pitchFamily="18" charset="0"/>
                  <a:ea typeface="Cambria Math" panose="02040503050406030204" pitchFamily="18" charset="0"/>
                </a:endParaRPr>
              </a:p>
              <a:p>
                <a:pPr marL="640800" indent="-457200" algn="just">
                  <a:lnSpc>
                    <a:spcPct val="125000"/>
                  </a:lnSpc>
                  <a:buClr>
                    <a:srgbClr val="660033"/>
                  </a:buClr>
                  <a:buSzPct val="69117"/>
                  <a:buFont typeface="Wingdings" pitchFamily="2" charset="2"/>
                  <a:buChar char="Ø"/>
                  <a:tabLst>
                    <a:tab pos="356235" algn="l"/>
                  </a:tabLst>
                </a:pPr>
                <a:r>
                  <a:rPr lang="en-US" altLang="zh-CN" sz="2600" b="0" dirty="0">
                    <a:latin typeface="Times New Roman" panose="02020603050405020304" pitchFamily="18" charset="0"/>
                  </a:rPr>
                  <a:t>4</a:t>
                </a:r>
                <a:r>
                  <a:rPr lang="zh-CN" altLang="en-US" sz="2600" b="0" dirty="0">
                    <a:latin typeface="Times New Roman" panose="02020603050405020304" pitchFamily="18" charset="0"/>
                  </a:rPr>
                  <a:t>）用德摩根律</a:t>
                </a:r>
                <a14:m>
                  <m:oMath xmlns:m="http://schemas.openxmlformats.org/officeDocument/2006/math">
                    <m:r>
                      <a:rPr lang="en-US" altLang="zh-CN" sz="2600" b="1">
                        <a:latin typeface="Cambria Math" panose="02040503050406030204" pitchFamily="18" charset="0"/>
                      </a:rPr>
                      <m:t>¬(</m:t>
                    </m:r>
                    <m:r>
                      <a:rPr lang="en-US" altLang="zh-CN" sz="2600" b="1" i="1">
                        <a:latin typeface="Cambria Math" panose="02040503050406030204" pitchFamily="18" charset="0"/>
                      </a:rPr>
                      <m:t>𝐐</m:t>
                    </m:r>
                    <m:r>
                      <a:rPr lang="en-US" altLang="zh-CN" sz="2600" b="1">
                        <a:latin typeface="Cambria Math" panose="02040503050406030204" pitchFamily="18" charset="0"/>
                      </a:rPr>
                      <m:t>∧</m:t>
                    </m:r>
                    <m:r>
                      <a:rPr lang="en-US" altLang="zh-CN" sz="2600" b="1" i="1">
                        <a:latin typeface="Cambria Math" panose="02040503050406030204" pitchFamily="18" charset="0"/>
                      </a:rPr>
                      <m:t>𝐑</m:t>
                    </m:r>
                    <m:r>
                      <a:rPr lang="en-US" altLang="zh-CN" sz="2600" b="1">
                        <a:latin typeface="Cambria Math" panose="02040503050406030204" pitchFamily="18" charset="0"/>
                      </a:rPr>
                      <m:t>)⇔¬</m:t>
                    </m:r>
                    <m:r>
                      <a:rPr lang="en-US" altLang="zh-CN" sz="2600" b="1" i="1">
                        <a:latin typeface="Cambria Math" panose="02040503050406030204" pitchFamily="18" charset="0"/>
                      </a:rPr>
                      <m:t>𝐐</m:t>
                    </m:r>
                    <m:r>
                      <a:rPr lang="en-US" altLang="zh-CN" sz="2600" b="1">
                        <a:latin typeface="Cambria Math" panose="02040503050406030204" pitchFamily="18" charset="0"/>
                      </a:rPr>
                      <m:t>∨¬</m:t>
                    </m:r>
                    <m:r>
                      <a:rPr lang="en-US" altLang="zh-CN" sz="2600" b="1" i="1">
                        <a:latin typeface="Cambria Math" panose="02040503050406030204" pitchFamily="18" charset="0"/>
                      </a:rPr>
                      <m:t>𝐑</m:t>
                    </m:r>
                  </m:oMath>
                </a14:m>
                <a:r>
                  <a:rPr lang="zh-CN" altLang="en-US" sz="2600" dirty="0">
                    <a:latin typeface="Times New Roman" panose="02020603050405020304" pitchFamily="18" charset="0"/>
                  </a:rPr>
                  <a:t>，</a:t>
                </a:r>
                <a14:m>
                  <m:oMath xmlns:m="http://schemas.openxmlformats.org/officeDocument/2006/math">
                    <m:r>
                      <a:rPr lang="en-US" altLang="zh-CN" sz="2600" b="1">
                        <a:latin typeface="Cambria Math" panose="02040503050406030204" pitchFamily="18" charset="0"/>
                      </a:rPr>
                      <m:t>¬(</m:t>
                    </m:r>
                    <m:r>
                      <a:rPr lang="en-US" altLang="zh-CN" sz="2600" b="1" i="1">
                        <a:latin typeface="Cambria Math" panose="02040503050406030204" pitchFamily="18" charset="0"/>
                      </a:rPr>
                      <m:t>𝐐</m:t>
                    </m:r>
                    <m:r>
                      <a:rPr lang="en-US" altLang="zh-CN" sz="2600" b="1">
                        <a:latin typeface="Cambria Math" panose="02040503050406030204" pitchFamily="18" charset="0"/>
                      </a:rPr>
                      <m:t>∨</m:t>
                    </m:r>
                    <m:r>
                      <a:rPr lang="en-US" altLang="zh-CN" sz="2600" b="1" i="1">
                        <a:latin typeface="Cambria Math" panose="02040503050406030204" pitchFamily="18" charset="0"/>
                      </a:rPr>
                      <m:t>𝐑</m:t>
                    </m:r>
                    <m:r>
                      <a:rPr lang="en-US" altLang="zh-CN" sz="2600" b="1">
                        <a:latin typeface="Cambria Math" panose="02040503050406030204" pitchFamily="18" charset="0"/>
                      </a:rPr>
                      <m:t>)¬</m:t>
                    </m:r>
                    <m:r>
                      <a:rPr lang="en-US" altLang="zh-CN" sz="2600" b="1" i="1">
                        <a:latin typeface="Cambria Math" panose="02040503050406030204" pitchFamily="18" charset="0"/>
                      </a:rPr>
                      <m:t>𝐐</m:t>
                    </m:r>
                    <m:r>
                      <a:rPr lang="en-US" altLang="zh-CN" sz="2600" b="1">
                        <a:latin typeface="Cambria Math" panose="02040503050406030204" pitchFamily="18" charset="0"/>
                      </a:rPr>
                      <m:t>∧¬</m:t>
                    </m:r>
                    <m:r>
                      <a:rPr lang="en-US" altLang="zh-CN" sz="2600" b="1" i="1">
                        <a:latin typeface="Cambria Math" panose="02040503050406030204" pitchFamily="18" charset="0"/>
                      </a:rPr>
                      <m:t>𝐑</m:t>
                    </m:r>
                  </m:oMath>
                </a14:m>
                <a:r>
                  <a:rPr lang="zh-CN" altLang="en-US" sz="2600" b="0" dirty="0">
                    <a:latin typeface="Times New Roman" panose="02020603050405020304" pitchFamily="18" charset="0"/>
                  </a:rPr>
                  <a:t>进行化简。</a:t>
                </a:r>
                <a:endParaRPr lang="en-US" altLang="zh-CN" sz="2600" b="0" dirty="0">
                  <a:latin typeface="Times New Roman" panose="02020603050405020304" pitchFamily="18" charset="0"/>
                </a:endParaRPr>
              </a:p>
              <a:p>
                <a:pPr marL="640800" indent="-457200" algn="just">
                  <a:lnSpc>
                    <a:spcPct val="125000"/>
                  </a:lnSpc>
                  <a:buClr>
                    <a:srgbClr val="660033"/>
                  </a:buClr>
                  <a:buSzPct val="69117"/>
                  <a:buFont typeface="Wingdings" pitchFamily="2" charset="2"/>
                  <a:buChar char="Ø"/>
                  <a:tabLst>
                    <a:tab pos="356235" algn="l"/>
                  </a:tabLst>
                </a:pPr>
                <a:r>
                  <a:rPr lang="zh-CN" altLang="en-US" sz="2600" b="0" dirty="0">
                    <a:solidFill>
                      <a:schemeClr val="tx1"/>
                    </a:solidFill>
                    <a:latin typeface="Times New Roman" panose="02020603050405020304" pitchFamily="18" charset="0"/>
                  </a:rPr>
                  <a:t>重复应用步骤</a:t>
                </a:r>
                <a14:m>
                  <m:oMath xmlns:m="http://schemas.openxmlformats.org/officeDocument/2006/math">
                    <m:d>
                      <m:dPr>
                        <m:ctrlPr>
                          <a:rPr lang="en-US" altLang="zh-CN" sz="2600" b="0" i="1" dirty="0">
                            <a:solidFill>
                              <a:schemeClr val="tx1"/>
                            </a:solidFill>
                            <a:latin typeface="Cambria Math" panose="02040503050406030204" pitchFamily="18" charset="0"/>
                          </a:rPr>
                        </m:ctrlPr>
                      </m:dPr>
                      <m:e>
                        <m:r>
                          <a:rPr lang="en-US" altLang="zh-CN" sz="2600" b="0" i="1" dirty="0">
                            <a:solidFill>
                              <a:schemeClr val="tx1"/>
                            </a:solidFill>
                            <a:latin typeface="Cambria Math" panose="02040503050406030204" pitchFamily="18" charset="0"/>
                          </a:rPr>
                          <m:t>2</m:t>
                        </m:r>
                      </m:e>
                    </m:d>
                    <m:r>
                      <a:rPr lang="en-US" altLang="zh-CN" sz="2600" b="0" i="1" dirty="0">
                        <a:solidFill>
                          <a:schemeClr val="tx1"/>
                        </a:solidFill>
                        <a:latin typeface="Cambria Math" panose="02040503050406030204" pitchFamily="18" charset="0"/>
                      </a:rPr>
                      <m:t>,</m:t>
                    </m:r>
                    <m:d>
                      <m:dPr>
                        <m:ctrlPr>
                          <a:rPr lang="en-US" altLang="zh-CN" sz="2600" b="0" i="1" dirty="0">
                            <a:solidFill>
                              <a:schemeClr val="tx1"/>
                            </a:solidFill>
                            <a:latin typeface="Cambria Math" panose="02040503050406030204" pitchFamily="18" charset="0"/>
                          </a:rPr>
                        </m:ctrlPr>
                      </m:dPr>
                      <m:e>
                        <m:r>
                          <a:rPr lang="en-US" altLang="zh-CN" sz="2600" b="0" i="1" dirty="0">
                            <a:solidFill>
                              <a:schemeClr val="tx1"/>
                            </a:solidFill>
                            <a:latin typeface="Cambria Math" panose="02040503050406030204" pitchFamily="18" charset="0"/>
                          </a:rPr>
                          <m:t>3</m:t>
                        </m:r>
                      </m:e>
                    </m:d>
                    <m:r>
                      <a:rPr lang="en-US" altLang="zh-CN" sz="2600" b="0" i="1" dirty="0">
                        <a:solidFill>
                          <a:schemeClr val="tx1"/>
                        </a:solidFill>
                        <a:latin typeface="Cambria Math" panose="02040503050406030204" pitchFamily="18" charset="0"/>
                      </a:rPr>
                      <m:t>,(4) </m:t>
                    </m:r>
                  </m:oMath>
                </a14:m>
                <a:r>
                  <a:rPr lang="zh-CN" altLang="en-US" sz="2600" b="0" dirty="0">
                    <a:solidFill>
                      <a:schemeClr val="tx1"/>
                    </a:solidFill>
                    <a:latin typeface="Times New Roman" panose="02020603050405020304" pitchFamily="18" charset="0"/>
                  </a:rPr>
                  <a:t>，逐次将所有联结词</a:t>
                </a:r>
                <a14:m>
                  <m:oMath xmlns:m="http://schemas.openxmlformats.org/officeDocument/2006/math">
                    <m:r>
                      <a:rPr lang="en-US" altLang="zh-CN" sz="2600" b="0" i="1">
                        <a:solidFill>
                          <a:schemeClr val="tx1"/>
                        </a:solidFill>
                        <a:latin typeface="Cambria Math" panose="02040503050406030204" pitchFamily="18" charset="0"/>
                        <a:ea typeface="Cambria Math" panose="02040503050406030204" pitchFamily="18" charset="0"/>
                      </a:rPr>
                      <m:t>¬</m:t>
                    </m:r>
                  </m:oMath>
                </a14:m>
                <a:r>
                  <a:rPr lang="zh-CN" altLang="en-US" sz="2600" b="0" dirty="0">
                    <a:solidFill>
                      <a:schemeClr val="tx1"/>
                    </a:solidFill>
                    <a:latin typeface="Times New Roman" panose="02020603050405020304" pitchFamily="18" charset="0"/>
                  </a:rPr>
                  <a:t>置于原子谓词前。</a:t>
                </a:r>
                <a:endParaRPr lang="en-US" altLang="zh-CN" sz="2600" b="0" dirty="0">
                  <a:solidFill>
                    <a:schemeClr val="tx1"/>
                  </a:solidFill>
                  <a:latin typeface="Times New Roman" panose="02020603050405020304" pitchFamily="18" charset="0"/>
                </a:endParaRPr>
              </a:p>
              <a:p>
                <a:pPr marL="469900" indent="-457200" algn="just">
                  <a:lnSpc>
                    <a:spcPct val="125000"/>
                  </a:lnSpc>
                  <a:buClr>
                    <a:srgbClr val="660033"/>
                  </a:buClr>
                  <a:buSzPct val="69117"/>
                  <a:tabLst>
                    <a:tab pos="356235" algn="l"/>
                  </a:tabLst>
                </a:pP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295" t="-443" r="-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33698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8CFB41A-36F5-4C4D-9169-01927FEF8C8D}"/>
              </a:ext>
            </a:extLst>
          </p:cNvPr>
          <p:cNvSpPr>
            <a:spLocks noGrp="1" noChangeArrowheads="1"/>
          </p:cNvSpPr>
          <p:nvPr>
            <p:ph type="title"/>
          </p:nvPr>
        </p:nvSpPr>
        <p:spPr>
          <a:xfrm>
            <a:off x="1176337" y="195263"/>
            <a:ext cx="7620529" cy="533400"/>
          </a:xfrm>
        </p:spPr>
        <p:txBody>
          <a:bodyPr/>
          <a:lstStyle/>
          <a:p>
            <a:r>
              <a:rPr lang="zh-CN" altLang="en-US" spc="-5" dirty="0">
                <a:latin typeface="黑体" panose="02010609060101010101" pitchFamily="49" charset="-122"/>
                <a:ea typeface="黑体" panose="02010609060101010101" pitchFamily="49" charset="-122"/>
              </a:rPr>
              <a:t>回顾：具有逻辑意义的谓词合式公式</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48E85733-D152-7C49-97EE-F9C51743ACA0}"/>
                  </a:ext>
                </a:extLst>
              </p:cNvPr>
              <p:cNvSpPr>
                <a:spLocks noGrp="1"/>
              </p:cNvSpPr>
              <p:nvPr>
                <p:ph idx="1"/>
              </p:nvPr>
            </p:nvSpPr>
            <p:spPr>
              <a:xfrm>
                <a:off x="276225" y="946150"/>
                <a:ext cx="8589963" cy="5716588"/>
              </a:xfrm>
            </p:spPr>
            <p:txBody>
              <a:bodyPr/>
              <a:lstStyle/>
              <a:p>
                <a:pPr marL="12700">
                  <a:lnSpc>
                    <a:spcPct val="125000"/>
                  </a:lnSpc>
                  <a:buClr>
                    <a:srgbClr val="660033"/>
                  </a:buClr>
                  <a:buSzPct val="69117"/>
                  <a:tabLst>
                    <a:tab pos="356235" algn="l"/>
                  </a:tabLst>
                </a:pPr>
                <a:r>
                  <a:rPr lang="zh-CN" altLang="en-US" b="0" dirty="0">
                    <a:latin typeface="Times New Roman" panose="02020603050405020304" pitchFamily="18" charset="0"/>
                  </a:rPr>
                  <a:t>重要推论式</a:t>
                </a:r>
                <a:r>
                  <a:rPr lang="zh-CN" altLang="en-US" b="0" dirty="0">
                    <a:solidFill>
                      <a:srgbClr val="0070C0"/>
                    </a:solidFill>
                  </a:rPr>
                  <a:t>（新教材</a:t>
                </a:r>
                <a:r>
                  <a:rPr lang="en-US" altLang="zh-CN" b="0" dirty="0">
                    <a:solidFill>
                      <a:srgbClr val="0070C0"/>
                    </a:solidFill>
                  </a:rPr>
                  <a:t>P17</a:t>
                </a:r>
                <a:r>
                  <a:rPr lang="zh-CN" altLang="en-US" b="0" dirty="0">
                    <a:solidFill>
                      <a:srgbClr val="0070C0"/>
                    </a:solidFill>
                  </a:rPr>
                  <a:t>）</a:t>
                </a:r>
                <a:endParaRPr lang="en-US" altLang="zh-CN" b="0" dirty="0">
                  <a:solidFill>
                    <a:srgbClr val="0070C0"/>
                  </a:solidFill>
                  <a:latin typeface="Times New Roman" panose="020206030504050203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d>
                        <m:dPr>
                          <m:ctrlPr>
                            <a:rPr lang="en-US" altLang="zh-CN" sz="2400" i="1" dirty="0" smtClean="0">
                              <a:latin typeface="Cambria Math" panose="02040503050406030204" pitchFamily="18" charset="0"/>
                            </a:rPr>
                          </m:ctrlPr>
                        </m:dPr>
                        <m:e>
                          <m:r>
                            <a:rPr lang="en-US" altLang="zh-CN" sz="2400" b="1" i="1" dirty="0" smtClean="0">
                              <a:latin typeface="Cambria Math" panose="02040503050406030204" pitchFamily="18" charset="0"/>
                            </a:rPr>
                            <m:t>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smtClean="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r>
                        <a:rPr lang="en-US" altLang="zh-CN" sz="2400" b="1" i="1" dirty="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oMath>
                  </m:oMathPara>
                </a14:m>
                <a:endParaRPr lang="en-US" altLang="zh-CN" sz="2400" dirty="0">
                  <a:solidFill>
                    <a:schemeClr val="tx1"/>
                  </a:solidFill>
                  <a:latin typeface="Times New Roman" panose="02020603050405020304" pitchFamily="18" charset="0"/>
                  <a:ea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r>
                        <a:rPr lang="en-US" altLang="zh-CN" sz="2400" b="1" i="1" dirty="0">
                          <a:latin typeface="Cambria Math" panose="02040503050406030204" pitchFamily="18" charset="0"/>
                          <a:ea typeface="Cambria Math" panose="02040503050406030204" pitchFamily="18" charset="0"/>
                        </a:rPr>
                        <m:t>→</m:t>
                      </m:r>
                      <m:d>
                        <m:dPr>
                          <m:ctrlPr>
                            <a:rPr lang="en-US" altLang="zh-CN" sz="2400" i="1" dirty="0">
                              <a:latin typeface="Cambria Math" panose="02040503050406030204" pitchFamily="18" charset="0"/>
                              <a:ea typeface="Cambria Math" panose="02040503050406030204" pitchFamily="18" charset="0"/>
                            </a:rPr>
                          </m:ctrlPr>
                        </m:dPr>
                        <m:e>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oMath>
                  </m:oMathPara>
                </a14:m>
                <a:endParaRPr lang="en-US" altLang="zh-CN" sz="2400" dirty="0">
                  <a:solidFill>
                    <a:schemeClr val="tx1"/>
                  </a:solidFill>
                  <a:latin typeface="Times New Roman" panose="020206030504050203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smtClean="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r>
                        <a:rPr lang="en-US" altLang="zh-CN" sz="2400" b="1" i="1" dirty="0">
                          <a:latin typeface="Cambria Math" panose="02040503050406030204" pitchFamily="18" charset="0"/>
                          <a:ea typeface="Cambria Math" panose="02040503050406030204" pitchFamily="18" charset="0"/>
                        </a:rPr>
                        <m:t>↔</m:t>
                      </m:r>
                      <m:d>
                        <m:dPr>
                          <m:ctrlPr>
                            <a:rPr lang="en-US" altLang="zh-CN" sz="2400" i="1" dirty="0" smtClean="0">
                              <a:latin typeface="Cambria Math" panose="02040503050406030204" pitchFamily="18" charset="0"/>
                              <a:ea typeface="Cambria Math" panose="02040503050406030204" pitchFamily="18" charset="0"/>
                            </a:rPr>
                          </m:ctrlPr>
                        </m:dPr>
                        <m:e>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oMath>
                  </m:oMathPara>
                </a14:m>
                <a:endParaRPr lang="en-US" altLang="zh-CN" sz="2400" dirty="0">
                  <a:latin typeface="Cambria Math" panose="02040503050406030204" pitchFamily="18" charset="0"/>
                  <a:ea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d>
                        <m:dPr>
                          <m:ctrlPr>
                            <a:rPr lang="en-US" altLang="zh-CN" sz="2400" i="1" dirty="0">
                              <a:latin typeface="Cambria Math" panose="02040503050406030204" pitchFamily="18" charset="0"/>
                              <a:ea typeface="Cambria Math" panose="02040503050406030204" pitchFamily="18" charset="0"/>
                            </a:rPr>
                          </m:ctrlPr>
                        </m:dPr>
                        <m:e>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smtClean="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smtClean="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oMath>
                  </m:oMathPara>
                </a14:m>
                <a:endParaRPr lang="en-US" altLang="zh-CN" sz="2400" dirty="0">
                  <a:latin typeface="Cambria Math" panose="02040503050406030204" pitchFamily="18" charset="0"/>
                  <a:ea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r>
                        <a:rPr lang="en-US" altLang="zh-CN" sz="2400" b="1" i="1" dirty="0">
                          <a:latin typeface="Cambria Math" panose="02040503050406030204" pitchFamily="18" charset="0"/>
                          <a:ea typeface="Cambria Math" panose="02040503050406030204" pitchFamily="18" charset="0"/>
                        </a:rPr>
                        <m:t>→</m:t>
                      </m:r>
                      <m:d>
                        <m:dPr>
                          <m:ctrlPr>
                            <a:rPr lang="en-US" altLang="zh-CN" sz="2400" i="1" dirty="0">
                              <a:latin typeface="Cambria Math" panose="02040503050406030204" pitchFamily="18" charset="0"/>
                              <a:ea typeface="Cambria Math" panose="02040503050406030204" pitchFamily="18" charset="0"/>
                            </a:rPr>
                          </m:ctrlPr>
                        </m:dPr>
                        <m:e>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oMath>
                  </m:oMathPara>
                </a14:m>
                <a:endParaRPr lang="en-US" altLang="zh-CN" sz="2400" dirty="0">
                  <a:latin typeface="Cambria Math" panose="02040503050406030204" pitchFamily="18" charset="0"/>
                  <a:ea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r>
                        <a:rPr lang="en-US" altLang="zh-CN" sz="2400" b="1" i="1" dirty="0">
                          <a:latin typeface="Cambria Math" panose="02040503050406030204" pitchFamily="18" charset="0"/>
                          <a:ea typeface="Cambria Math" panose="02040503050406030204" pitchFamily="18" charset="0"/>
                        </a:rPr>
                        <m:t>↔</m:t>
                      </m:r>
                      <m:d>
                        <m:dPr>
                          <m:ctrlPr>
                            <a:rPr lang="en-US" altLang="zh-CN" sz="2400" i="1" dirty="0">
                              <a:latin typeface="Cambria Math" panose="02040503050406030204" pitchFamily="18" charset="0"/>
                              <a:ea typeface="Cambria Math" panose="02040503050406030204" pitchFamily="18" charset="0"/>
                            </a:rPr>
                          </m:ctrlPr>
                        </m:dPr>
                        <m:e>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𝒙𝑸</m:t>
                          </m:r>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𝒙</m:t>
                              </m:r>
                            </m:e>
                          </m:d>
                        </m:e>
                      </m:d>
                    </m:oMath>
                  </m:oMathPara>
                </a14:m>
                <a:endParaRPr lang="en-US" altLang="zh-CN" sz="2400" dirty="0">
                  <a:latin typeface="Cambria Math" panose="02040503050406030204" pitchFamily="18" charset="0"/>
                  <a:ea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oMath>
                  </m:oMathPara>
                </a14:m>
                <a:endParaRPr lang="en-US" altLang="zh-CN" sz="2400" dirty="0">
                  <a:latin typeface="Cambria Math" panose="02040503050406030204" pitchFamily="18" charset="0"/>
                  <a:ea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oMath>
                  </m:oMathPara>
                </a14:m>
                <a:endParaRPr lang="en-US" altLang="zh-CN" sz="2400" dirty="0">
                  <a:latin typeface="Cambria Math" panose="02040503050406030204" pitchFamily="18" charset="0"/>
                  <a:ea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oMath>
                  </m:oMathPara>
                </a14:m>
                <a:endParaRPr lang="en-US" altLang="zh-CN" sz="2400" dirty="0">
                  <a:latin typeface="Cambria Math" panose="02040503050406030204" pitchFamily="18" charset="0"/>
                  <a:ea typeface="Cambria Math" panose="02040503050406030204" pitchFamily="18" charset="0"/>
                </a:endParaRPr>
              </a:p>
              <a:p>
                <a:pPr marL="43200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r>
                        <a:rPr lang="en-US" altLang="zh-CN" sz="2400" b="1" i="1" dirty="0">
                          <a:latin typeface="Cambria Math" panose="02040503050406030204" pitchFamily="18" charset="0"/>
                          <a:ea typeface="Cambria Math" panose="02040503050406030204" pitchFamily="18" charset="0"/>
                        </a:rPr>
                        <m:t>↔</m:t>
                      </m:r>
                      <m:r>
                        <a:rPr lang="zh-CN" altLang="en-US" sz="2400" b="1" i="1" dirty="0">
                          <a:latin typeface="Cambria Math" panose="02040503050406030204" pitchFamily="18" charset="0"/>
                        </a:rPr>
                        <m:t>∀</m:t>
                      </m:r>
                      <m:r>
                        <a:rPr lang="en-US" altLang="zh-CN" sz="2400" b="1" i="1" dirty="0">
                          <a:latin typeface="Cambria Math" panose="02040503050406030204" pitchFamily="18" charset="0"/>
                        </a:rPr>
                        <m:t>𝒙𝑷</m:t>
                      </m:r>
                      <m:d>
                        <m:dPr>
                          <m:ctrlPr>
                            <a:rPr lang="en-US" altLang="zh-CN" sz="2400" i="1" dirty="0">
                              <a:latin typeface="Cambria Math" panose="02040503050406030204" pitchFamily="18" charset="0"/>
                              <a:ea typeface="Cambria Math" panose="02040503050406030204" pitchFamily="18" charset="0"/>
                            </a:rPr>
                          </m:ctrlPr>
                        </m:dPr>
                        <m:e>
                          <m:r>
                            <a:rPr lang="en-US" altLang="zh-CN" sz="2400" b="1" i="1" dirty="0">
                              <a:latin typeface="Cambria Math" panose="02040503050406030204" pitchFamily="18" charset="0"/>
                              <a:ea typeface="Cambria Math" panose="02040503050406030204" pitchFamily="18" charset="0"/>
                            </a:rPr>
                            <m:t>𝒙</m:t>
                          </m:r>
                        </m:e>
                      </m:d>
                    </m:oMath>
                  </m:oMathPara>
                </a14:m>
                <a:endParaRPr lang="en-US" altLang="zh-CN" sz="2400" dirty="0">
                  <a:latin typeface="Cambria Math" panose="02040503050406030204" pitchFamily="18" charset="0"/>
                  <a:ea typeface="Cambria Math" panose="02040503050406030204" pitchFamily="18" charset="0"/>
                </a:endParaRPr>
              </a:p>
            </p:txBody>
          </p:sp>
        </mc:Choice>
        <mc:Fallback xmlns="">
          <p:sp>
            <p:nvSpPr>
              <p:cNvPr id="4" name="内容占位符 2">
                <a:extLst>
                  <a:ext uri="{FF2B5EF4-FFF2-40B4-BE49-F238E27FC236}">
                    <a16:creationId xmlns:a16="http://schemas.microsoft.com/office/drawing/2014/main" id="{48E85733-D152-7C49-97EE-F9C51743ACA0}"/>
                  </a:ext>
                </a:extLst>
              </p:cNvPr>
              <p:cNvSpPr>
                <a:spLocks noGrp="1" noRot="1" noChangeAspect="1" noMove="1" noResize="1" noEditPoints="1" noAdjustHandles="1" noChangeArrowheads="1" noChangeShapeType="1" noTextEdit="1"/>
              </p:cNvSpPr>
              <p:nvPr>
                <p:ph idx="1"/>
              </p:nvPr>
            </p:nvSpPr>
            <p:spPr>
              <a:xfrm>
                <a:off x="276225" y="946150"/>
                <a:ext cx="8589963" cy="5716588"/>
              </a:xfrm>
              <a:blipFill>
                <a:blip r:embed="rId2"/>
                <a:stretch>
                  <a:fillRect l="-497"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0377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前束范式变换步骤</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marL="527050" lvl="1" indent="-342900">
                  <a:lnSpc>
                    <a:spcPct val="125000"/>
                  </a:lnSpc>
                  <a:buClr>
                    <a:srgbClr val="660033"/>
                  </a:buClr>
                  <a:buSzPct val="69117"/>
                  <a:buFont typeface="Wingdings" pitchFamily="2" charset="2"/>
                  <a:buChar char="Ø"/>
                  <a:tabLst>
                    <a:tab pos="356235" algn="l"/>
                  </a:tabLst>
                </a:pPr>
                <a:r>
                  <a:rPr lang="en-US" altLang="zh-CN" b="0" dirty="0">
                    <a:solidFill>
                      <a:schemeClr val="tx1"/>
                    </a:solidFill>
                    <a:latin typeface="Times New Roman" panose="02020603050405020304" pitchFamily="18" charset="0"/>
                  </a:rPr>
                  <a:t>5</a:t>
                </a:r>
                <a:r>
                  <a:rPr lang="zh-CN" altLang="en-US" b="0" dirty="0">
                    <a:solidFill>
                      <a:schemeClr val="tx1"/>
                    </a:solidFill>
                    <a:latin typeface="Times New Roman" panose="02020603050405020304" pitchFamily="18" charset="0"/>
                  </a:rPr>
                  <a:t>）用换名公式</a:t>
                </a:r>
                <a14:m>
                  <m:oMath xmlns:m="http://schemas.openxmlformats.org/officeDocument/2006/math">
                    <m:r>
                      <a:rPr lang="zh-CN" altLang="en-US"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m:t>
                    </m:r>
                    <m:r>
                      <a:rPr lang="en-US" altLang="zh-CN" b="1" i="1">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和</a:t>
                </a:r>
                <a14:m>
                  <m:oMath xmlns:m="http://schemas.openxmlformats.org/officeDocument/2006/math">
                    <m:r>
                      <a:rPr lang="zh-CN" altLang="en-US"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𝒙𝑸</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𝒙</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𝒚𝑸</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𝒚</m:t>
                    </m:r>
                    <m:r>
                      <a:rPr lang="en-US" altLang="zh-CN" b="1" i="1" dirty="0">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将所有不同量词辖域的变元换名为互不相同的变元。</a:t>
                </a:r>
                <a:endParaRPr lang="en-US" altLang="zh-CN" b="0" dirty="0">
                  <a:solidFill>
                    <a:schemeClr val="tx1"/>
                  </a:solidFill>
                  <a:latin typeface="Times New Roman" panose="02020603050405020304" pitchFamily="18" charset="0"/>
                </a:endParaRPr>
              </a:p>
              <a:p>
                <a:pPr marL="527050" lvl="1" indent="-342900">
                  <a:lnSpc>
                    <a:spcPct val="125000"/>
                  </a:lnSpc>
                  <a:buClr>
                    <a:srgbClr val="660033"/>
                  </a:buClr>
                  <a:buSzPct val="69117"/>
                  <a:buFont typeface="Wingdings" pitchFamily="2" charset="2"/>
                  <a:buChar char="Ø"/>
                  <a:tabLst>
                    <a:tab pos="356235" algn="l"/>
                  </a:tabLst>
                </a:pPr>
                <a:r>
                  <a:rPr lang="en-US" altLang="zh-CN" b="0" dirty="0">
                    <a:solidFill>
                      <a:schemeClr val="tx1"/>
                    </a:solidFill>
                    <a:latin typeface="Times New Roman" panose="02020603050405020304" pitchFamily="18" charset="0"/>
                  </a:rPr>
                  <a:t>6</a:t>
                </a:r>
                <a:r>
                  <a:rPr lang="zh-CN" altLang="en-US" b="0" dirty="0">
                    <a:solidFill>
                      <a:schemeClr val="tx1"/>
                    </a:solidFill>
                    <a:latin typeface="Times New Roman" panose="02020603050405020304" pitchFamily="18" charset="0"/>
                  </a:rPr>
                  <a:t>）若</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𝒙</m:t>
                    </m:r>
                  </m:oMath>
                </a14:m>
                <a:r>
                  <a:rPr lang="zh-CN" altLang="en-US" b="0" dirty="0">
                    <a:solidFill>
                      <a:schemeClr val="tx1"/>
                    </a:solidFill>
                    <a:latin typeface="Times New Roman" panose="02020603050405020304" pitchFamily="18" charset="0"/>
                  </a:rPr>
                  <a:t>不在</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latin typeface="Times New Roman" panose="02020603050405020304" pitchFamily="18" charset="0"/>
                  </a:rPr>
                  <a:t>中出现，则</a:t>
                </a:r>
                <a:endParaRPr lang="en-US" altLang="zh-CN" b="0" dirty="0">
                  <a:solidFill>
                    <a:schemeClr val="tx1"/>
                  </a:solidFill>
                  <a:latin typeface="Times New Roman" panose="02020603050405020304" pitchFamily="18" charset="0"/>
                </a:endParaRPr>
              </a:p>
              <a:p>
                <a:pPr marL="184150" lvl="1" indent="0" algn="ctr">
                  <a:lnSpc>
                    <a:spcPct val="125000"/>
                  </a:lnSpc>
                  <a:buClr>
                    <a:srgbClr val="660033"/>
                  </a:buClr>
                  <a:buSzPct val="69117"/>
                  <a:buNone/>
                  <a:tabLst>
                    <a:tab pos="356235" algn="l"/>
                  </a:tabLst>
                </a:pPr>
                <a14:m>
                  <m:oMath xmlns:m="http://schemas.openxmlformats.org/officeDocument/2006/math">
                    <m:r>
                      <a:rPr lang="en-US" altLang="zh-CN" b="0" i="1">
                        <a:solidFill>
                          <a:schemeClr val="tx1"/>
                        </a:solidFill>
                        <a:latin typeface="Cambria Math" panose="02040503050406030204" pitchFamily="18" charset="0"/>
                        <a:ea typeface="Cambria Math" panose="02040503050406030204" pitchFamily="18" charset="0"/>
                      </a:rPr>
                      <m:t>𝑄</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𝒙𝑹</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e>
                    </m:d>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𝑹</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e>
                        </m:d>
                      </m:e>
                    </m:d>
                  </m:oMath>
                </a14:m>
                <a:r>
                  <a:rPr lang="zh-CN" altLang="en-US" dirty="0">
                    <a:solidFill>
                      <a:schemeClr val="tx1"/>
                    </a:solidFill>
                    <a:ea typeface="Cambria Math" panose="02040503050406030204" pitchFamily="18" charset="0"/>
                  </a:rPr>
                  <a:t>、</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𝒙𝑹</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e>
                    </m:d>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𝑹</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e>
                        </m:d>
                      </m:e>
                    </m:d>
                  </m:oMath>
                </a14:m>
                <a:endParaRPr lang="en-US" altLang="zh-CN" i="1" dirty="0">
                  <a:solidFill>
                    <a:schemeClr val="tx1"/>
                  </a:solidFill>
                  <a:latin typeface="Cambria Math" panose="02040503050406030204" pitchFamily="18" charset="0"/>
                  <a:ea typeface="Cambria Math" panose="02040503050406030204" pitchFamily="18" charset="0"/>
                </a:endParaRPr>
              </a:p>
              <a:p>
                <a:pPr marL="184150" lvl="1" indent="0" algn="ctr">
                  <a:lnSpc>
                    <a:spcPct val="125000"/>
                  </a:lnSpc>
                  <a:buClr>
                    <a:srgbClr val="660033"/>
                  </a:buClr>
                  <a:buSzPct val="69117"/>
                  <a:buNone/>
                  <a:tabLst>
                    <a:tab pos="356235" algn="l"/>
                  </a:tabLst>
                </a:pP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𝒙𝑹</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e>
                    </m:d>
                    <m:r>
                      <a:rPr lang="en-US" altLang="zh-CN" b="1" i="1">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𝑹</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e>
                        </m:d>
                      </m:e>
                    </m:d>
                  </m:oMath>
                </a14:m>
                <a:r>
                  <a:rPr lang="zh-CN" altLang="en-US" dirty="0">
                    <a:ea typeface="Cambria Math" panose="02040503050406030204" pitchFamily="18" charset="0"/>
                  </a:rPr>
                  <a:t>、</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𝒙𝑹</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e>
                    </m:d>
                    <m:r>
                      <a:rPr lang="en-US" altLang="zh-CN" b="1" i="1">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𝑹</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e>
                        </m:d>
                      </m:e>
                    </m:d>
                  </m:oMath>
                </a14:m>
                <a:endParaRPr lang="en-US" altLang="zh-CN"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𝜹</m:t>
                          </m:r>
                        </m:e>
                        <m:sub>
                          <m:r>
                            <a:rPr lang="en-US" altLang="zh-CN" sz="2400" b="1" i="1">
                              <a:solidFill>
                                <a:schemeClr val="tx1"/>
                              </a:solidFill>
                              <a:latin typeface="Cambria Math" panose="02040503050406030204" pitchFamily="18" charset="0"/>
                              <a:ea typeface="Cambria Math" panose="02040503050406030204" pitchFamily="18" charset="0"/>
                            </a:rPr>
                            <m:t>𝟏</m:t>
                          </m:r>
                        </m:sub>
                      </m:sSub>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𝑸</m:t>
                      </m:r>
                      <m:d>
                        <m:dPr>
                          <m:ctrlPr>
                            <a:rPr lang="en-US" altLang="zh-CN" sz="2400" i="1">
                              <a:solidFill>
                                <a:schemeClr val="tx1"/>
                              </a:solidFill>
                              <a:latin typeface="Cambria Math" panose="02040503050406030204" pitchFamily="18" charset="0"/>
                              <a:ea typeface="Cambria Math" panose="02040503050406030204" pitchFamily="18" charset="0"/>
                            </a:rPr>
                          </m:ctrlPr>
                        </m:dPr>
                        <m:e>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𝟏</m:t>
                              </m:r>
                            </m:sub>
                          </m:sSub>
                        </m:e>
                      </m:d>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𝜹</m:t>
                          </m:r>
                        </m:e>
                        <m:sub>
                          <m:r>
                            <a:rPr lang="en-US" altLang="zh-CN" sz="2400" b="1" i="1">
                              <a:solidFill>
                                <a:schemeClr val="tx1"/>
                              </a:solidFill>
                              <a:latin typeface="Cambria Math" panose="02040503050406030204" pitchFamily="18" charset="0"/>
                              <a:ea typeface="Cambria Math" panose="02040503050406030204" pitchFamily="18" charset="0"/>
                            </a:rPr>
                            <m:t>𝟐</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𝑹</m:t>
                      </m:r>
                      <m:d>
                        <m:dPr>
                          <m:ctrlPr>
                            <a:rPr lang="en-US" altLang="zh-CN" sz="2400" i="1">
                              <a:solidFill>
                                <a:schemeClr val="tx1"/>
                              </a:solidFill>
                              <a:latin typeface="Cambria Math" panose="02040503050406030204" pitchFamily="18" charset="0"/>
                              <a:ea typeface="Cambria Math" panose="02040503050406030204" pitchFamily="18" charset="0"/>
                            </a:rPr>
                          </m:ctrlPr>
                        </m:dPr>
                        <m:e>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𝟐</m:t>
                              </m:r>
                            </m:sub>
                          </m:sSub>
                        </m:e>
                      </m:d>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𝜹</m:t>
                          </m:r>
                        </m:e>
                        <m:sub>
                          <m:r>
                            <a:rPr lang="en-US" altLang="zh-CN" sz="2400" b="1" i="1">
                              <a:solidFill>
                                <a:schemeClr val="tx1"/>
                              </a:solidFill>
                              <a:latin typeface="Cambria Math" panose="02040503050406030204" pitchFamily="18" charset="0"/>
                              <a:ea typeface="Cambria Math" panose="02040503050406030204" pitchFamily="18" charset="0"/>
                            </a:rPr>
                            <m:t>𝟏</m:t>
                          </m:r>
                        </m:sub>
                      </m:sSub>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𝟏</m:t>
                          </m:r>
                        </m:sub>
                      </m:sSub>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𝜹</m:t>
                          </m:r>
                        </m:e>
                        <m:sub>
                          <m:r>
                            <a:rPr lang="en-US" altLang="zh-CN" sz="2400" b="1" i="1">
                              <a:solidFill>
                                <a:schemeClr val="tx1"/>
                              </a:solidFill>
                              <a:latin typeface="Cambria Math" panose="02040503050406030204" pitchFamily="18" charset="0"/>
                              <a:ea typeface="Cambria Math" panose="02040503050406030204" pitchFamily="18" charset="0"/>
                            </a:rPr>
                            <m:t>𝟐</m:t>
                          </m:r>
                        </m:sub>
                      </m:sSub>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𝟐</m:t>
                          </m:r>
                        </m:sub>
                      </m:sSub>
                      <m:d>
                        <m:dPr>
                          <m:ctrlPr>
                            <a:rPr lang="en-US" altLang="zh-CN" sz="2400" i="1">
                              <a:latin typeface="Cambria Math" panose="02040503050406030204" pitchFamily="18" charset="0"/>
                              <a:ea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𝑸</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𝟏</m:t>
                                  </m:r>
                                </m:sub>
                              </m:sSub>
                            </m:e>
                          </m:d>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𝑹</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𝟐</m:t>
                                  </m:r>
                                </m:sub>
                              </m:sSub>
                            </m:e>
                          </m:d>
                        </m:e>
                      </m:d>
                    </m:oMath>
                  </m:oMathPara>
                </a14:m>
                <a:endParaRPr lang="en-US" altLang="zh-CN" sz="2400" i="1" dirty="0">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centerGroup"/>
                    </m:oMathParaPr>
                    <m:oMath xmlns:m="http://schemas.openxmlformats.org/officeDocument/2006/math">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𝜹</m:t>
                          </m:r>
                        </m:e>
                        <m:sub>
                          <m:r>
                            <a:rPr lang="en-US" altLang="zh-CN" sz="2400" b="1" i="1">
                              <a:solidFill>
                                <a:schemeClr val="tx1"/>
                              </a:solidFill>
                              <a:latin typeface="Cambria Math" panose="02040503050406030204" pitchFamily="18" charset="0"/>
                              <a:ea typeface="Cambria Math" panose="02040503050406030204" pitchFamily="18" charset="0"/>
                            </a:rPr>
                            <m:t>𝟏</m:t>
                          </m:r>
                        </m:sub>
                      </m:sSub>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𝑸</m:t>
                      </m:r>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𝜹</m:t>
                          </m:r>
                        </m:e>
                        <m:sub>
                          <m:r>
                            <a:rPr lang="en-US" altLang="zh-CN" sz="2400" b="1" i="1">
                              <a:solidFill>
                                <a:schemeClr val="tx1"/>
                              </a:solidFill>
                              <a:latin typeface="Cambria Math" panose="02040503050406030204" pitchFamily="18" charset="0"/>
                              <a:ea typeface="Cambria Math" panose="02040503050406030204" pitchFamily="18" charset="0"/>
                            </a:rPr>
                            <m:t>𝟐</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𝑹</m:t>
                      </m:r>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𝜹</m:t>
                          </m:r>
                        </m:e>
                        <m:sub>
                          <m:r>
                            <a:rPr lang="en-US" altLang="zh-CN" sz="2400" b="1" i="1">
                              <a:solidFill>
                                <a:schemeClr val="tx1"/>
                              </a:solidFill>
                              <a:latin typeface="Cambria Math" panose="02040503050406030204" pitchFamily="18" charset="0"/>
                              <a:ea typeface="Cambria Math" panose="02040503050406030204" pitchFamily="18" charset="0"/>
                            </a:rPr>
                            <m:t>𝟏</m:t>
                          </m:r>
                        </m:sub>
                      </m:sSub>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𝟏</m:t>
                          </m:r>
                        </m:sub>
                      </m:sSub>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𝜹</m:t>
                          </m:r>
                        </m:e>
                        <m:sub>
                          <m:r>
                            <a:rPr lang="en-US" altLang="zh-CN" sz="2400" b="1" i="1">
                              <a:solidFill>
                                <a:schemeClr val="tx1"/>
                              </a:solidFill>
                              <a:latin typeface="Cambria Math" panose="02040503050406030204" pitchFamily="18" charset="0"/>
                              <a:ea typeface="Cambria Math" panose="02040503050406030204" pitchFamily="18" charset="0"/>
                            </a:rPr>
                            <m:t>𝟐</m:t>
                          </m:r>
                        </m:sub>
                      </m:sSub>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𝒙</m:t>
                          </m:r>
                        </m:e>
                        <m:sub>
                          <m:r>
                            <a:rPr lang="en-US" altLang="zh-CN" sz="2400" b="1" i="1">
                              <a:solidFill>
                                <a:schemeClr val="tx1"/>
                              </a:solidFill>
                              <a:latin typeface="Cambria Math" panose="02040503050406030204" pitchFamily="18" charset="0"/>
                              <a:ea typeface="Cambria Math" panose="02040503050406030204" pitchFamily="18" charset="0"/>
                            </a:rPr>
                            <m:t>𝟐</m:t>
                          </m:r>
                        </m:sub>
                      </m:sSub>
                      <m:d>
                        <m:dPr>
                          <m:ctrlPr>
                            <a:rPr lang="en-US" altLang="zh-CN" sz="2400" i="1" smtClean="0">
                              <a:solidFill>
                                <a:schemeClr val="tx1"/>
                              </a:solidFill>
                              <a:latin typeface="Cambria Math" panose="02040503050406030204" pitchFamily="18" charset="0"/>
                              <a:ea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𝑸</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𝟏</m:t>
                                  </m:r>
                                </m:sub>
                              </m:sSub>
                            </m:e>
                          </m:d>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𝑹</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𝒙</m:t>
                                  </m:r>
                                </m:e>
                                <m:sub>
                                  <m:r>
                                    <a:rPr lang="en-US" altLang="zh-CN" sz="2400" b="1" i="1">
                                      <a:latin typeface="Cambria Math" panose="02040503050406030204" pitchFamily="18" charset="0"/>
                                      <a:ea typeface="Cambria Math" panose="02040503050406030204" pitchFamily="18" charset="0"/>
                                    </a:rPr>
                                    <m:t>𝟐</m:t>
                                  </m:r>
                                </m:sub>
                              </m:sSub>
                            </m:e>
                          </m:d>
                        </m:e>
                      </m:d>
                    </m:oMath>
                  </m:oMathPara>
                </a14:m>
                <a:endParaRPr lang="en-US" altLang="zh-CN" sz="2400"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r>
                  <a:rPr lang="en-US" altLang="zh-CN" sz="2400" b="0" dirty="0">
                    <a:solidFill>
                      <a:schemeClr val="tx1"/>
                    </a:solidFill>
                    <a:latin typeface="Times New Roman" panose="02020603050405020304" pitchFamily="18" charset="0"/>
                  </a:rPr>
                  <a:t>	</a:t>
                </a:r>
                <a:r>
                  <a:rPr lang="zh-CN" altLang="en-US" sz="2200" b="0" dirty="0">
                    <a:solidFill>
                      <a:schemeClr val="tx1"/>
                    </a:solidFill>
                    <a:latin typeface="Times New Roman" panose="02020603050405020304" pitchFamily="18" charset="0"/>
                  </a:rPr>
                  <a:t>重复应用步骤</a:t>
                </a:r>
                <a14:m>
                  <m:oMath xmlns:m="http://schemas.openxmlformats.org/officeDocument/2006/math">
                    <m:r>
                      <a:rPr lang="en-US" altLang="zh-CN" sz="2200" b="0" i="1">
                        <a:solidFill>
                          <a:schemeClr val="tx1"/>
                        </a:solidFill>
                        <a:latin typeface="Cambria Math" panose="02040503050406030204" pitchFamily="18" charset="0"/>
                      </a:rPr>
                      <m:t>(6)</m:t>
                    </m:r>
                  </m:oMath>
                </a14:m>
                <a:r>
                  <a:rPr lang="zh-CN" altLang="en-US" sz="2200" b="0" dirty="0">
                    <a:latin typeface="Times New Roman" panose="02020603050405020304" pitchFamily="18" charset="0"/>
                  </a:rPr>
                  <a:t> ，</a:t>
                </a:r>
                <a:r>
                  <a:rPr lang="zh-CN" altLang="en-US" sz="2200" b="0" dirty="0">
                    <a:solidFill>
                      <a:schemeClr val="tx1"/>
                    </a:solidFill>
                    <a:latin typeface="Times New Roman" panose="02020603050405020304" pitchFamily="18" charset="0"/>
                  </a:rPr>
                  <a:t>逐次将量词前置，使得公式变换为前束范式。</a:t>
                </a:r>
                <a:endParaRPr lang="en-US" altLang="zh-CN" sz="2200" b="0" dirty="0">
                  <a:solidFill>
                    <a:schemeClr val="tx1"/>
                  </a:solidFill>
                  <a:latin typeface="Times New Roman" panose="02020603050405020304" pitchFamily="18" charset="0"/>
                </a:endParaRPr>
              </a:p>
              <a:p>
                <a:pPr marL="527050" lvl="1" indent="-342900">
                  <a:lnSpc>
                    <a:spcPct val="125000"/>
                  </a:lnSpc>
                  <a:buClr>
                    <a:srgbClr val="660033"/>
                  </a:buClr>
                  <a:buSzPct val="69117"/>
                  <a:buFont typeface="Wingdings" pitchFamily="2" charset="2"/>
                  <a:buChar char="Ø"/>
                  <a:tabLst>
                    <a:tab pos="356235" algn="l"/>
                  </a:tabLst>
                </a:pPr>
                <a:r>
                  <a:rPr lang="en-US" altLang="zh-CN" b="0" dirty="0">
                    <a:solidFill>
                      <a:schemeClr val="tx1"/>
                    </a:solidFill>
                    <a:latin typeface="Times New Roman" panose="02020603050405020304" pitchFamily="18" charset="0"/>
                  </a:rPr>
                  <a:t>7</a:t>
                </a:r>
                <a:r>
                  <a:rPr lang="zh-CN" altLang="en-US" b="0" dirty="0">
                    <a:solidFill>
                      <a:schemeClr val="tx1"/>
                    </a:solidFill>
                    <a:latin typeface="Times New Roman" panose="02020603050405020304" pitchFamily="18" charset="0"/>
                  </a:rPr>
                  <a:t>）用等值变换交换量词次序。</a:t>
                </a:r>
                <a:endParaRPr lang="en-US" altLang="zh-CN" b="0" dirty="0">
                  <a:solidFill>
                    <a:schemeClr val="tx1"/>
                  </a:solidFill>
                  <a:latin typeface="Times New Roman" panose="02020603050405020304" pitchFamily="18" charset="0"/>
                </a:endParaRPr>
              </a:p>
              <a:p>
                <a:pPr marL="184150" lvl="1" indent="0">
                  <a:lnSpc>
                    <a:spcPct val="125000"/>
                  </a:lnSpc>
                  <a:buClr>
                    <a:srgbClr val="660033"/>
                  </a:buClr>
                  <a:buSzPct val="69117"/>
                  <a:buNone/>
                  <a:tabLst>
                    <a:tab pos="356235" algn="l"/>
                  </a:tabLst>
                </a:pPr>
                <a14:m>
                  <m:oMathPara xmlns:m="http://schemas.openxmlformats.org/officeDocument/2006/math">
                    <m:oMathParaPr>
                      <m:jc m:val="centerGroup"/>
                    </m:oMathParaPr>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𝒚𝑸</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m:t>
                          </m:r>
                        </m:e>
                      </m:d>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𝒙𝑸</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m:t>
                          </m:r>
                        </m:e>
                      </m:d>
                    </m:oMath>
                  </m:oMathPara>
                </a14:m>
                <a:endParaRPr lang="en-US" altLang="zh-CN" i="1" dirty="0">
                  <a:solidFill>
                    <a:schemeClr val="tx1"/>
                  </a:solidFill>
                  <a:latin typeface="Cambria Math" panose="02040503050406030204" pitchFamily="18" charset="0"/>
                  <a:ea typeface="Cambria Math" panose="02040503050406030204" pitchFamily="18" charset="0"/>
                </a:endParaRPr>
              </a:p>
              <a:p>
                <a:pPr marL="184150" lvl="1" indent="0">
                  <a:lnSpc>
                    <a:spcPct val="125000"/>
                  </a:lnSpc>
                  <a:buClr>
                    <a:srgbClr val="660033"/>
                  </a:buClr>
                  <a:buSzPct val="69117"/>
                  <a:buNone/>
                  <a:tabLst>
                    <a:tab pos="356235" algn="l"/>
                  </a:tabLst>
                </a:pPr>
                <a14:m>
                  <m:oMathPara xmlns:m="http://schemas.openxmlformats.org/officeDocument/2006/math">
                    <m:oMathParaPr>
                      <m:jc m:val="centerGroup"/>
                    </m:oMathParaPr>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m:t>
                      </m:r>
                      <m:r>
                        <a:rPr lang="en-US" altLang="zh-CN" b="1" i="1">
                          <a:solidFill>
                            <a:schemeClr val="tx1"/>
                          </a:solidFill>
                          <a:latin typeface="Cambria Math" panose="02040503050406030204" pitchFamily="18" charset="0"/>
                          <a:ea typeface="Cambria Math" panose="02040503050406030204" pitchFamily="18" charset="0"/>
                        </a:rPr>
                        <m:t>)</m:t>
                      </m:r>
                    </m:oMath>
                  </m:oMathPara>
                </a14:m>
                <a:endParaRPr lang="en-US" altLang="zh-CN" i="1" dirty="0">
                  <a:solidFill>
                    <a:schemeClr val="tx1"/>
                  </a:solidFill>
                  <a:latin typeface="Cambria Math" panose="02040503050406030204" pitchFamily="18" charset="0"/>
                  <a:ea typeface="Cambria Math" panose="02040503050406030204" pitchFamily="18" charset="0"/>
                </a:endParaRPr>
              </a:p>
              <a:p>
                <a:pPr marL="12700" indent="0" algn="just">
                  <a:lnSpc>
                    <a:spcPct val="125000"/>
                  </a:lnSpc>
                  <a:buClr>
                    <a:srgbClr val="660033"/>
                  </a:buClr>
                  <a:buSzPct val="69117"/>
                  <a:buNone/>
                  <a:tabLst>
                    <a:tab pos="356235" algn="l"/>
                  </a:tabLst>
                </a:pP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t="-443" r="-4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22567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前束范式例题</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5" y="946150"/>
                <a:ext cx="8766175" cy="5716588"/>
              </a:xfrm>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例题</a:t>
                </a:r>
                <a:r>
                  <a:rPr lang="en-US" altLang="zh-CN" dirty="0">
                    <a:solidFill>
                      <a:srgbClr val="0070C0"/>
                    </a:solidFill>
                    <a:latin typeface="Times New Roman" panose="02020603050405020304" pitchFamily="18" charset="0"/>
                  </a:rPr>
                  <a:t>3.3.1</a:t>
                </a:r>
                <a:r>
                  <a:rPr lang="zh-CN" altLang="en-US" dirty="0">
                    <a:solidFill>
                      <a:srgbClr val="0070C0"/>
                    </a:solidFill>
                    <a:latin typeface="Times New Roman" panose="02020603050405020304" pitchFamily="18" charset="0"/>
                  </a:rPr>
                  <a:t> </a:t>
                </a:r>
                <a:r>
                  <a:rPr lang="zh-CN" altLang="en-US" b="0" dirty="0">
                    <a:solidFill>
                      <a:schemeClr val="tx1"/>
                    </a:solidFill>
                    <a:latin typeface="Times New Roman" panose="02020603050405020304" pitchFamily="18" charset="0"/>
                  </a:rPr>
                  <a:t>公式</a:t>
                </a:r>
                <a14:m>
                  <m:oMath xmlns:m="http://schemas.openxmlformats.org/officeDocument/2006/math">
                    <m:r>
                      <a:rPr lang="zh-CN" altLang="en-US"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𝒚𝑹</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𝒚</m:t>
                    </m:r>
                    <m:r>
                      <a:rPr lang="en-US" altLang="zh-CN" b="1" i="1">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化为前束范式</a:t>
                </a:r>
                <a:endParaRPr lang="en-US" altLang="zh-CN" b="0" dirty="0">
                  <a:latin typeface="Times New Roman" panose="02020603050405020304" pitchFamily="18" charset="0"/>
                </a:endParaRPr>
              </a:p>
              <a:p>
                <a:pPr marL="0" indent="0">
                  <a:lnSpc>
                    <a:spcPct val="125000"/>
                  </a:lnSpc>
                  <a:buClr>
                    <a:srgbClr val="660033"/>
                  </a:buClr>
                  <a:buSzPct val="69117"/>
                  <a:buNone/>
                  <a:tabLst>
                    <a:tab pos="356235" algn="l"/>
                  </a:tabLst>
                </a:pPr>
                <a:endParaRPr lang="en-US" altLang="zh-CN" sz="1200"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zh-CN" altLang="en-US" sz="2400" b="1" i="1" smtClean="0">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𝒙𝑸</m:t>
                      </m:r>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𝒙</m:t>
                      </m:r>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𝒚𝑹</m:t>
                      </m:r>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𝒙</m:t>
                      </m:r>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𝒚</m:t>
                      </m:r>
                      <m:r>
                        <a:rPr lang="en-US" altLang="zh-CN" sz="2400" b="1" i="1">
                          <a:solidFill>
                            <a:schemeClr val="tx1"/>
                          </a:solidFill>
                          <a:latin typeface="Cambria Math" panose="02040503050406030204" pitchFamily="18" charset="0"/>
                          <a:ea typeface="Cambria Math" panose="02040503050406030204" pitchFamily="18" charset="0"/>
                        </a:rPr>
                        <m:t>)</m:t>
                      </m:r>
                    </m:oMath>
                  </m:oMathPara>
                </a14:m>
                <a:endParaRPr lang="en-US" altLang="zh-CN" sz="2400"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rPr>
                        <m:t>⇔</m:t>
                      </m:r>
                      <m:d>
                        <m:dPr>
                          <m:ctrlPr>
                            <a:rPr lang="en-US" altLang="zh-CN" sz="2400" i="1" smtClean="0">
                              <a:solidFill>
                                <a:schemeClr val="tx1"/>
                              </a:solidFill>
                              <a:latin typeface="Cambria Math" panose="02040503050406030204" pitchFamily="18" charset="0"/>
                              <a:ea typeface="Cambria Math" panose="02040503050406030204" pitchFamily="18" charset="0"/>
                            </a:rPr>
                          </m:ctrlPr>
                        </m:dPr>
                        <m:e>
                          <m:r>
                            <a:rPr lang="zh-CN" altLang="en-US"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𝒙𝑸</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𝒚𝑹</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m:t>
                          </m:r>
                          <m:r>
                            <a:rPr lang="en-US" altLang="zh-CN" sz="2400" b="1" i="1">
                              <a:latin typeface="Cambria Math" panose="02040503050406030204" pitchFamily="18" charset="0"/>
                              <a:ea typeface="Cambria Math" panose="02040503050406030204" pitchFamily="18" charset="0"/>
                            </a:rPr>
                            <m:t>)</m:t>
                          </m:r>
                        </m:e>
                      </m:d>
                      <m:r>
                        <a:rPr lang="en-US" altLang="zh-CN" sz="2400" b="1" i="1">
                          <a:solidFill>
                            <a:schemeClr val="tx1"/>
                          </a:solidFill>
                          <a:latin typeface="Cambria Math" panose="02040503050406030204" pitchFamily="18" charset="0"/>
                          <a:ea typeface="Cambria Math" panose="02040503050406030204" pitchFamily="18" charset="0"/>
                        </a:rPr>
                        <m:t>∧</m:t>
                      </m:r>
                      <m:d>
                        <m:dPr>
                          <m:ctrlPr>
                            <a:rPr lang="en-US" altLang="zh-CN" sz="2400" i="1" smtClean="0">
                              <a:solidFill>
                                <a:schemeClr val="tx1"/>
                              </a:solidFill>
                              <a:latin typeface="Cambria Math" panose="02040503050406030204" pitchFamily="18" charset="0"/>
                              <a:ea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𝒚𝑹</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𝒙𝑸</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e>
                      </m:d>
                    </m:oMath>
                  </m:oMathPara>
                </a14:m>
                <a:endParaRPr lang="en-US" altLang="zh-CN" sz="2400"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n-US" altLang="zh-CN" sz="2400" b="1"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m:t>
                          </m:r>
                          <m:r>
                            <a:rPr lang="zh-CN" altLang="en-US"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𝒙𝑸</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𝒚𝑹</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m:t>
                          </m:r>
                          <m:r>
                            <a:rPr lang="en-US" altLang="zh-CN" sz="2400" b="1" i="1">
                              <a:latin typeface="Cambria Math" panose="02040503050406030204" pitchFamily="18" charset="0"/>
                              <a:ea typeface="Cambria Math" panose="02040503050406030204" pitchFamily="18" charset="0"/>
                            </a:rPr>
                            <m:t>)</m:t>
                          </m:r>
                        </m:e>
                      </m:d>
                      <m:r>
                        <a:rPr lang="en-US" altLang="zh-CN" sz="2400" b="1"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𝒚𝑹</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𝒙𝑸</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e>
                      </m:d>
                    </m:oMath>
                  </m:oMathPara>
                </a14:m>
                <a:endParaRPr lang="en-US" altLang="zh-CN" sz="2400"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n-US" altLang="zh-CN" sz="2400" b="1"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𝑸</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𝑹</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m:t>
                          </m:r>
                          <m:r>
                            <a:rPr lang="en-US" altLang="zh-CN" sz="2400" b="1" i="1" smtClean="0">
                              <a:latin typeface="Cambria Math" panose="02040503050406030204" pitchFamily="18" charset="0"/>
                              <a:ea typeface="Cambria Math" panose="02040503050406030204" pitchFamily="18" charset="0"/>
                            </a:rPr>
                            <m:t>)</m:t>
                          </m:r>
                        </m:e>
                      </m:d>
                      <m:r>
                        <a:rPr lang="en-US" altLang="zh-CN" sz="2400" b="1" i="1">
                          <a:latin typeface="Cambria Math" panose="02040503050406030204" pitchFamily="18" charset="0"/>
                          <a:ea typeface="Cambria Math" panose="02040503050406030204" pitchFamily="18" charset="0"/>
                        </a:rPr>
                        <m:t>∧</m:t>
                      </m:r>
                      <m:d>
                        <m:dPr>
                          <m:ctrlPr>
                            <a:rPr lang="en-US" altLang="zh-CN" sz="2400" i="1" smtClean="0">
                              <a:latin typeface="Cambria Math" panose="02040503050406030204" pitchFamily="18" charset="0"/>
                              <a:ea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𝒚𝑹</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𝒚</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𝒙𝑸</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𝒙</m:t>
                          </m:r>
                          <m:r>
                            <a:rPr lang="en-US" altLang="zh-CN" sz="2400" b="1" i="1">
                              <a:latin typeface="Cambria Math" panose="02040503050406030204" pitchFamily="18" charset="0"/>
                              <a:ea typeface="Cambria Math" panose="02040503050406030204" pitchFamily="18" charset="0"/>
                            </a:rPr>
                            <m:t>)</m:t>
                          </m:r>
                        </m:e>
                      </m:d>
                    </m:oMath>
                  </m:oMathPara>
                </a14:m>
                <a:endParaRPr lang="en-US" altLang="zh-CN" sz="2400"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𝑸</m:t>
                      </m:r>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𝟏</m:t>
                          </m:r>
                        </m:sub>
                      </m:sSub>
                      <m:r>
                        <a:rPr lang="en-US" altLang="zh-CN" sz="2400" b="1" i="1">
                          <a:solidFill>
                            <a:schemeClr val="tx1"/>
                          </a:solidFill>
                          <a:latin typeface="Cambria Math" panose="02040503050406030204" pitchFamily="18" charset="0"/>
                          <a:ea typeface="Cambria Math" panose="02040503050406030204" pitchFamily="18" charset="0"/>
                        </a:rPr>
                        <m:t>)∨</m:t>
                      </m:r>
                      <m:r>
                        <a:rPr lang="zh-CN" altLang="en-US"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𝑹</m:t>
                      </m:r>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𝒙</m:t>
                      </m:r>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𝟐</m:t>
                          </m:r>
                        </m:sub>
                      </m:sSub>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𝑹</m:t>
                      </m:r>
                      <m:r>
                        <a:rPr lang="en-US" altLang="zh-CN" sz="2400" b="1" i="1">
                          <a:solidFill>
                            <a:schemeClr val="tx1"/>
                          </a:solidFill>
                          <a:latin typeface="Cambria Math" panose="02040503050406030204" pitchFamily="18" charset="0"/>
                          <a:ea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rPr>
                        <m:t>𝒙</m:t>
                      </m:r>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m:t>
                      </m:r>
                      <m:r>
                        <a:rPr lang="zh-CN" altLang="en-US"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𝟒</m:t>
                          </m:r>
                        </m:sub>
                      </m:sSub>
                      <m:r>
                        <a:rPr lang="en-US" altLang="zh-CN" sz="2400" b="1" i="1">
                          <a:solidFill>
                            <a:schemeClr val="tx1"/>
                          </a:solidFill>
                          <a:latin typeface="Cambria Math" panose="02040503050406030204" pitchFamily="18" charset="0"/>
                          <a:ea typeface="Cambria Math" panose="02040503050406030204" pitchFamily="18" charset="0"/>
                        </a:rPr>
                        <m:t>𝑸</m:t>
                      </m:r>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𝟑</m:t>
                          </m:r>
                        </m:sub>
                      </m:sSub>
                      <m:r>
                        <a:rPr lang="en-US" altLang="zh-CN" sz="2400" b="1" i="1">
                          <a:solidFill>
                            <a:schemeClr val="tx1"/>
                          </a:solidFill>
                          <a:latin typeface="Cambria Math" panose="02040503050406030204" pitchFamily="18" charset="0"/>
                          <a:ea typeface="Cambria Math" panose="02040503050406030204" pitchFamily="18" charset="0"/>
                        </a:rPr>
                        <m:t>))</m:t>
                      </m:r>
                    </m:oMath>
                  </m:oMathPara>
                </a14:m>
                <a:endParaRPr lang="en-US" altLang="zh-CN" sz="2400"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𝟏</m:t>
                          </m:r>
                        </m:sub>
                      </m:sSub>
                      <m:r>
                        <a:rPr lang="zh-CN" altLang="en-US"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𝟐</m:t>
                          </m:r>
                        </m:sub>
                      </m:sSub>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rPr>
                            <m:t>𝑸</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𝟏</m:t>
                                  </m:r>
                                </m:sub>
                              </m:sSub>
                            </m:e>
                          </m:d>
                          <m:r>
                            <a:rPr lang="en-US" altLang="zh-CN" sz="2400" b="1" i="1" dirty="0">
                              <a:solidFill>
                                <a:schemeClr val="tx1"/>
                              </a:solidFill>
                              <a:latin typeface="Cambria Math" panose="02040503050406030204" pitchFamily="18" charset="0"/>
                              <a:ea typeface="Cambria Math" panose="020405030504060302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rPr>
                            <m:t>𝑹</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𝟐</m:t>
                                  </m:r>
                                </m:sub>
                              </m:sSub>
                            </m:e>
                          </m:d>
                        </m:e>
                      </m:d>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𝟑</m:t>
                          </m:r>
                        </m:sub>
                      </m:sSub>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𝟒</m:t>
                          </m:r>
                        </m:sub>
                      </m:sSub>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𝑹</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𝟑</m:t>
                                  </m:r>
                                </m:sub>
                              </m:sSub>
                            </m:e>
                          </m:d>
                          <m:r>
                            <a:rPr lang="en-US" altLang="zh-CN" sz="2400" b="1" i="1" dirty="0">
                              <a:solidFill>
                                <a:schemeClr val="tx1"/>
                              </a:solidFill>
                              <a:latin typeface="Cambria Math" panose="02040503050406030204" pitchFamily="18" charset="0"/>
                              <a:ea typeface="Cambria Math" panose="020405030504060302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rPr>
                            <m:t>𝑸</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𝟒</m:t>
                                  </m:r>
                                </m:sub>
                              </m:sSub>
                            </m:e>
                          </m:d>
                        </m:e>
                      </m:d>
                    </m:oMath>
                  </m:oMathPara>
                </a14:m>
                <a:endParaRPr lang="en-US" altLang="zh-CN" sz="2400"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𝟏</m:t>
                          </m:r>
                        </m:sub>
                      </m:sSub>
                      <m:r>
                        <a:rPr lang="zh-CN" altLang="en-US"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𝟐</m:t>
                          </m:r>
                        </m:sub>
                      </m:sSub>
                      <m:d>
                        <m:dPr>
                          <m:ctrlPr>
                            <a:rPr lang="en-US" altLang="zh-CN" sz="2400" i="1" dirty="0">
                              <a:solidFill>
                                <a:schemeClr val="tx1"/>
                              </a:solidFill>
                              <a:latin typeface="Cambria Math" panose="02040503050406030204" pitchFamily="18" charset="0"/>
                              <a:ea typeface="Cambria Math" panose="02040503050406030204" pitchFamily="18" charset="0"/>
                            </a:rPr>
                          </m:ctrlPr>
                        </m:dPr>
                        <m:e>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rPr>
                                <m:t>𝑸</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𝟏</m:t>
                                      </m:r>
                                    </m:sub>
                                  </m:sSub>
                                </m:e>
                              </m:d>
                              <m:r>
                                <a:rPr lang="en-US" altLang="zh-CN" sz="2400" b="1" i="1" dirty="0">
                                  <a:solidFill>
                                    <a:schemeClr val="tx1"/>
                                  </a:solidFill>
                                  <a:latin typeface="Cambria Math" panose="02040503050406030204" pitchFamily="18" charset="0"/>
                                  <a:ea typeface="Cambria Math" panose="020405030504060302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rPr>
                                <m:t>𝑹</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𝟐</m:t>
                                      </m:r>
                                    </m:sub>
                                  </m:sSub>
                                </m:e>
                              </m:d>
                            </m:e>
                          </m:d>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𝟑</m:t>
                              </m:r>
                            </m:sub>
                          </m:sSub>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𝟒</m:t>
                              </m:r>
                            </m:sub>
                          </m:sSub>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𝑹</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𝟑</m:t>
                                      </m:r>
                                    </m:sub>
                                  </m:sSub>
                                </m:e>
                              </m:d>
                              <m:r>
                                <a:rPr lang="en-US" altLang="zh-CN" sz="2400" b="1" i="1" dirty="0">
                                  <a:solidFill>
                                    <a:schemeClr val="tx1"/>
                                  </a:solidFill>
                                  <a:latin typeface="Cambria Math" panose="02040503050406030204" pitchFamily="18" charset="0"/>
                                  <a:ea typeface="Cambria Math" panose="020405030504060302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rPr>
                                <m:t>𝑸</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𝟒</m:t>
                                      </m:r>
                                    </m:sub>
                                  </m:sSub>
                                </m:e>
                              </m:d>
                            </m:e>
                          </m:d>
                        </m:e>
                      </m:d>
                    </m:oMath>
                  </m:oMathPara>
                </a14:m>
                <a:endParaRPr lang="en-US" altLang="zh-CN" sz="2400" i="1" dirty="0">
                  <a:solidFill>
                    <a:schemeClr val="tx1"/>
                  </a:solidFill>
                  <a:latin typeface="Cambria Math" panose="02040503050406030204" pitchFamily="18" charset="0"/>
                  <a:ea typeface="Cambria Math" panose="020405030504060302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left"/>
                    </m:oMathParaPr>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𝟏</m:t>
                          </m:r>
                        </m:sub>
                      </m:sSub>
                      <m:r>
                        <a:rPr lang="zh-CN" altLang="en-US" sz="2400" b="1" i="1">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𝟐</m:t>
                          </m:r>
                        </m:sub>
                      </m:sSub>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𝟑</m:t>
                          </m:r>
                        </m:sub>
                      </m:sSub>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𝟒</m:t>
                          </m:r>
                        </m:sub>
                      </m:sSub>
                      <m:d>
                        <m:dPr>
                          <m:ctrlPr>
                            <a:rPr lang="en-US" altLang="zh-CN" sz="2400" i="1" dirty="0">
                              <a:solidFill>
                                <a:schemeClr val="tx1"/>
                              </a:solidFill>
                              <a:latin typeface="Cambria Math" panose="02040503050406030204" pitchFamily="18" charset="0"/>
                              <a:ea typeface="Cambria Math" panose="02040503050406030204" pitchFamily="18" charset="0"/>
                            </a:rPr>
                          </m:ctrlPr>
                        </m:dPr>
                        <m:e>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rPr>
                                <m:t>𝑸</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𝟏</m:t>
                                      </m:r>
                                    </m:sub>
                                  </m:sSub>
                                </m:e>
                              </m:d>
                              <m:r>
                                <a:rPr lang="en-US" altLang="zh-CN" sz="2400" b="1" i="1" dirty="0">
                                  <a:solidFill>
                                    <a:schemeClr val="tx1"/>
                                  </a:solidFill>
                                  <a:latin typeface="Cambria Math" panose="02040503050406030204" pitchFamily="18" charset="0"/>
                                  <a:ea typeface="Cambria Math" panose="020405030504060302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rPr>
                                <m:t>𝑹</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𝟐</m:t>
                                      </m:r>
                                    </m:sub>
                                  </m:sSub>
                                </m:e>
                              </m:d>
                            </m:e>
                          </m:d>
                          <m:r>
                            <a:rPr lang="en-US" altLang="zh-CN" sz="2400" b="1" i="1" dirty="0">
                              <a:solidFill>
                                <a:schemeClr val="tx1"/>
                              </a:solidFill>
                              <a:latin typeface="Cambria Math" panose="02040503050406030204" pitchFamily="18" charset="0"/>
                              <a:ea typeface="Cambria Math" panose="02040503050406030204" pitchFamily="18" charset="0"/>
                            </a:rPr>
                            <m:t>∧</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𝑹</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rPr>
                                    <m:t>𝒙</m:t>
                                  </m:r>
                                  <m:r>
                                    <a:rPr lang="en-US" altLang="zh-CN" sz="2400" b="1" i="1" dirty="0">
                                      <a:solidFill>
                                        <a:schemeClr val="tx1"/>
                                      </a:solidFill>
                                      <a:latin typeface="Cambria Math" panose="02040503050406030204" pitchFamily="18" charset="0"/>
                                      <a:ea typeface="Cambria Math" panose="02040503050406030204" pitchFamily="18" charset="0"/>
                                    </a:rPr>
                                    <m:t>,</m:t>
                                  </m:r>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𝟑</m:t>
                                      </m:r>
                                    </m:sub>
                                  </m:sSub>
                                </m:e>
                              </m:d>
                              <m:r>
                                <a:rPr lang="en-US" altLang="zh-CN" sz="2400" b="1" i="1" dirty="0">
                                  <a:solidFill>
                                    <a:schemeClr val="tx1"/>
                                  </a:solidFill>
                                  <a:latin typeface="Cambria Math" panose="02040503050406030204" pitchFamily="18" charset="0"/>
                                  <a:ea typeface="Cambria Math" panose="020405030504060302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rPr>
                                <m:t>𝑸</m:t>
                              </m:r>
                              <m:d>
                                <m:dPr>
                                  <m:ctrlPr>
                                    <a:rPr lang="en-US" altLang="zh-CN" sz="2400" i="1" dirty="0">
                                      <a:solidFill>
                                        <a:schemeClr val="tx1"/>
                                      </a:solidFill>
                                      <a:latin typeface="Cambria Math" panose="02040503050406030204" pitchFamily="18" charset="0"/>
                                      <a:ea typeface="Cambria Math" panose="02040503050406030204" pitchFamily="18" charset="0"/>
                                    </a:rPr>
                                  </m:ctrlPr>
                                </m:dPr>
                                <m:e>
                                  <m:sSub>
                                    <m:sSubPr>
                                      <m:ctrlPr>
                                        <a:rPr lang="en-US" altLang="zh-CN" sz="2400" i="1" dirty="0">
                                          <a:solidFill>
                                            <a:schemeClr val="tx1"/>
                                          </a:solidFill>
                                          <a:latin typeface="Cambria Math" panose="02040503050406030204" pitchFamily="18" charset="0"/>
                                          <a:ea typeface="Cambria Math" panose="02040503050406030204" pitchFamily="18" charset="0"/>
                                        </a:rPr>
                                      </m:ctrlPr>
                                    </m:sSubPr>
                                    <m:e>
                                      <m:r>
                                        <a:rPr lang="en-US" altLang="zh-CN" sz="2400" b="1" i="1" dirty="0">
                                          <a:solidFill>
                                            <a:schemeClr val="tx1"/>
                                          </a:solidFill>
                                          <a:latin typeface="Cambria Math" panose="02040503050406030204" pitchFamily="18" charset="0"/>
                                          <a:ea typeface="Cambria Math" panose="02040503050406030204" pitchFamily="18" charset="0"/>
                                        </a:rPr>
                                        <m:t>𝒙</m:t>
                                      </m:r>
                                    </m:e>
                                    <m:sub>
                                      <m:r>
                                        <a:rPr lang="en-US" altLang="zh-CN" sz="2400" b="1" i="1" dirty="0">
                                          <a:solidFill>
                                            <a:schemeClr val="tx1"/>
                                          </a:solidFill>
                                          <a:latin typeface="Cambria Math" panose="02040503050406030204" pitchFamily="18" charset="0"/>
                                          <a:ea typeface="Cambria Math" panose="02040503050406030204" pitchFamily="18" charset="0"/>
                                        </a:rPr>
                                        <m:t>𝟒</m:t>
                                      </m:r>
                                    </m:sub>
                                  </m:sSub>
                                </m:e>
                              </m:d>
                            </m:e>
                          </m:d>
                        </m:e>
                      </m:d>
                    </m:oMath>
                  </m:oMathPara>
                </a14:m>
                <a:endParaRPr lang="en-US" altLang="zh-CN" sz="2400" i="1" dirty="0">
                  <a:solidFill>
                    <a:srgbClr val="009193"/>
                  </a:solidFill>
                  <a:latin typeface="Cambria Math" panose="02040503050406030204" pitchFamily="18" charset="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5" y="946150"/>
                <a:ext cx="8766175" cy="5716588"/>
              </a:xfrm>
              <a:blipFill>
                <a:blip r:embed="rId2"/>
                <a:stretch>
                  <a:fillRect l="-348"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38104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前束范式的等价性</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3.3.2</a:t>
                </a:r>
                <a:r>
                  <a:rPr lang="zh-CN" altLang="en-US" dirty="0">
                    <a:solidFill>
                      <a:srgbClr val="0070C0"/>
                    </a:solidFill>
                    <a:latin typeface="Times New Roman" panose="02020603050405020304" pitchFamily="18" charset="0"/>
                  </a:rPr>
                  <a:t> </a:t>
                </a:r>
                <a:r>
                  <a:rPr lang="zh-CN" altLang="en-US" sz="2700" b="0" dirty="0">
                    <a:solidFill>
                      <a:schemeClr val="tx1"/>
                    </a:solidFill>
                    <a:latin typeface="Times New Roman" panose="02020603050405020304" pitchFamily="18" charset="0"/>
                  </a:rPr>
                  <a:t>设</a:t>
                </a:r>
                <a14:m>
                  <m:oMath xmlns:m="http://schemas.openxmlformats.org/officeDocument/2006/math">
                    <m:r>
                      <a:rPr lang="en-US" altLang="zh-CN" sz="2700" b="1" i="1">
                        <a:solidFill>
                          <a:schemeClr val="tx1"/>
                        </a:solidFill>
                        <a:latin typeface="Cambria Math" panose="02040503050406030204" pitchFamily="18" charset="0"/>
                        <a:ea typeface="Cambria Math" panose="02040503050406030204" pitchFamily="18" charset="0"/>
                      </a:rPr>
                      <m:t>𝑸</m:t>
                    </m:r>
                  </m:oMath>
                </a14:m>
                <a:r>
                  <a:rPr lang="zh-CN" altLang="en-US" sz="2700" b="0" dirty="0">
                    <a:solidFill>
                      <a:schemeClr val="tx1"/>
                    </a:solidFill>
                    <a:latin typeface="Times New Roman" panose="02020603050405020304" pitchFamily="18" charset="0"/>
                  </a:rPr>
                  <a:t>是公式，</a:t>
                </a:r>
                <a14:m>
                  <m:oMath xmlns:m="http://schemas.openxmlformats.org/officeDocument/2006/math">
                    <m:sSup>
                      <m:sSupPr>
                        <m:ctrlPr>
                          <a:rPr lang="en-US" altLang="zh-CN" sz="2700" i="1">
                            <a:solidFill>
                              <a:schemeClr val="tx1"/>
                            </a:solidFill>
                            <a:latin typeface="Cambria Math" panose="02040503050406030204" pitchFamily="18" charset="0"/>
                            <a:ea typeface="Cambria Math" panose="02040503050406030204" pitchFamily="18" charset="0"/>
                          </a:rPr>
                        </m:ctrlPr>
                      </m:sSupPr>
                      <m:e>
                        <m:r>
                          <a:rPr lang="en-US" altLang="zh-CN" sz="2700" b="1" i="1">
                            <a:solidFill>
                              <a:schemeClr val="tx1"/>
                            </a:solidFill>
                            <a:latin typeface="Cambria Math" panose="02040503050406030204" pitchFamily="18" charset="0"/>
                            <a:ea typeface="Cambria Math" panose="02040503050406030204" pitchFamily="18" charset="0"/>
                          </a:rPr>
                          <m:t>𝑸</m:t>
                        </m:r>
                      </m:e>
                      <m:sup>
                        <m:r>
                          <a:rPr lang="en-US" altLang="zh-CN" sz="2700" b="1" i="1">
                            <a:solidFill>
                              <a:schemeClr val="tx1"/>
                            </a:solidFill>
                            <a:latin typeface="Cambria Math" panose="02040503050406030204" pitchFamily="18" charset="0"/>
                            <a:ea typeface="Cambria Math" panose="02040503050406030204" pitchFamily="18" charset="0"/>
                          </a:rPr>
                          <m:t>′</m:t>
                        </m:r>
                      </m:sup>
                    </m:sSup>
                  </m:oMath>
                </a14:m>
                <a:r>
                  <a:rPr lang="zh-CN" altLang="en-US" sz="2700" b="0" dirty="0">
                    <a:solidFill>
                      <a:schemeClr val="tx1"/>
                    </a:solidFill>
                    <a:latin typeface="Times New Roman" panose="02020603050405020304" pitchFamily="18" charset="0"/>
                  </a:rPr>
                  <a:t>是</a:t>
                </a:r>
                <a14:m>
                  <m:oMath xmlns:m="http://schemas.openxmlformats.org/officeDocument/2006/math">
                    <m:r>
                      <a:rPr lang="en-US" altLang="zh-CN" sz="2700" b="1" i="1">
                        <a:solidFill>
                          <a:schemeClr val="tx1"/>
                        </a:solidFill>
                        <a:latin typeface="Cambria Math" panose="02040503050406030204" pitchFamily="18" charset="0"/>
                        <a:ea typeface="Cambria Math" panose="02040503050406030204" pitchFamily="18" charset="0"/>
                      </a:rPr>
                      <m:t>𝑸</m:t>
                    </m:r>
                  </m:oMath>
                </a14:m>
                <a:r>
                  <a:rPr lang="zh-CN" altLang="en-US" sz="2700" b="0" dirty="0">
                    <a:solidFill>
                      <a:schemeClr val="tx1"/>
                    </a:solidFill>
                    <a:latin typeface="Times New Roman" panose="02020603050405020304" pitchFamily="18" charset="0"/>
                  </a:rPr>
                  <a:t>的前束范式，</a:t>
                </a:r>
                <a14:m>
                  <m:oMath xmlns:m="http://schemas.openxmlformats.org/officeDocument/2006/math">
                    <m:r>
                      <a:rPr lang="en-US" altLang="zh-CN" sz="2700" b="1" i="1">
                        <a:solidFill>
                          <a:schemeClr val="tx1"/>
                        </a:solidFill>
                        <a:latin typeface="Cambria Math" panose="02040503050406030204" pitchFamily="18" charset="0"/>
                        <a:ea typeface="Cambria Math" panose="02040503050406030204" pitchFamily="18" charset="0"/>
                      </a:rPr>
                      <m:t>𝑸</m:t>
                    </m:r>
                    <m:r>
                      <a:rPr lang="en-US" altLang="zh-CN" sz="2700" b="1" i="1">
                        <a:solidFill>
                          <a:schemeClr val="tx1"/>
                        </a:solidFill>
                        <a:latin typeface="Cambria Math" panose="02040503050406030204" pitchFamily="18" charset="0"/>
                        <a:ea typeface="Cambria Math" panose="02040503050406030204" pitchFamily="18" charset="0"/>
                      </a:rPr>
                      <m:t>⇔</m:t>
                    </m:r>
                    <m:sSup>
                      <m:sSupPr>
                        <m:ctrlPr>
                          <a:rPr lang="en-US" altLang="zh-CN" sz="2700" i="1">
                            <a:solidFill>
                              <a:schemeClr val="tx1"/>
                            </a:solidFill>
                            <a:latin typeface="Cambria Math" panose="02040503050406030204" pitchFamily="18" charset="0"/>
                            <a:ea typeface="Cambria Math" panose="02040503050406030204" pitchFamily="18" charset="0"/>
                          </a:rPr>
                        </m:ctrlPr>
                      </m:sSupPr>
                      <m:e>
                        <m:r>
                          <a:rPr lang="en-US" altLang="zh-CN" sz="2700" b="1" i="1">
                            <a:solidFill>
                              <a:schemeClr val="tx1"/>
                            </a:solidFill>
                            <a:latin typeface="Cambria Math" panose="02040503050406030204" pitchFamily="18" charset="0"/>
                            <a:ea typeface="Cambria Math" panose="02040503050406030204" pitchFamily="18" charset="0"/>
                          </a:rPr>
                          <m:t>𝑸</m:t>
                        </m:r>
                      </m:e>
                      <m:sup>
                        <m:r>
                          <a:rPr lang="en-US" altLang="zh-CN" sz="2700" b="1" i="1">
                            <a:solidFill>
                              <a:schemeClr val="tx1"/>
                            </a:solidFill>
                            <a:latin typeface="Cambria Math" panose="02040503050406030204" pitchFamily="18" charset="0"/>
                            <a:ea typeface="Cambria Math" panose="02040503050406030204" pitchFamily="18" charset="0"/>
                          </a:rPr>
                          <m:t>′</m:t>
                        </m:r>
                      </m:sup>
                    </m:sSup>
                    <m:r>
                      <a:rPr lang="en-US" altLang="zh-CN" sz="2700" b="1" i="1">
                        <a:solidFill>
                          <a:schemeClr val="tx1"/>
                        </a:solidFill>
                        <a:latin typeface="Cambria Math" panose="02040503050406030204" pitchFamily="18" charset="0"/>
                        <a:ea typeface="Cambria Math" panose="02040503050406030204" pitchFamily="18" charset="0"/>
                      </a:rPr>
                      <m:t> </m:t>
                    </m:r>
                  </m:oMath>
                </a14:m>
                <a:endParaRPr lang="en-US" altLang="zh-CN" sz="2700" dirty="0">
                  <a:latin typeface="Times New Roman" panose="02020603050405020304" pitchFamily="18" charset="0"/>
                </a:endParaRPr>
              </a:p>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r>
                  <a:rPr lang="zh-CN" altLang="en-US" b="0" dirty="0">
                    <a:solidFill>
                      <a:srgbClr val="0070C0"/>
                    </a:solidFill>
                    <a:latin typeface="Times New Roman" panose="02020603050405020304" pitchFamily="18" charset="0"/>
                  </a:rPr>
                  <a:t>：</a:t>
                </a:r>
                <a:endParaRPr lang="en-US" altLang="zh-CN" b="0" dirty="0">
                  <a:solidFill>
                    <a:srgbClr val="0070C0"/>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sz="2400" b="0" dirty="0">
                    <a:solidFill>
                      <a:schemeClr val="tx1"/>
                    </a:solidFill>
                    <a:latin typeface="Times New Roman" panose="02020603050405020304" pitchFamily="18" charset="0"/>
                  </a:rPr>
                  <a:t>    </a:t>
                </a:r>
                <a:r>
                  <a:rPr lang="en-US" altLang="zh-CN" sz="2400" b="0" dirty="0">
                    <a:solidFill>
                      <a:schemeClr val="tx1"/>
                    </a:solidFill>
                    <a:latin typeface="Times New Roman" panose="02020603050405020304" pitchFamily="18" charset="0"/>
                  </a:rPr>
                  <a:t>1</a:t>
                </a:r>
                <a:r>
                  <a:rPr lang="zh-CN" altLang="en-US" sz="2400" b="0" dirty="0">
                    <a:solidFill>
                      <a:schemeClr val="tx1"/>
                    </a:solidFill>
                    <a:latin typeface="Times New Roman" panose="02020603050405020304" pitchFamily="18" charset="0"/>
                  </a:rPr>
                  <a:t>）</a:t>
                </a:r>
                <a:r>
                  <a:rPr lang="zh-CN" altLang="en-US" sz="2400" b="0" dirty="0">
                    <a:solidFill>
                      <a:srgbClr val="FF9300"/>
                    </a:solidFill>
                    <a:latin typeface="Times New Roman" panose="02020603050405020304" pitchFamily="18" charset="0"/>
                  </a:rPr>
                  <a:t>公式</a:t>
                </a:r>
                <a14:m>
                  <m:oMath xmlns:m="http://schemas.openxmlformats.org/officeDocument/2006/math">
                    <m:r>
                      <a:rPr lang="en-US" altLang="zh-CN" sz="2400" b="1" i="1">
                        <a:solidFill>
                          <a:srgbClr val="FF9300"/>
                        </a:solidFill>
                        <a:latin typeface="Cambria Math" panose="02040503050406030204" pitchFamily="18" charset="0"/>
                        <a:ea typeface="Cambria Math" panose="02040503050406030204" pitchFamily="18" charset="0"/>
                      </a:rPr>
                      <m:t>𝑸</m:t>
                    </m:r>
                  </m:oMath>
                </a14:m>
                <a:r>
                  <a:rPr lang="zh-CN" altLang="en-US" sz="2400" b="0" dirty="0">
                    <a:solidFill>
                      <a:srgbClr val="FF9300"/>
                    </a:solidFill>
                    <a:latin typeface="Times New Roman" panose="02020603050405020304" pitchFamily="18" charset="0"/>
                  </a:rPr>
                  <a:t>用如下等值公式替换，获得公式</a:t>
                </a:r>
                <a14:m>
                  <m:oMath xmlns:m="http://schemas.openxmlformats.org/officeDocument/2006/math">
                    <m:sSub>
                      <m:sSubPr>
                        <m:ctrlPr>
                          <a:rPr lang="en-US" altLang="zh-CN" sz="2400" i="1">
                            <a:solidFill>
                              <a:srgbClr val="FF9300"/>
                            </a:solidFill>
                            <a:latin typeface="Cambria Math" panose="02040503050406030204" pitchFamily="18" charset="0"/>
                            <a:ea typeface="Cambria Math" panose="02040503050406030204" pitchFamily="18" charset="0"/>
                          </a:rPr>
                        </m:ctrlPr>
                      </m:sSubPr>
                      <m:e>
                        <m:r>
                          <a:rPr lang="en-US" altLang="zh-CN" sz="2400" b="1" i="1">
                            <a:solidFill>
                              <a:srgbClr val="FF9300"/>
                            </a:solidFill>
                            <a:latin typeface="Cambria Math" panose="02040503050406030204" pitchFamily="18" charset="0"/>
                            <a:ea typeface="Cambria Math" panose="02040503050406030204" pitchFamily="18" charset="0"/>
                          </a:rPr>
                          <m:t>𝑸</m:t>
                        </m:r>
                      </m:e>
                      <m:sub>
                        <m:r>
                          <a:rPr lang="en-US" altLang="zh-CN" sz="2400" b="1" i="1">
                            <a:solidFill>
                              <a:srgbClr val="FF9300"/>
                            </a:solidFill>
                            <a:latin typeface="Cambria Math" panose="02040503050406030204" pitchFamily="18" charset="0"/>
                            <a:ea typeface="Cambria Math" panose="02040503050406030204" pitchFamily="18" charset="0"/>
                          </a:rPr>
                          <m:t>𝟏</m:t>
                        </m:r>
                      </m:sub>
                    </m:sSub>
                  </m:oMath>
                </a14:m>
                <a:r>
                  <a:rPr lang="zh-CN" altLang="en-US" sz="2400" b="0" dirty="0">
                    <a:solidFill>
                      <a:schemeClr val="tx1"/>
                    </a:solidFill>
                    <a:latin typeface="Times New Roman" panose="02020603050405020304" pitchFamily="18" charset="0"/>
                  </a:rPr>
                  <a:t>，</a:t>
                </a:r>
                <a14:m>
                  <m:oMath xmlns:m="http://schemas.openxmlformats.org/officeDocument/2006/math">
                    <m:r>
                      <a:rPr lang="en-US" altLang="zh-CN" sz="2400" b="1" i="1" smtClean="0">
                        <a:solidFill>
                          <a:srgbClr val="009193"/>
                        </a:solidFill>
                        <a:latin typeface="Cambria Math" panose="02040503050406030204" pitchFamily="18" charset="0"/>
                        <a:ea typeface="Cambria Math" panose="02040503050406030204" pitchFamily="18" charset="0"/>
                      </a:rPr>
                      <m:t>𝑸</m:t>
                    </m:r>
                    <m:r>
                      <a:rPr lang="en-US" altLang="zh-CN" sz="2400" b="1" i="1" smtClean="0">
                        <a:solidFill>
                          <a:srgbClr val="009193"/>
                        </a:solidFill>
                        <a:latin typeface="Cambria Math" panose="02040503050406030204" pitchFamily="18" charset="0"/>
                        <a:ea typeface="Cambria Math" panose="02040503050406030204" pitchFamily="18" charset="0"/>
                      </a:rPr>
                      <m:t>⇔</m:t>
                    </m:r>
                    <m:sSub>
                      <m:sSubPr>
                        <m:ctrlPr>
                          <a:rPr lang="en-US" altLang="zh-CN" sz="2400" i="1">
                            <a:solidFill>
                              <a:srgbClr val="009193"/>
                            </a:solidFill>
                            <a:latin typeface="Cambria Math" panose="02040503050406030204" pitchFamily="18" charset="0"/>
                            <a:ea typeface="Cambria Math" panose="02040503050406030204" pitchFamily="18" charset="0"/>
                          </a:rPr>
                        </m:ctrlPr>
                      </m:sSubPr>
                      <m:e>
                        <m:r>
                          <a:rPr lang="en-US" altLang="zh-CN" sz="2400" b="1" i="1">
                            <a:solidFill>
                              <a:srgbClr val="009193"/>
                            </a:solidFill>
                            <a:latin typeface="Cambria Math" panose="02040503050406030204" pitchFamily="18" charset="0"/>
                            <a:ea typeface="Cambria Math" panose="02040503050406030204" pitchFamily="18" charset="0"/>
                          </a:rPr>
                          <m:t>𝑸</m:t>
                        </m:r>
                      </m:e>
                      <m:sub>
                        <m:r>
                          <a:rPr lang="en-US" altLang="zh-CN" sz="2400" b="1" i="1">
                            <a:solidFill>
                              <a:srgbClr val="009193"/>
                            </a:solidFill>
                            <a:latin typeface="Cambria Math" panose="02040503050406030204" pitchFamily="18" charset="0"/>
                            <a:ea typeface="Cambria Math" panose="02040503050406030204" pitchFamily="18" charset="0"/>
                          </a:rPr>
                          <m:t>𝟏</m:t>
                        </m:r>
                      </m:sub>
                    </m:sSub>
                  </m:oMath>
                </a14:m>
                <a:endParaRPr lang="en-US" altLang="zh-CN" sz="2400" dirty="0">
                  <a:solidFill>
                    <a:schemeClr val="tx1"/>
                  </a:solidFill>
                  <a:latin typeface="Times New Roman" panose="02020603050405020304" pitchFamily="18" charset="0"/>
                </a:endParaRPr>
              </a:p>
              <a:p>
                <a:pPr marL="184150" lvl="1" indent="0">
                  <a:lnSpc>
                    <a:spcPct val="125000"/>
                  </a:lnSpc>
                  <a:buClr>
                    <a:srgbClr val="660033"/>
                  </a:buClr>
                  <a:buSzPct val="69117"/>
                  <a:buNone/>
                  <a:tabLst>
                    <a:tab pos="356235" algn="l"/>
                  </a:tabLst>
                </a:pPr>
                <a:r>
                  <a:rPr lang="en-US" altLang="zh-CN" b="0" dirty="0">
                    <a:solidFill>
                      <a:schemeClr val="tx1"/>
                    </a:solidFill>
                    <a:ea typeface="Cambria Math" panose="02040503050406030204" pitchFamily="18" charset="0"/>
                  </a:rPr>
                  <a:t>		</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𝑹</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𝑹</m:t>
                    </m:r>
                    <m:r>
                      <a:rPr lang="en-US" altLang="zh-CN" b="1" i="1">
                        <a:solidFill>
                          <a:schemeClr val="tx1"/>
                        </a:solidFill>
                        <a:latin typeface="Cambria Math" panose="02040503050406030204" pitchFamily="18" charset="0"/>
                        <a:ea typeface="Cambria Math" panose="02040503050406030204" pitchFamily="18" charset="0"/>
                      </a:rPr>
                      <m:t>)</m:t>
                    </m:r>
                  </m:oMath>
                </a14:m>
                <a:endParaRPr lang="en-US" altLang="zh-CN" i="1" dirty="0">
                  <a:solidFill>
                    <a:schemeClr val="tx1"/>
                  </a:solidFill>
                  <a:latin typeface="Cambria Math" panose="02040503050406030204" pitchFamily="18" charset="0"/>
                  <a:ea typeface="Cambria Math" panose="02040503050406030204" pitchFamily="18" charset="0"/>
                </a:endParaRPr>
              </a:p>
              <a:p>
                <a:pPr marL="184150" lvl="1" indent="0">
                  <a:lnSpc>
                    <a:spcPct val="125000"/>
                  </a:lnSpc>
                  <a:buClr>
                    <a:srgbClr val="660033"/>
                  </a:buClr>
                  <a:buSzPct val="69117"/>
                  <a:buNone/>
                  <a:tabLst>
                    <a:tab pos="356235" algn="l"/>
                  </a:tabLst>
                </a:pPr>
                <a:r>
                  <a:rPr lang="en-US" altLang="zh-CN" dirty="0">
                    <a:solidFill>
                      <a:schemeClr val="tx1"/>
                    </a:solidFill>
                    <a:ea typeface="Cambria Math" panose="02040503050406030204" pitchFamily="18" charset="0"/>
                  </a:rPr>
                  <a:t>		</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𝑹</m:t>
                    </m:r>
                    <m:r>
                      <a:rPr lang="en-US" altLang="zh-CN" b="1" i="1">
                        <a:solidFill>
                          <a:schemeClr val="tx1"/>
                        </a:solidFill>
                        <a:latin typeface="Cambria Math" panose="02040503050406030204" pitchFamily="18" charset="0"/>
                        <a:ea typeface="Cambria Math" panose="02040503050406030204" pitchFamily="18" charset="0"/>
                      </a:rPr>
                      <m:t>⇔</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𝑹</m:t>
                        </m:r>
                      </m:e>
                    </m:d>
                    <m:r>
                      <a:rPr lang="en-US" altLang="zh-CN" b="1" i="1">
                        <a:solidFill>
                          <a:schemeClr val="tx1"/>
                        </a:solidFill>
                        <a:latin typeface="Cambria Math" panose="02040503050406030204" pitchFamily="18" charset="0"/>
                        <a:ea typeface="Cambria Math" panose="02040503050406030204" pitchFamily="18" charset="0"/>
                      </a:rPr>
                      <m:t>∧</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𝑹</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𝑸</m:t>
                        </m:r>
                      </m:e>
                    </m:d>
                  </m:oMath>
                </a14:m>
                <a:endParaRPr lang="en-US" altLang="zh-CN" i="1" dirty="0">
                  <a:solidFill>
                    <a:schemeClr val="tx1"/>
                  </a:solidFill>
                  <a:latin typeface="Cambria Math" panose="02040503050406030204" pitchFamily="18" charset="0"/>
                  <a:ea typeface="Cambria Math" panose="02040503050406030204" pitchFamily="18" charset="0"/>
                </a:endParaRPr>
              </a:p>
              <a:p>
                <a:pPr marL="184150" lvl="1" indent="0">
                  <a:lnSpc>
                    <a:spcPct val="125000"/>
                  </a:lnSpc>
                  <a:buClr>
                    <a:srgbClr val="660033"/>
                  </a:buClr>
                  <a:buSzPct val="69117"/>
                  <a:buNone/>
                  <a:tabLst>
                    <a:tab pos="356235" algn="l"/>
                  </a:tabLst>
                </a:pPr>
                <a:r>
                  <a:rPr lang="en-US" altLang="zh-CN" dirty="0">
                    <a:solidFill>
                      <a:schemeClr val="tx1"/>
                    </a:solidFill>
                    <a:ea typeface="Cambria Math" panose="02040503050406030204" pitchFamily="18" charset="0"/>
                  </a:rPr>
                  <a:t>		</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𝑹</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𝑹</m:t>
                    </m:r>
                  </m:oMath>
                </a14:m>
                <a:endParaRPr lang="en-US" altLang="zh-CN" sz="240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en-US" altLang="zh-CN" sz="2400" b="0" dirty="0">
                    <a:solidFill>
                      <a:schemeClr val="tx1"/>
                    </a:solidFill>
                    <a:latin typeface="Times New Roman" panose="02020603050405020304" pitchFamily="18" charset="0"/>
                  </a:rPr>
                  <a:t>	2</a:t>
                </a:r>
                <a:r>
                  <a:rPr lang="zh-CN" altLang="en-US" sz="2400" b="0" dirty="0">
                    <a:solidFill>
                      <a:schemeClr val="tx1"/>
                    </a:solidFill>
                    <a:latin typeface="Times New Roman" panose="02020603050405020304" pitchFamily="18" charset="0"/>
                  </a:rPr>
                  <a:t>）</a:t>
                </a:r>
                <a:r>
                  <a:rPr lang="zh-CN" altLang="en-US" sz="2400" b="0" dirty="0">
                    <a:solidFill>
                      <a:srgbClr val="FF9300"/>
                    </a:solidFill>
                    <a:latin typeface="Times New Roman" panose="02020603050405020304" pitchFamily="18" charset="0"/>
                  </a:rPr>
                  <a:t>用等值公式</a:t>
                </a:r>
                <a14:m>
                  <m:oMath xmlns:m="http://schemas.openxmlformats.org/officeDocument/2006/math">
                    <m:r>
                      <a:rPr lang="en-US" altLang="zh-CN" sz="2400" b="1" i="1">
                        <a:solidFill>
                          <a:srgbClr val="FF9300"/>
                        </a:solidFill>
                        <a:latin typeface="Cambria Math" panose="02040503050406030204" pitchFamily="18" charset="0"/>
                        <a:ea typeface="Cambria Math" panose="02040503050406030204" pitchFamily="18" charset="0"/>
                      </a:rPr>
                      <m:t>¬¬</m:t>
                    </m:r>
                    <m:r>
                      <a:rPr lang="en-US" altLang="zh-CN" sz="2400" b="1" i="1">
                        <a:solidFill>
                          <a:srgbClr val="FF9300"/>
                        </a:solidFill>
                        <a:latin typeface="Cambria Math" panose="02040503050406030204" pitchFamily="18" charset="0"/>
                        <a:ea typeface="Cambria Math" panose="02040503050406030204" pitchFamily="18" charset="0"/>
                      </a:rPr>
                      <m:t>𝑸</m:t>
                    </m:r>
                    <m:r>
                      <a:rPr lang="en-US" altLang="zh-CN" sz="2400" b="1" i="1">
                        <a:solidFill>
                          <a:srgbClr val="FF9300"/>
                        </a:solidFill>
                        <a:latin typeface="Cambria Math" panose="02040503050406030204" pitchFamily="18" charset="0"/>
                        <a:ea typeface="Cambria Math" panose="02040503050406030204" pitchFamily="18" charset="0"/>
                      </a:rPr>
                      <m:t>⇔</m:t>
                    </m:r>
                    <m:r>
                      <a:rPr lang="en-US" altLang="zh-CN" sz="2400" b="1" i="1">
                        <a:solidFill>
                          <a:srgbClr val="FF9300"/>
                        </a:solidFill>
                        <a:latin typeface="Cambria Math" panose="02040503050406030204" pitchFamily="18" charset="0"/>
                        <a:ea typeface="Cambria Math" panose="02040503050406030204" pitchFamily="18" charset="0"/>
                      </a:rPr>
                      <m:t>𝑸</m:t>
                    </m:r>
                  </m:oMath>
                </a14:m>
                <a:r>
                  <a:rPr lang="zh-CN" altLang="en-US" sz="2400" b="0" dirty="0">
                    <a:solidFill>
                      <a:srgbClr val="FF9300"/>
                    </a:solidFill>
                    <a:latin typeface="Times New Roman" panose="02020603050405020304" pitchFamily="18" charset="0"/>
                  </a:rPr>
                  <a:t>对公式</a:t>
                </a:r>
                <a14:m>
                  <m:oMath xmlns:m="http://schemas.openxmlformats.org/officeDocument/2006/math">
                    <m:sSub>
                      <m:sSubPr>
                        <m:ctrlPr>
                          <a:rPr lang="en-US" altLang="zh-CN" sz="2400" i="1" smtClean="0">
                            <a:solidFill>
                              <a:srgbClr val="FF9300"/>
                            </a:solidFill>
                            <a:latin typeface="Cambria Math" panose="02040503050406030204" pitchFamily="18" charset="0"/>
                            <a:ea typeface="Cambria Math" panose="02040503050406030204" pitchFamily="18" charset="0"/>
                          </a:rPr>
                        </m:ctrlPr>
                      </m:sSubPr>
                      <m:e>
                        <m:r>
                          <a:rPr lang="en-US" altLang="zh-CN" sz="2400" b="1" i="1">
                            <a:solidFill>
                              <a:srgbClr val="FF9300"/>
                            </a:solidFill>
                            <a:latin typeface="Cambria Math" panose="02040503050406030204" pitchFamily="18" charset="0"/>
                            <a:ea typeface="Cambria Math" panose="02040503050406030204" pitchFamily="18" charset="0"/>
                          </a:rPr>
                          <m:t>𝑸</m:t>
                        </m:r>
                      </m:e>
                      <m:sub>
                        <m:r>
                          <a:rPr lang="en-US" altLang="zh-CN" sz="2400" b="1" i="1">
                            <a:solidFill>
                              <a:srgbClr val="FF9300"/>
                            </a:solidFill>
                            <a:latin typeface="Cambria Math" panose="02040503050406030204" pitchFamily="18" charset="0"/>
                            <a:ea typeface="Cambria Math" panose="02040503050406030204" pitchFamily="18" charset="0"/>
                          </a:rPr>
                          <m:t>𝟏</m:t>
                        </m:r>
                      </m:sub>
                    </m:sSub>
                  </m:oMath>
                </a14:m>
                <a:r>
                  <a:rPr lang="zh-CN" altLang="en-US" sz="2400" b="0" dirty="0">
                    <a:solidFill>
                      <a:srgbClr val="FF9300"/>
                    </a:solidFill>
                    <a:latin typeface="Times New Roman" panose="02020603050405020304" pitchFamily="18" charset="0"/>
                  </a:rPr>
                  <a:t>进行简化</a:t>
                </a:r>
                <a:r>
                  <a:rPr lang="zh-CN" altLang="en-US" sz="2400" b="0" dirty="0">
                    <a:solidFill>
                      <a:schemeClr val="tx1"/>
                    </a:solidFill>
                    <a:latin typeface="Times New Roman" panose="02020603050405020304" pitchFamily="18" charset="0"/>
                  </a:rPr>
                  <a:t>，得到公式</a:t>
                </a:r>
                <a14:m>
                  <m:oMath xmlns:m="http://schemas.openxmlformats.org/officeDocument/2006/math">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rPr>
                          <m:t>𝑸</m:t>
                        </m:r>
                      </m:e>
                      <m:sub>
                        <m:r>
                          <a:rPr lang="en-US" altLang="zh-CN" sz="2400" b="1" i="1">
                            <a:solidFill>
                              <a:schemeClr val="tx1"/>
                            </a:solidFill>
                            <a:latin typeface="Cambria Math" panose="02040503050406030204" pitchFamily="18" charset="0"/>
                            <a:ea typeface="Cambria Math" panose="02040503050406030204" pitchFamily="18" charset="0"/>
                          </a:rPr>
                          <m:t>𝟐</m:t>
                        </m:r>
                      </m:sub>
                    </m:sSub>
                  </m:oMath>
                </a14:m>
                <a:endParaRPr lang="en-US" altLang="zh-CN" sz="2400" b="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r>
                  <a:rPr lang="zh-CN" altLang="en-US" sz="2400" b="0" dirty="0">
                    <a:latin typeface="Times New Roman" panose="02020603050405020304" pitchFamily="18" charset="0"/>
                    <a:ea typeface="Cambria Math" panose="02040503050406030204" pitchFamily="18" charset="0"/>
                  </a:rPr>
                  <a:t>           </a:t>
                </a:r>
                <a14:m>
                  <m:oMath xmlns:m="http://schemas.openxmlformats.org/officeDocument/2006/math">
                    <m:sSub>
                      <m:sSubPr>
                        <m:ctrlPr>
                          <a:rPr lang="en-US" altLang="zh-CN" sz="2400" i="1" smtClean="0">
                            <a:solidFill>
                              <a:srgbClr val="009193"/>
                            </a:solidFill>
                            <a:latin typeface="Cambria Math" panose="02040503050406030204" pitchFamily="18" charset="0"/>
                            <a:ea typeface="Cambria Math" panose="02040503050406030204" pitchFamily="18" charset="0"/>
                          </a:rPr>
                        </m:ctrlPr>
                      </m:sSubPr>
                      <m:e>
                        <m:r>
                          <a:rPr lang="en-US" altLang="zh-CN" sz="2400" b="1" i="1">
                            <a:solidFill>
                              <a:srgbClr val="009193"/>
                            </a:solidFill>
                            <a:latin typeface="Cambria Math" panose="02040503050406030204" pitchFamily="18" charset="0"/>
                            <a:ea typeface="Cambria Math" panose="02040503050406030204" pitchFamily="18" charset="0"/>
                          </a:rPr>
                          <m:t>𝑸</m:t>
                        </m:r>
                      </m:e>
                      <m:sub>
                        <m:r>
                          <a:rPr lang="en-US" altLang="zh-CN" sz="2400" b="1" i="1">
                            <a:solidFill>
                              <a:srgbClr val="009193"/>
                            </a:solidFill>
                            <a:latin typeface="Cambria Math" panose="02040503050406030204" pitchFamily="18" charset="0"/>
                            <a:ea typeface="Cambria Math" panose="02040503050406030204" pitchFamily="18" charset="0"/>
                          </a:rPr>
                          <m:t>𝟏</m:t>
                        </m:r>
                      </m:sub>
                    </m:sSub>
                    <m:r>
                      <a:rPr lang="en-US" altLang="zh-CN" sz="2400" b="1" i="1">
                        <a:solidFill>
                          <a:srgbClr val="009193"/>
                        </a:solidFill>
                        <a:latin typeface="Cambria Math" panose="02040503050406030204" pitchFamily="18" charset="0"/>
                        <a:ea typeface="Cambria Math" panose="02040503050406030204" pitchFamily="18" charset="0"/>
                      </a:rPr>
                      <m:t>⇔</m:t>
                    </m:r>
                    <m:sSub>
                      <m:sSubPr>
                        <m:ctrlPr>
                          <a:rPr lang="en-US" altLang="zh-CN" sz="2400" i="1">
                            <a:solidFill>
                              <a:srgbClr val="009193"/>
                            </a:solidFill>
                            <a:latin typeface="Cambria Math" panose="02040503050406030204" pitchFamily="18" charset="0"/>
                            <a:ea typeface="Cambria Math" panose="02040503050406030204" pitchFamily="18" charset="0"/>
                          </a:rPr>
                        </m:ctrlPr>
                      </m:sSubPr>
                      <m:e>
                        <m:r>
                          <a:rPr lang="en-US" altLang="zh-CN" sz="2400" b="1" i="1">
                            <a:solidFill>
                              <a:srgbClr val="009193"/>
                            </a:solidFill>
                            <a:latin typeface="Cambria Math" panose="02040503050406030204" pitchFamily="18" charset="0"/>
                            <a:ea typeface="Cambria Math" panose="02040503050406030204" pitchFamily="18" charset="0"/>
                          </a:rPr>
                          <m:t>𝑸</m:t>
                        </m:r>
                      </m:e>
                      <m:sub>
                        <m:r>
                          <a:rPr lang="en-US" altLang="zh-CN" sz="2400" b="1" i="1">
                            <a:solidFill>
                              <a:srgbClr val="009193"/>
                            </a:solidFill>
                            <a:latin typeface="Cambria Math" panose="02040503050406030204" pitchFamily="18" charset="0"/>
                            <a:ea typeface="Cambria Math" panose="02040503050406030204" pitchFamily="18" charset="0"/>
                          </a:rPr>
                          <m:t>𝟐</m:t>
                        </m:r>
                      </m:sub>
                    </m:sSub>
                  </m:oMath>
                </a14:m>
                <a:endParaRPr lang="en-US" altLang="zh-CN" sz="2400" dirty="0">
                  <a:solidFill>
                    <a:schemeClr val="tx1"/>
                  </a:solidFill>
                  <a:latin typeface="Times New Roman" panose="02020603050405020304" pitchFamily="18" charset="0"/>
                </a:endParaRPr>
              </a:p>
              <a:p>
                <a:pPr marL="364150" lvl="1" indent="0">
                  <a:lnSpc>
                    <a:spcPct val="114000"/>
                  </a:lnSpc>
                  <a:buClr>
                    <a:srgbClr val="660033"/>
                  </a:buClr>
                  <a:buSzPct val="69117"/>
                  <a:buNone/>
                  <a:tabLst>
                    <a:tab pos="356235" algn="l"/>
                  </a:tabLst>
                </a:pPr>
                <a:r>
                  <a:rPr lang="en-US" altLang="zh-CN" b="0" dirty="0">
                    <a:latin typeface="Times New Roman" panose="02020603050405020304" pitchFamily="18" charset="0"/>
                  </a:rPr>
                  <a:t>3</a:t>
                </a:r>
                <a:r>
                  <a:rPr lang="zh-CN" altLang="en-US" b="0" dirty="0">
                    <a:latin typeface="Times New Roman" panose="02020603050405020304" pitchFamily="18" charset="0"/>
                  </a:rPr>
                  <a:t>）</a:t>
                </a:r>
                <a:r>
                  <a:rPr lang="zh-CN" altLang="en-US" b="0" dirty="0">
                    <a:solidFill>
                      <a:srgbClr val="FF9300"/>
                    </a:solidFill>
                    <a:latin typeface="Times New Roman" panose="02020603050405020304" pitchFamily="18" charset="0"/>
                  </a:rPr>
                  <a:t>用量词等值变换公式对</a:t>
                </a:r>
                <a14:m>
                  <m:oMath xmlns:m="http://schemas.openxmlformats.org/officeDocument/2006/math">
                    <m:sSub>
                      <m:sSubPr>
                        <m:ctrlPr>
                          <a:rPr lang="en-US" altLang="zh-CN" b="0" i="1">
                            <a:solidFill>
                              <a:srgbClr val="FF9300"/>
                            </a:solidFill>
                            <a:latin typeface="Cambria Math" panose="02040503050406030204" pitchFamily="18" charset="0"/>
                            <a:ea typeface="Cambria Math" panose="02040503050406030204" pitchFamily="18" charset="0"/>
                          </a:rPr>
                        </m:ctrlPr>
                      </m:sSubPr>
                      <m:e>
                        <m:r>
                          <a:rPr lang="en-US" altLang="zh-CN" b="0" i="1">
                            <a:solidFill>
                              <a:srgbClr val="FF9300"/>
                            </a:solidFill>
                            <a:latin typeface="Cambria Math" panose="02040503050406030204" pitchFamily="18" charset="0"/>
                            <a:ea typeface="Cambria Math" panose="02040503050406030204" pitchFamily="18" charset="0"/>
                          </a:rPr>
                          <m:t>𝑄</m:t>
                        </m:r>
                      </m:e>
                      <m:sub>
                        <m:r>
                          <a:rPr lang="en-US" altLang="zh-CN" b="0" i="1" smtClean="0">
                            <a:solidFill>
                              <a:srgbClr val="FF9300"/>
                            </a:solidFill>
                            <a:latin typeface="Cambria Math" panose="02040503050406030204" pitchFamily="18" charset="0"/>
                            <a:ea typeface="Cambria Math" panose="02040503050406030204" pitchFamily="18" charset="0"/>
                          </a:rPr>
                          <m:t>2</m:t>
                        </m:r>
                      </m:sub>
                    </m:sSub>
                  </m:oMath>
                </a14:m>
                <a:r>
                  <a:rPr lang="zh-CN" altLang="en-US" b="0" dirty="0">
                    <a:solidFill>
                      <a:srgbClr val="FF9300"/>
                    </a:solidFill>
                    <a:latin typeface="Times New Roman" panose="02020603050405020304" pitchFamily="18" charset="0"/>
                  </a:rPr>
                  <a:t>进行简化</a:t>
                </a:r>
                <a:r>
                  <a:rPr lang="zh-CN" altLang="en-US" b="0" dirty="0">
                    <a:latin typeface="Times New Roman" panose="02020603050405020304" pitchFamily="18" charset="0"/>
                  </a:rPr>
                  <a:t>，得到公式</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𝑸</m:t>
                        </m:r>
                      </m:e>
                      <m:sub>
                        <m:r>
                          <a:rPr lang="en-US" altLang="zh-CN" b="1" i="1" smtClean="0">
                            <a:latin typeface="Cambria Math" panose="02040503050406030204" pitchFamily="18" charset="0"/>
                            <a:ea typeface="Cambria Math" panose="02040503050406030204" pitchFamily="18" charset="0"/>
                          </a:rPr>
                          <m:t>𝟑</m:t>
                        </m:r>
                      </m:sub>
                    </m:sSub>
                  </m:oMath>
                </a14:m>
                <a:r>
                  <a:rPr lang="zh-CN" altLang="en-US" b="0" dirty="0">
                    <a:latin typeface="Times New Roman" panose="02020603050405020304" pitchFamily="18" charset="0"/>
                  </a:rPr>
                  <a:t>，</a:t>
                </a:r>
                <a:endParaRPr lang="en-US" altLang="zh-CN" b="0" dirty="0">
                  <a:latin typeface="Times New Roman" panose="02020603050405020304" pitchFamily="18" charset="0"/>
                </a:endParaRPr>
              </a:p>
              <a:p>
                <a:pPr marL="364150" lvl="1" indent="0">
                  <a:lnSpc>
                    <a:spcPct val="114000"/>
                  </a:lnSpc>
                  <a:buClr>
                    <a:srgbClr val="660033"/>
                  </a:buClr>
                  <a:buSzPct val="69117"/>
                  <a:buNone/>
                  <a:tabLst>
                    <a:tab pos="356235" algn="l"/>
                  </a:tabLst>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𝑸</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e>
                      </m:d>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𝑸</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e>
                      </m:d>
                      <m:r>
                        <a:rPr lang="zh-CN" altLang="en-US"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𝑸</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𝒙</m:t>
                          </m:r>
                        </m:e>
                      </m:d>
                    </m:oMath>
                  </m:oMathPara>
                </a14:m>
                <a:endParaRPr lang="en-US" altLang="zh-CN" i="1" dirty="0">
                  <a:solidFill>
                    <a:schemeClr val="tx1"/>
                  </a:solidFill>
                  <a:latin typeface="Cambria Math" panose="02040503050406030204" pitchFamily="18" charset="0"/>
                  <a:ea typeface="Cambria Math" panose="02040503050406030204" pitchFamily="18" charset="0"/>
                </a:endParaRPr>
              </a:p>
              <a:p>
                <a:pPr marL="364150" lvl="1" indent="0">
                  <a:lnSpc>
                    <a:spcPct val="114000"/>
                  </a:lnSpc>
                  <a:buClr>
                    <a:srgbClr val="660033"/>
                  </a:buClr>
                  <a:buSzPct val="69117"/>
                  <a:buNone/>
                  <a:tabLst>
                    <a:tab pos="356235" algn="l"/>
                  </a:tabLst>
                </a:pPr>
                <a:r>
                  <a:rPr lang="zh-CN" altLang="en-US" dirty="0">
                    <a:latin typeface="Times New Roman" panose="02020603050405020304" pitchFamily="18" charset="0"/>
                  </a:rPr>
                  <a:t>       </a:t>
                </a:r>
                <a14:m>
                  <m:oMath xmlns:m="http://schemas.openxmlformats.org/officeDocument/2006/math">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𝟐</m:t>
                        </m:r>
                      </m:sub>
                    </m:sSub>
                    <m:r>
                      <a:rPr lang="en-US" altLang="zh-CN" b="1" i="1">
                        <a:solidFill>
                          <a:srgbClr val="009193"/>
                        </a:solidFill>
                        <a:latin typeface="Cambria Math" panose="02040503050406030204" pitchFamily="18" charset="0"/>
                        <a:ea typeface="Cambria Math" panose="02040503050406030204" pitchFamily="18" charset="0"/>
                      </a:rPr>
                      <m:t>⇔</m:t>
                    </m:r>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𝟑</m:t>
                        </m:r>
                      </m:sub>
                    </m:sSub>
                  </m:oMath>
                </a14:m>
                <a:endParaRPr lang="en-US" altLang="zh-CN"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355"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35900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前束范式的等价性</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3.3.2</a:t>
                </a:r>
                <a:r>
                  <a:rPr lang="zh-CN" altLang="en-US" dirty="0">
                    <a:solidFill>
                      <a:srgbClr val="0070C0"/>
                    </a:solidFill>
                    <a:latin typeface="Times New Roman" panose="02020603050405020304" pitchFamily="18" charset="0"/>
                  </a:rPr>
                  <a:t> </a:t>
                </a:r>
                <a:r>
                  <a:rPr lang="zh-CN" altLang="en-US" sz="2700" b="0" dirty="0">
                    <a:solidFill>
                      <a:schemeClr val="tx1"/>
                    </a:solidFill>
                    <a:latin typeface="Times New Roman" panose="02020603050405020304" pitchFamily="18" charset="0"/>
                  </a:rPr>
                  <a:t>设</a:t>
                </a:r>
                <a14:m>
                  <m:oMath xmlns:m="http://schemas.openxmlformats.org/officeDocument/2006/math">
                    <m:r>
                      <a:rPr lang="en-US" altLang="zh-CN" sz="2700" b="1" i="1">
                        <a:solidFill>
                          <a:schemeClr val="tx1"/>
                        </a:solidFill>
                        <a:latin typeface="Cambria Math" panose="02040503050406030204" pitchFamily="18" charset="0"/>
                        <a:ea typeface="Cambria Math" panose="02040503050406030204" pitchFamily="18" charset="0"/>
                      </a:rPr>
                      <m:t>𝑸</m:t>
                    </m:r>
                  </m:oMath>
                </a14:m>
                <a:r>
                  <a:rPr lang="zh-CN" altLang="en-US" sz="2700" b="0" dirty="0">
                    <a:solidFill>
                      <a:schemeClr val="tx1"/>
                    </a:solidFill>
                    <a:latin typeface="Times New Roman" panose="02020603050405020304" pitchFamily="18" charset="0"/>
                  </a:rPr>
                  <a:t>是公式，</a:t>
                </a:r>
                <a14:m>
                  <m:oMath xmlns:m="http://schemas.openxmlformats.org/officeDocument/2006/math">
                    <m:sSup>
                      <m:sSupPr>
                        <m:ctrlPr>
                          <a:rPr lang="en-US" altLang="zh-CN" sz="2700" i="1">
                            <a:solidFill>
                              <a:schemeClr val="tx1"/>
                            </a:solidFill>
                            <a:latin typeface="Cambria Math" panose="02040503050406030204" pitchFamily="18" charset="0"/>
                            <a:ea typeface="Cambria Math" panose="02040503050406030204" pitchFamily="18" charset="0"/>
                          </a:rPr>
                        </m:ctrlPr>
                      </m:sSupPr>
                      <m:e>
                        <m:r>
                          <a:rPr lang="en-US" altLang="zh-CN" sz="2700" b="1" i="1">
                            <a:solidFill>
                              <a:schemeClr val="tx1"/>
                            </a:solidFill>
                            <a:latin typeface="Cambria Math" panose="02040503050406030204" pitchFamily="18" charset="0"/>
                            <a:ea typeface="Cambria Math" panose="02040503050406030204" pitchFamily="18" charset="0"/>
                          </a:rPr>
                          <m:t>𝑸</m:t>
                        </m:r>
                      </m:e>
                      <m:sup>
                        <m:r>
                          <a:rPr lang="en-US" altLang="zh-CN" sz="2700" b="1" i="1">
                            <a:solidFill>
                              <a:schemeClr val="tx1"/>
                            </a:solidFill>
                            <a:latin typeface="Cambria Math" panose="02040503050406030204" pitchFamily="18" charset="0"/>
                            <a:ea typeface="Cambria Math" panose="02040503050406030204" pitchFamily="18" charset="0"/>
                          </a:rPr>
                          <m:t>′</m:t>
                        </m:r>
                      </m:sup>
                    </m:sSup>
                  </m:oMath>
                </a14:m>
                <a:r>
                  <a:rPr lang="zh-CN" altLang="en-US" sz="2700" b="0" dirty="0">
                    <a:solidFill>
                      <a:schemeClr val="tx1"/>
                    </a:solidFill>
                    <a:latin typeface="Times New Roman" panose="02020603050405020304" pitchFamily="18" charset="0"/>
                  </a:rPr>
                  <a:t>是</a:t>
                </a:r>
                <a14:m>
                  <m:oMath xmlns:m="http://schemas.openxmlformats.org/officeDocument/2006/math">
                    <m:r>
                      <a:rPr lang="en-US" altLang="zh-CN" sz="2700" b="1" i="1">
                        <a:solidFill>
                          <a:schemeClr val="tx1"/>
                        </a:solidFill>
                        <a:latin typeface="Cambria Math" panose="02040503050406030204" pitchFamily="18" charset="0"/>
                        <a:ea typeface="Cambria Math" panose="02040503050406030204" pitchFamily="18" charset="0"/>
                      </a:rPr>
                      <m:t>𝑸</m:t>
                    </m:r>
                  </m:oMath>
                </a14:m>
                <a:r>
                  <a:rPr lang="zh-CN" altLang="en-US" sz="2700" b="0" dirty="0">
                    <a:solidFill>
                      <a:schemeClr val="tx1"/>
                    </a:solidFill>
                    <a:latin typeface="Times New Roman" panose="02020603050405020304" pitchFamily="18" charset="0"/>
                  </a:rPr>
                  <a:t>的前束范式，</a:t>
                </a:r>
                <a14:m>
                  <m:oMath xmlns:m="http://schemas.openxmlformats.org/officeDocument/2006/math">
                    <m:r>
                      <a:rPr lang="en-US" altLang="zh-CN" sz="2700" b="1" i="1">
                        <a:solidFill>
                          <a:schemeClr val="tx1"/>
                        </a:solidFill>
                        <a:latin typeface="Cambria Math" panose="02040503050406030204" pitchFamily="18" charset="0"/>
                        <a:ea typeface="Cambria Math" panose="02040503050406030204" pitchFamily="18" charset="0"/>
                      </a:rPr>
                      <m:t>𝑸</m:t>
                    </m:r>
                    <m:r>
                      <a:rPr lang="en-US" altLang="zh-CN" sz="2700" b="1" i="1">
                        <a:solidFill>
                          <a:schemeClr val="tx1"/>
                        </a:solidFill>
                        <a:latin typeface="Cambria Math" panose="02040503050406030204" pitchFamily="18" charset="0"/>
                        <a:ea typeface="Cambria Math" panose="02040503050406030204" pitchFamily="18" charset="0"/>
                      </a:rPr>
                      <m:t>⇔</m:t>
                    </m:r>
                    <m:sSup>
                      <m:sSupPr>
                        <m:ctrlPr>
                          <a:rPr lang="en-US" altLang="zh-CN" sz="2700" i="1">
                            <a:solidFill>
                              <a:schemeClr val="tx1"/>
                            </a:solidFill>
                            <a:latin typeface="Cambria Math" panose="02040503050406030204" pitchFamily="18" charset="0"/>
                            <a:ea typeface="Cambria Math" panose="02040503050406030204" pitchFamily="18" charset="0"/>
                          </a:rPr>
                        </m:ctrlPr>
                      </m:sSupPr>
                      <m:e>
                        <m:r>
                          <a:rPr lang="en-US" altLang="zh-CN" sz="2700" b="1" i="1">
                            <a:solidFill>
                              <a:schemeClr val="tx1"/>
                            </a:solidFill>
                            <a:latin typeface="Cambria Math" panose="02040503050406030204" pitchFamily="18" charset="0"/>
                            <a:ea typeface="Cambria Math" panose="02040503050406030204" pitchFamily="18" charset="0"/>
                          </a:rPr>
                          <m:t>𝑸</m:t>
                        </m:r>
                      </m:e>
                      <m:sup>
                        <m:r>
                          <a:rPr lang="en-US" altLang="zh-CN" sz="2700" b="1" i="1">
                            <a:solidFill>
                              <a:schemeClr val="tx1"/>
                            </a:solidFill>
                            <a:latin typeface="Cambria Math" panose="02040503050406030204" pitchFamily="18" charset="0"/>
                            <a:ea typeface="Cambria Math" panose="02040503050406030204" pitchFamily="18" charset="0"/>
                          </a:rPr>
                          <m:t>′</m:t>
                        </m:r>
                      </m:sup>
                    </m:sSup>
                    <m:r>
                      <a:rPr lang="en-US" altLang="zh-CN" sz="2700" b="1" i="1">
                        <a:solidFill>
                          <a:schemeClr val="tx1"/>
                        </a:solidFill>
                        <a:latin typeface="Cambria Math" panose="02040503050406030204" pitchFamily="18" charset="0"/>
                        <a:ea typeface="Cambria Math" panose="02040503050406030204" pitchFamily="18" charset="0"/>
                      </a:rPr>
                      <m:t> </m:t>
                    </m:r>
                  </m:oMath>
                </a14:m>
                <a:endParaRPr lang="en-US" altLang="zh-CN" sz="2700" dirty="0">
                  <a:latin typeface="Times New Roman" panose="02020603050405020304" pitchFamily="18" charset="0"/>
                </a:endParaRPr>
              </a:p>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证明</a:t>
                </a:r>
                <a:r>
                  <a:rPr lang="zh-CN" altLang="en-US" b="0" dirty="0">
                    <a:solidFill>
                      <a:srgbClr val="0070C0"/>
                    </a:solidFill>
                    <a:latin typeface="Times New Roman" panose="02020603050405020304" pitchFamily="18" charset="0"/>
                  </a:rPr>
                  <a:t>：</a:t>
                </a:r>
                <a:endParaRPr lang="en-US" altLang="zh-CN" b="0" dirty="0">
                  <a:solidFill>
                    <a:srgbClr val="0070C0"/>
                  </a:solidFill>
                  <a:latin typeface="Times New Roman" panose="02020603050405020304" pitchFamily="18" charset="0"/>
                </a:endParaRPr>
              </a:p>
              <a:p>
                <a:pPr marL="364150" lvl="1" indent="0">
                  <a:lnSpc>
                    <a:spcPct val="114000"/>
                  </a:lnSpc>
                  <a:buClr>
                    <a:srgbClr val="660033"/>
                  </a:buClr>
                  <a:buSzPct val="69117"/>
                  <a:buNone/>
                  <a:tabLst>
                    <a:tab pos="356235" algn="l"/>
                  </a:tabLst>
                </a:pPr>
                <a:r>
                  <a:rPr lang="en-US" altLang="zh-CN" b="0" dirty="0">
                    <a:latin typeface="Times New Roman" panose="02020603050405020304" pitchFamily="18" charset="0"/>
                  </a:rPr>
                  <a:t>4</a:t>
                </a:r>
                <a:r>
                  <a:rPr lang="zh-CN" altLang="en-US" b="0" dirty="0">
                    <a:latin typeface="Times New Roman" panose="02020603050405020304" pitchFamily="18" charset="0"/>
                  </a:rPr>
                  <a:t>）</a:t>
                </a:r>
                <a:r>
                  <a:rPr lang="zh-CN" altLang="en-US" b="0" dirty="0">
                    <a:solidFill>
                      <a:srgbClr val="FF9300"/>
                    </a:solidFill>
                    <a:latin typeface="Times New Roman" panose="02020603050405020304" pitchFamily="18" charset="0"/>
                  </a:rPr>
                  <a:t>用德摩根律对公式</a:t>
                </a:r>
                <a14:m>
                  <m:oMath xmlns:m="http://schemas.openxmlformats.org/officeDocument/2006/math">
                    <m:sSub>
                      <m:sSubPr>
                        <m:ctrlPr>
                          <a:rPr lang="en-US" altLang="zh-CN" i="1">
                            <a:solidFill>
                              <a:srgbClr val="FF9300"/>
                            </a:solidFill>
                            <a:latin typeface="Cambria Math" panose="02040503050406030204" pitchFamily="18" charset="0"/>
                            <a:ea typeface="Cambria Math" panose="02040503050406030204" pitchFamily="18" charset="0"/>
                          </a:rPr>
                        </m:ctrlPr>
                      </m:sSubPr>
                      <m:e>
                        <m:r>
                          <a:rPr lang="en-US" altLang="zh-CN" b="1" i="1">
                            <a:solidFill>
                              <a:srgbClr val="FF9300"/>
                            </a:solidFill>
                            <a:latin typeface="Cambria Math" panose="02040503050406030204" pitchFamily="18" charset="0"/>
                            <a:ea typeface="Cambria Math" panose="02040503050406030204" pitchFamily="18" charset="0"/>
                          </a:rPr>
                          <m:t>𝑸</m:t>
                        </m:r>
                      </m:e>
                      <m:sub>
                        <m:r>
                          <a:rPr lang="en-US" altLang="zh-CN" b="1" i="1" smtClean="0">
                            <a:solidFill>
                              <a:srgbClr val="FF9300"/>
                            </a:solidFill>
                            <a:latin typeface="Cambria Math" panose="02040503050406030204" pitchFamily="18" charset="0"/>
                            <a:ea typeface="Cambria Math" panose="02040503050406030204" pitchFamily="18" charset="0"/>
                          </a:rPr>
                          <m:t>𝟑</m:t>
                        </m:r>
                      </m:sub>
                    </m:sSub>
                  </m:oMath>
                </a14:m>
                <a:r>
                  <a:rPr lang="zh-CN" altLang="en-US" b="0" dirty="0">
                    <a:solidFill>
                      <a:srgbClr val="FF9300"/>
                    </a:solidFill>
                    <a:latin typeface="Times New Roman" panose="02020603050405020304" pitchFamily="18" charset="0"/>
                  </a:rPr>
                  <a:t>进行化简，重复应用步骤（</a:t>
                </a:r>
                <a:r>
                  <a:rPr lang="en-US" altLang="zh-CN" b="0" dirty="0">
                    <a:solidFill>
                      <a:srgbClr val="FF9300"/>
                    </a:solidFill>
                    <a:latin typeface="Times New Roman" panose="02020603050405020304" pitchFamily="18" charset="0"/>
                  </a:rPr>
                  <a:t>2-4</a:t>
                </a:r>
                <a:r>
                  <a:rPr lang="zh-CN" altLang="en-US" b="0" dirty="0">
                    <a:solidFill>
                      <a:srgbClr val="FF9300"/>
                    </a:solidFill>
                    <a:latin typeface="Times New Roman" panose="02020603050405020304" pitchFamily="18" charset="0"/>
                  </a:rPr>
                  <a:t>），并逐次将所有联结词</a:t>
                </a:r>
                <a14:m>
                  <m:oMath xmlns:m="http://schemas.openxmlformats.org/officeDocument/2006/math">
                    <m:r>
                      <a:rPr lang="en-US" altLang="zh-CN" b="0" i="1" smtClean="0">
                        <a:solidFill>
                          <a:srgbClr val="FF9300"/>
                        </a:solidFill>
                        <a:latin typeface="Cambria Math" panose="02040503050406030204" pitchFamily="18" charset="0"/>
                        <a:ea typeface="Cambria Math" panose="02040503050406030204" pitchFamily="18" charset="0"/>
                      </a:rPr>
                      <m:t>¬</m:t>
                    </m:r>
                  </m:oMath>
                </a14:m>
                <a:r>
                  <a:rPr lang="zh-CN" altLang="en-US" b="0" dirty="0">
                    <a:solidFill>
                      <a:srgbClr val="FF9300"/>
                    </a:solidFill>
                    <a:latin typeface="Times New Roman" panose="02020603050405020304" pitchFamily="18" charset="0"/>
                  </a:rPr>
                  <a:t>置于原子谓词前</a:t>
                </a:r>
                <a:r>
                  <a:rPr lang="zh-CN" altLang="en-US" b="0" dirty="0">
                    <a:latin typeface="Times New Roman" panose="02020603050405020304" pitchFamily="18" charset="0"/>
                  </a:rPr>
                  <a:t>，</a:t>
                </a:r>
                <a:r>
                  <a:rPr lang="zh-CN" altLang="en-US" b="0" dirty="0">
                    <a:solidFill>
                      <a:schemeClr val="tx1"/>
                    </a:solidFill>
                    <a:latin typeface="Times New Roman" panose="02020603050405020304" pitchFamily="18" charset="0"/>
                  </a:rPr>
                  <a:t>得到公式为</a:t>
                </a:r>
                <a14:m>
                  <m:oMath xmlns:m="http://schemas.openxmlformats.org/officeDocument/2006/math">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b="1" i="1" smtClean="0">
                            <a:solidFill>
                              <a:schemeClr val="tx1"/>
                            </a:solidFill>
                            <a:latin typeface="Cambria Math" panose="02040503050406030204" pitchFamily="18" charset="0"/>
                            <a:ea typeface="Cambria Math" panose="02040503050406030204" pitchFamily="18" charset="0"/>
                          </a:rPr>
                          <m:t>𝑸</m:t>
                        </m:r>
                      </m:e>
                      <m:sub>
                        <m:r>
                          <a:rPr lang="en-US" altLang="zh-CN" b="1" i="1" smtClean="0">
                            <a:solidFill>
                              <a:schemeClr val="tx1"/>
                            </a:solidFill>
                            <a:latin typeface="Cambria Math" panose="02040503050406030204" pitchFamily="18" charset="0"/>
                            <a:ea typeface="Cambria Math" panose="02040503050406030204" pitchFamily="18" charset="0"/>
                          </a:rPr>
                          <m:t>𝟒</m:t>
                        </m:r>
                      </m:sub>
                    </m:sSub>
                  </m:oMath>
                </a14:m>
                <a:r>
                  <a:rPr lang="zh-CN" altLang="en-US" b="0" dirty="0">
                    <a:solidFill>
                      <a:schemeClr val="tx1"/>
                    </a:solidFill>
                    <a:latin typeface="Times New Roman" panose="02020603050405020304" pitchFamily="18" charset="0"/>
                  </a:rPr>
                  <a:t>，</a:t>
                </a:r>
                <a:endParaRPr lang="en-US" altLang="zh-CN" b="0" dirty="0">
                  <a:latin typeface="Times New Roman" panose="02020603050405020304" pitchFamily="18" charset="0"/>
                </a:endParaRPr>
              </a:p>
              <a:p>
                <a:pPr marL="364150" lvl="1" indent="0">
                  <a:lnSpc>
                    <a:spcPct val="114000"/>
                  </a:lnSpc>
                  <a:buClr>
                    <a:srgbClr val="660033"/>
                  </a:buClr>
                  <a:buSzPct val="69117"/>
                  <a:buNone/>
                  <a:tabLst>
                    <a:tab pos="356235" algn="l"/>
                  </a:tabLst>
                </a:pPr>
                <a14:m>
                  <m:oMath xmlns:m="http://schemas.openxmlformats.org/officeDocument/2006/math">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smtClean="0">
                            <a:solidFill>
                              <a:srgbClr val="009193"/>
                            </a:solidFill>
                            <a:latin typeface="Cambria Math" panose="02040503050406030204" pitchFamily="18" charset="0"/>
                            <a:ea typeface="Cambria Math" panose="02040503050406030204" pitchFamily="18" charset="0"/>
                          </a:rPr>
                          <m:t>𝑸</m:t>
                        </m:r>
                      </m:e>
                      <m:sub>
                        <m:r>
                          <a:rPr lang="en-US" altLang="zh-CN" b="1" i="1" smtClean="0">
                            <a:solidFill>
                              <a:srgbClr val="009193"/>
                            </a:solidFill>
                            <a:latin typeface="Cambria Math" panose="02040503050406030204" pitchFamily="18" charset="0"/>
                            <a:ea typeface="Cambria Math" panose="02040503050406030204" pitchFamily="18" charset="0"/>
                          </a:rPr>
                          <m:t>𝟑</m:t>
                        </m:r>
                      </m:sub>
                    </m:sSub>
                    <m:r>
                      <a:rPr lang="en-US" altLang="zh-CN" b="1" i="1" smtClean="0">
                        <a:solidFill>
                          <a:srgbClr val="009193"/>
                        </a:solidFill>
                        <a:latin typeface="Cambria Math" panose="02040503050406030204" pitchFamily="18" charset="0"/>
                        <a:ea typeface="Cambria Math" panose="02040503050406030204" pitchFamily="18" charset="0"/>
                      </a:rPr>
                      <m:t>⇔</m:t>
                    </m:r>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smtClean="0">
                            <a:solidFill>
                              <a:srgbClr val="009193"/>
                            </a:solidFill>
                            <a:latin typeface="Cambria Math" panose="02040503050406030204" pitchFamily="18" charset="0"/>
                            <a:ea typeface="Cambria Math" panose="02040503050406030204" pitchFamily="18" charset="0"/>
                          </a:rPr>
                          <m:t>𝑸</m:t>
                        </m:r>
                      </m:e>
                      <m:sub>
                        <m:r>
                          <a:rPr lang="en-US" altLang="zh-CN" b="1" i="1" smtClean="0">
                            <a:solidFill>
                              <a:srgbClr val="009193"/>
                            </a:solidFill>
                            <a:latin typeface="Cambria Math" panose="02040503050406030204" pitchFamily="18" charset="0"/>
                            <a:ea typeface="Cambria Math" panose="02040503050406030204" pitchFamily="18" charset="0"/>
                          </a:rPr>
                          <m:t>𝟒</m:t>
                        </m:r>
                      </m:sub>
                    </m:sSub>
                  </m:oMath>
                </a14:m>
                <a:r>
                  <a:rPr lang="zh-CN" altLang="en-US" b="0" dirty="0">
                    <a:latin typeface="Times New Roman" panose="02020603050405020304" pitchFamily="18" charset="0"/>
                  </a:rPr>
                  <a:t>。</a:t>
                </a:r>
                <a:endParaRPr lang="en-US" altLang="zh-CN" b="0" dirty="0">
                  <a:latin typeface="Times New Roman" panose="02020603050405020304" pitchFamily="18" charset="0"/>
                </a:endParaRPr>
              </a:p>
              <a:p>
                <a:pPr marL="364150" lvl="1" indent="0">
                  <a:lnSpc>
                    <a:spcPct val="114000"/>
                  </a:lnSpc>
                  <a:buClr>
                    <a:srgbClr val="660033"/>
                  </a:buClr>
                  <a:buSzPct val="69117"/>
                  <a:buNone/>
                  <a:tabLst>
                    <a:tab pos="356235" algn="l"/>
                  </a:tabLst>
                </a:pPr>
                <a:r>
                  <a:rPr lang="en-US" altLang="zh-CN" b="0" dirty="0">
                    <a:latin typeface="Times New Roman" panose="02020603050405020304" pitchFamily="18" charset="0"/>
                  </a:rPr>
                  <a:t>5</a:t>
                </a:r>
                <a:r>
                  <a:rPr lang="zh-CN" altLang="en-US" b="0" dirty="0">
                    <a:latin typeface="Times New Roman" panose="02020603050405020304" pitchFamily="18" charset="0"/>
                  </a:rPr>
                  <a:t>）</a:t>
                </a:r>
                <a:r>
                  <a:rPr lang="zh-CN" altLang="en-US" b="0" dirty="0">
                    <a:solidFill>
                      <a:srgbClr val="FF9300"/>
                    </a:solidFill>
                    <a:latin typeface="Times New Roman" panose="02020603050405020304" pitchFamily="18" charset="0"/>
                  </a:rPr>
                  <a:t>利用等值换名公式将</a:t>
                </a:r>
                <a14:m>
                  <m:oMath xmlns:m="http://schemas.openxmlformats.org/officeDocument/2006/math">
                    <m:sSub>
                      <m:sSubPr>
                        <m:ctrlPr>
                          <a:rPr lang="en-US" altLang="zh-CN" i="1">
                            <a:solidFill>
                              <a:srgbClr val="FF9300"/>
                            </a:solidFill>
                            <a:latin typeface="Cambria Math" panose="02040503050406030204" pitchFamily="18" charset="0"/>
                            <a:ea typeface="Cambria Math" panose="02040503050406030204" pitchFamily="18" charset="0"/>
                          </a:rPr>
                        </m:ctrlPr>
                      </m:sSubPr>
                      <m:e>
                        <m:r>
                          <a:rPr lang="en-US" altLang="zh-CN" b="1" i="1">
                            <a:solidFill>
                              <a:srgbClr val="FF9300"/>
                            </a:solidFill>
                            <a:latin typeface="Cambria Math" panose="02040503050406030204" pitchFamily="18" charset="0"/>
                            <a:ea typeface="Cambria Math" panose="02040503050406030204" pitchFamily="18" charset="0"/>
                          </a:rPr>
                          <m:t>𝑸</m:t>
                        </m:r>
                      </m:e>
                      <m:sub>
                        <m:r>
                          <a:rPr lang="en-US" altLang="zh-CN" b="1" i="1" smtClean="0">
                            <a:solidFill>
                              <a:srgbClr val="FF9300"/>
                            </a:solidFill>
                            <a:latin typeface="Cambria Math" panose="02040503050406030204" pitchFamily="18" charset="0"/>
                            <a:ea typeface="Cambria Math" panose="02040503050406030204" pitchFamily="18" charset="0"/>
                          </a:rPr>
                          <m:t>𝟒</m:t>
                        </m:r>
                      </m:sub>
                    </m:sSub>
                  </m:oMath>
                </a14:m>
                <a:r>
                  <a:rPr lang="zh-CN" altLang="en-US" b="0" dirty="0">
                    <a:solidFill>
                      <a:srgbClr val="FF9300"/>
                    </a:solidFill>
                    <a:latin typeface="Times New Roman" panose="02020603050405020304" pitchFamily="18" charset="0"/>
                  </a:rPr>
                  <a:t>中的所有约束变元换名为互不相同的变元，</a:t>
                </a:r>
                <a:r>
                  <a:rPr lang="zh-CN" altLang="en-US" b="0" dirty="0">
                    <a:solidFill>
                      <a:schemeClr val="tx1"/>
                    </a:solidFill>
                    <a:latin typeface="Times New Roman" panose="02020603050405020304" pitchFamily="18" charset="0"/>
                  </a:rPr>
                  <a:t>生成公式</a:t>
                </a:r>
                <a14:m>
                  <m:oMath xmlns:m="http://schemas.openxmlformats.org/officeDocument/2006/math">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b="1" i="1" smtClean="0">
                            <a:solidFill>
                              <a:schemeClr val="tx1"/>
                            </a:solidFill>
                            <a:latin typeface="Cambria Math" panose="02040503050406030204" pitchFamily="18" charset="0"/>
                            <a:ea typeface="Cambria Math" panose="02040503050406030204" pitchFamily="18" charset="0"/>
                          </a:rPr>
                          <m:t>𝑸</m:t>
                        </m:r>
                      </m:e>
                      <m:sub>
                        <m:r>
                          <a:rPr lang="en-US" altLang="zh-CN" b="1" i="1" smtClean="0">
                            <a:solidFill>
                              <a:schemeClr val="tx1"/>
                            </a:solidFill>
                            <a:latin typeface="Cambria Math" panose="02040503050406030204" pitchFamily="18" charset="0"/>
                            <a:ea typeface="Cambria Math" panose="02040503050406030204" pitchFamily="18" charset="0"/>
                          </a:rPr>
                          <m:t>𝟓</m:t>
                        </m:r>
                      </m:sub>
                    </m:sSub>
                  </m:oMath>
                </a14:m>
                <a:r>
                  <a:rPr lang="zh-CN" altLang="en-US" b="0" dirty="0">
                    <a:solidFill>
                      <a:schemeClr val="tx1"/>
                    </a:solidFill>
                    <a:latin typeface="Times New Roman" panose="02020603050405020304" pitchFamily="18" charset="0"/>
                  </a:rPr>
                  <a:t>，</a:t>
                </a:r>
                <a14:m>
                  <m:oMath xmlns:m="http://schemas.openxmlformats.org/officeDocument/2006/math">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smtClean="0">
                            <a:solidFill>
                              <a:srgbClr val="009193"/>
                            </a:solidFill>
                            <a:latin typeface="Cambria Math" panose="02040503050406030204" pitchFamily="18" charset="0"/>
                            <a:ea typeface="Cambria Math" panose="02040503050406030204" pitchFamily="18" charset="0"/>
                          </a:rPr>
                          <m:t>𝑸</m:t>
                        </m:r>
                      </m:e>
                      <m:sub>
                        <m:r>
                          <a:rPr lang="en-US" altLang="zh-CN" b="1" i="1" smtClean="0">
                            <a:solidFill>
                              <a:srgbClr val="009193"/>
                            </a:solidFill>
                            <a:latin typeface="Cambria Math" panose="02040503050406030204" pitchFamily="18" charset="0"/>
                            <a:ea typeface="Cambria Math" panose="02040503050406030204" pitchFamily="18" charset="0"/>
                          </a:rPr>
                          <m:t>𝟒</m:t>
                        </m:r>
                      </m:sub>
                    </m:sSub>
                    <m:r>
                      <a:rPr lang="en-US" altLang="zh-CN" b="1" i="1" smtClean="0">
                        <a:solidFill>
                          <a:srgbClr val="009193"/>
                        </a:solidFill>
                        <a:latin typeface="Cambria Math" panose="02040503050406030204" pitchFamily="18" charset="0"/>
                        <a:ea typeface="Cambria Math" panose="02040503050406030204" pitchFamily="18" charset="0"/>
                      </a:rPr>
                      <m:t>⇔</m:t>
                    </m:r>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smtClean="0">
                            <a:solidFill>
                              <a:srgbClr val="009193"/>
                            </a:solidFill>
                            <a:latin typeface="Cambria Math" panose="02040503050406030204" pitchFamily="18" charset="0"/>
                            <a:ea typeface="Cambria Math" panose="02040503050406030204" pitchFamily="18" charset="0"/>
                          </a:rPr>
                          <m:t>𝑸</m:t>
                        </m:r>
                      </m:e>
                      <m:sub>
                        <m:r>
                          <a:rPr lang="en-US" altLang="zh-CN" b="1" i="1" smtClean="0">
                            <a:solidFill>
                              <a:srgbClr val="009193"/>
                            </a:solidFill>
                            <a:latin typeface="Cambria Math" panose="02040503050406030204" pitchFamily="18" charset="0"/>
                            <a:ea typeface="Cambria Math" panose="02040503050406030204" pitchFamily="18" charset="0"/>
                          </a:rPr>
                          <m:t>𝟓</m:t>
                        </m:r>
                      </m:sub>
                    </m:sSub>
                  </m:oMath>
                </a14:m>
                <a:r>
                  <a:rPr lang="zh-CN" altLang="en-US" b="0" dirty="0">
                    <a:latin typeface="Times New Roman" panose="02020603050405020304" pitchFamily="18" charset="0"/>
                  </a:rPr>
                  <a:t>。</a:t>
                </a:r>
                <a:endParaRPr lang="en-US" altLang="zh-CN" b="0" dirty="0">
                  <a:latin typeface="Times New Roman" panose="02020603050405020304" pitchFamily="18" charset="0"/>
                </a:endParaRPr>
              </a:p>
              <a:p>
                <a:pPr marL="364150" lvl="1" indent="0">
                  <a:lnSpc>
                    <a:spcPct val="125000"/>
                  </a:lnSpc>
                  <a:buClr>
                    <a:srgbClr val="660033"/>
                  </a:buClr>
                  <a:buSzPct val="69117"/>
                  <a:buNone/>
                  <a:tabLst>
                    <a:tab pos="356235" algn="l"/>
                  </a:tabLst>
                </a:pPr>
                <a:r>
                  <a:rPr lang="en-US" altLang="zh-CN" b="0" dirty="0">
                    <a:latin typeface="Times New Roman" panose="02020603050405020304" pitchFamily="18" charset="0"/>
                  </a:rPr>
                  <a:t>6</a:t>
                </a:r>
                <a:r>
                  <a:rPr lang="zh-CN" altLang="en-US" b="0" dirty="0">
                    <a:latin typeface="Times New Roman" panose="02020603050405020304" pitchFamily="18" charset="0"/>
                  </a:rPr>
                  <a:t>）</a:t>
                </a:r>
                <a:r>
                  <a:rPr lang="zh-CN" altLang="en-US" b="0" dirty="0">
                    <a:solidFill>
                      <a:srgbClr val="FF9300"/>
                    </a:solidFill>
                    <a:latin typeface="Times New Roman" panose="02020603050405020304" pitchFamily="18" charset="0"/>
                  </a:rPr>
                  <a:t>用等值交换变换量词的顺序</a:t>
                </a:r>
                <a:r>
                  <a:rPr lang="zh-CN" altLang="en-US" b="0" dirty="0">
                    <a:latin typeface="Times New Roman" panose="02020603050405020304" pitchFamily="18" charset="0"/>
                  </a:rPr>
                  <a:t>，得到公式</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𝑸</m:t>
                        </m:r>
                      </m:e>
                      <m:sub>
                        <m:r>
                          <a:rPr lang="en-US" altLang="zh-CN" b="1" i="1">
                            <a:latin typeface="Cambria Math" panose="02040503050406030204" pitchFamily="18" charset="0"/>
                            <a:ea typeface="Cambria Math" panose="02040503050406030204" pitchFamily="18" charset="0"/>
                          </a:rPr>
                          <m:t>𝟔</m:t>
                        </m:r>
                      </m:sub>
                    </m:sSub>
                  </m:oMath>
                </a14:m>
                <a:r>
                  <a:rPr lang="zh-CN" altLang="en-US" b="0" dirty="0">
                    <a:latin typeface="Times New Roman" panose="02020603050405020304" pitchFamily="18" charset="0"/>
                  </a:rPr>
                  <a:t>，</a:t>
                </a:r>
                <a14:m>
                  <m:oMath xmlns:m="http://schemas.openxmlformats.org/officeDocument/2006/math">
                    <m:sSub>
                      <m:sSubPr>
                        <m:ctrlPr>
                          <a:rPr lang="en-US" altLang="zh-CN" i="1" smtClean="0">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𝟓</m:t>
                        </m:r>
                      </m:sub>
                    </m:sSub>
                    <m:r>
                      <a:rPr lang="en-US" altLang="zh-CN" b="1" i="1">
                        <a:solidFill>
                          <a:srgbClr val="009193"/>
                        </a:solidFill>
                        <a:latin typeface="Cambria Math" panose="02040503050406030204" pitchFamily="18" charset="0"/>
                        <a:ea typeface="Cambria Math" panose="02040503050406030204" pitchFamily="18" charset="0"/>
                      </a:rPr>
                      <m:t>⇔</m:t>
                    </m:r>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𝟔</m:t>
                        </m:r>
                      </m:sub>
                    </m:sSub>
                  </m:oMath>
                </a14:m>
                <a:r>
                  <a:rPr lang="zh-CN" altLang="en-US" b="0" dirty="0">
                    <a:latin typeface="Times New Roman" panose="02020603050405020304" pitchFamily="18" charset="0"/>
                  </a:rPr>
                  <a:t>。</a:t>
                </a:r>
                <a:endParaRPr lang="en-US" altLang="zh-CN" b="0" dirty="0">
                  <a:latin typeface="Times New Roman" panose="02020603050405020304" pitchFamily="18" charset="0"/>
                </a:endParaRPr>
              </a:p>
              <a:p>
                <a:pPr marL="364150" lvl="1" indent="0">
                  <a:lnSpc>
                    <a:spcPct val="125000"/>
                  </a:lnSpc>
                  <a:buClr>
                    <a:srgbClr val="660033"/>
                  </a:buClr>
                  <a:buSzPct val="69117"/>
                  <a:buNone/>
                  <a:tabLst>
                    <a:tab pos="356235" algn="l"/>
                  </a:tabLst>
                </a:pPr>
                <a:r>
                  <a:rPr lang="en-US" altLang="zh-CN" b="0" dirty="0">
                    <a:latin typeface="Times New Roman" panose="02020603050405020304" pitchFamily="18" charset="0"/>
                  </a:rPr>
                  <a:t>7</a:t>
                </a:r>
                <a:r>
                  <a:rPr lang="zh-CN" altLang="en-US" b="0" dirty="0">
                    <a:latin typeface="Times New Roman" panose="02020603050405020304" pitchFamily="18" charset="0"/>
                  </a:rPr>
                  <a:t>）</a:t>
                </a:r>
                <a:r>
                  <a:rPr lang="zh-CN" altLang="en-US" b="0" dirty="0">
                    <a:solidFill>
                      <a:srgbClr val="FF9300"/>
                    </a:solidFill>
                    <a:latin typeface="Times New Roman" panose="02020603050405020304" pitchFamily="18" charset="0"/>
                  </a:rPr>
                  <a:t>重复步骤（</a:t>
                </a:r>
                <a:r>
                  <a:rPr lang="en-US" altLang="zh-CN" b="0" dirty="0">
                    <a:solidFill>
                      <a:srgbClr val="FF9300"/>
                    </a:solidFill>
                    <a:latin typeface="Times New Roman" panose="02020603050405020304" pitchFamily="18" charset="0"/>
                  </a:rPr>
                  <a:t>3-6</a:t>
                </a:r>
                <a:r>
                  <a:rPr lang="zh-CN" altLang="en-US" b="0" dirty="0">
                    <a:solidFill>
                      <a:srgbClr val="FF9300"/>
                    </a:solidFill>
                    <a:latin typeface="Times New Roman" panose="02020603050405020304" pitchFamily="18" charset="0"/>
                  </a:rPr>
                  <a:t>）</a:t>
                </a:r>
                <a:r>
                  <a:rPr lang="zh-CN" altLang="en-US" b="0" dirty="0">
                    <a:latin typeface="Times New Roman" panose="02020603050405020304" pitchFamily="18" charset="0"/>
                  </a:rPr>
                  <a:t>，最终生成公式</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𝑸</m:t>
                        </m:r>
                      </m:e>
                      <m:sup>
                        <m:r>
                          <a:rPr lang="en-US" altLang="zh-CN" b="1" i="1">
                            <a:latin typeface="Cambria Math" panose="02040503050406030204" pitchFamily="18" charset="0"/>
                            <a:ea typeface="Cambria Math" panose="02040503050406030204" pitchFamily="18" charset="0"/>
                          </a:rPr>
                          <m:t>′</m:t>
                        </m:r>
                      </m:sup>
                    </m:sSup>
                  </m:oMath>
                </a14:m>
                <a:r>
                  <a:rPr lang="zh-CN" altLang="en-US" b="0" dirty="0">
                    <a:latin typeface="Times New Roman" panose="02020603050405020304" pitchFamily="18" charset="0"/>
                  </a:rPr>
                  <a:t>，</a:t>
                </a:r>
                <a:endParaRPr lang="en-US" altLang="zh-CN" b="0" dirty="0">
                  <a:latin typeface="Times New Roman" panose="02020603050405020304" pitchFamily="18" charset="0"/>
                </a:endParaRPr>
              </a:p>
              <a:p>
                <a:pPr marL="364150" lvl="1" indent="0">
                  <a:lnSpc>
                    <a:spcPct val="125000"/>
                  </a:lnSpc>
                  <a:buClr>
                    <a:srgbClr val="660033"/>
                  </a:buClr>
                  <a:buSzPct val="69117"/>
                  <a:buNone/>
                  <a:tabLst>
                    <a:tab pos="356235" algn="l"/>
                  </a:tabLst>
                </a:pPr>
                <a:r>
                  <a:rPr lang="zh-CN" altLang="en-US" b="0" dirty="0">
                    <a:latin typeface="Times New Roman" panose="02020603050405020304" pitchFamily="18" charset="0"/>
                  </a:rPr>
                  <a:t>因为</a:t>
                </a:r>
                <a14:m>
                  <m:oMath xmlns:m="http://schemas.openxmlformats.org/officeDocument/2006/math">
                    <m:r>
                      <a:rPr lang="en-US" altLang="zh-CN" b="1" i="1" smtClean="0">
                        <a:solidFill>
                          <a:srgbClr val="009193"/>
                        </a:solidFill>
                        <a:latin typeface="Cambria Math" panose="02040503050406030204" pitchFamily="18" charset="0"/>
                        <a:ea typeface="Cambria Math" panose="02040503050406030204" pitchFamily="18" charset="0"/>
                      </a:rPr>
                      <m:t>𝑸</m:t>
                    </m:r>
                    <m:r>
                      <a:rPr lang="en-US" altLang="zh-CN" b="1" i="1" smtClean="0">
                        <a:solidFill>
                          <a:srgbClr val="009193"/>
                        </a:solidFill>
                        <a:latin typeface="Cambria Math" panose="02040503050406030204" pitchFamily="18" charset="0"/>
                        <a:ea typeface="Cambria Math" panose="02040503050406030204" pitchFamily="18" charset="0"/>
                      </a:rPr>
                      <m:t>⇔</m:t>
                    </m:r>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𝟏</m:t>
                        </m:r>
                      </m:sub>
                    </m:sSub>
                  </m:oMath>
                </a14:m>
                <a:r>
                  <a:rPr lang="zh-CN" altLang="en-US" dirty="0">
                    <a:solidFill>
                      <a:srgbClr val="009193"/>
                    </a:solidFill>
                    <a:ea typeface="Cambria Math" panose="02040503050406030204" pitchFamily="18" charset="0"/>
                  </a:rPr>
                  <a:t>，</a:t>
                </a:r>
                <a14:m>
                  <m:oMath xmlns:m="http://schemas.openxmlformats.org/officeDocument/2006/math">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𝟏</m:t>
                        </m:r>
                      </m:sub>
                    </m:sSub>
                    <m:r>
                      <a:rPr lang="en-US" altLang="zh-CN" b="1" i="1">
                        <a:solidFill>
                          <a:srgbClr val="009193"/>
                        </a:solidFill>
                        <a:latin typeface="Cambria Math" panose="02040503050406030204" pitchFamily="18" charset="0"/>
                        <a:ea typeface="Cambria Math" panose="02040503050406030204" pitchFamily="18" charset="0"/>
                      </a:rPr>
                      <m:t>⇔</m:t>
                    </m:r>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𝟐</m:t>
                        </m:r>
                      </m:sub>
                    </m:sSub>
                  </m:oMath>
                </a14:m>
                <a:r>
                  <a:rPr lang="zh-CN" altLang="en-US" dirty="0">
                    <a:solidFill>
                      <a:srgbClr val="009193"/>
                    </a:solidFill>
                    <a:ea typeface="Cambria Math" panose="02040503050406030204" pitchFamily="18" charset="0"/>
                  </a:rPr>
                  <a:t>，</a:t>
                </a:r>
                <a14:m>
                  <m:oMath xmlns:m="http://schemas.openxmlformats.org/officeDocument/2006/math">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𝟏</m:t>
                        </m:r>
                      </m:sub>
                    </m:sSub>
                    <m:r>
                      <a:rPr lang="en-US" altLang="zh-CN" b="1" i="1">
                        <a:solidFill>
                          <a:srgbClr val="009193"/>
                        </a:solidFill>
                        <a:latin typeface="Cambria Math" panose="02040503050406030204" pitchFamily="18" charset="0"/>
                        <a:ea typeface="Cambria Math" panose="02040503050406030204" pitchFamily="18" charset="0"/>
                      </a:rPr>
                      <m:t>⇔</m:t>
                    </m:r>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𝟐</m:t>
                        </m:r>
                      </m:sub>
                    </m:sSub>
                  </m:oMath>
                </a14:m>
                <a:r>
                  <a:rPr lang="zh-CN" altLang="en-US" dirty="0">
                    <a:solidFill>
                      <a:srgbClr val="009193"/>
                    </a:solidFill>
                    <a:latin typeface="Times New Roman" panose="02020603050405020304" pitchFamily="18" charset="0"/>
                  </a:rPr>
                  <a:t>，</a:t>
                </a:r>
                <a14:m>
                  <m:oMath xmlns:m="http://schemas.openxmlformats.org/officeDocument/2006/math">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𝟐</m:t>
                        </m:r>
                      </m:sub>
                    </m:sSub>
                    <m:r>
                      <a:rPr lang="en-US" altLang="zh-CN" b="1" i="1">
                        <a:solidFill>
                          <a:srgbClr val="009193"/>
                        </a:solidFill>
                        <a:latin typeface="Cambria Math" panose="02040503050406030204" pitchFamily="18" charset="0"/>
                        <a:ea typeface="Cambria Math" panose="02040503050406030204" pitchFamily="18" charset="0"/>
                      </a:rPr>
                      <m:t>⇔</m:t>
                    </m:r>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𝟑</m:t>
                        </m:r>
                      </m:sub>
                    </m:sSub>
                  </m:oMath>
                </a14:m>
                <a:r>
                  <a:rPr lang="zh-CN" altLang="en-US" dirty="0">
                    <a:solidFill>
                      <a:srgbClr val="009193"/>
                    </a:solidFill>
                    <a:latin typeface="Times New Roman" panose="02020603050405020304" pitchFamily="18" charset="0"/>
                  </a:rPr>
                  <a:t>，</a:t>
                </a:r>
                <a14:m>
                  <m:oMath xmlns:m="http://schemas.openxmlformats.org/officeDocument/2006/math">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𝟑</m:t>
                        </m:r>
                      </m:sub>
                    </m:sSub>
                    <m:r>
                      <a:rPr lang="en-US" altLang="zh-CN" b="1" i="1">
                        <a:solidFill>
                          <a:srgbClr val="009193"/>
                        </a:solidFill>
                        <a:latin typeface="Cambria Math" panose="02040503050406030204" pitchFamily="18" charset="0"/>
                        <a:ea typeface="Cambria Math" panose="02040503050406030204" pitchFamily="18" charset="0"/>
                      </a:rPr>
                      <m:t>⇔</m:t>
                    </m:r>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𝟒</m:t>
                        </m:r>
                      </m:sub>
                    </m:sSub>
                  </m:oMath>
                </a14:m>
                <a:r>
                  <a:rPr lang="zh-CN" altLang="en-US" dirty="0">
                    <a:solidFill>
                      <a:srgbClr val="009193"/>
                    </a:solidFill>
                    <a:latin typeface="Times New Roman" panose="02020603050405020304" pitchFamily="18" charset="0"/>
                  </a:rPr>
                  <a:t>，</a:t>
                </a:r>
                <a14:m>
                  <m:oMath xmlns:m="http://schemas.openxmlformats.org/officeDocument/2006/math">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𝟒</m:t>
                        </m:r>
                      </m:sub>
                    </m:sSub>
                    <m:r>
                      <a:rPr lang="en-US" altLang="zh-CN" b="1" i="1">
                        <a:solidFill>
                          <a:srgbClr val="009193"/>
                        </a:solidFill>
                        <a:latin typeface="Cambria Math" panose="02040503050406030204" pitchFamily="18" charset="0"/>
                        <a:ea typeface="Cambria Math" panose="02040503050406030204" pitchFamily="18" charset="0"/>
                      </a:rPr>
                      <m:t>⇔</m:t>
                    </m:r>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𝟓</m:t>
                        </m:r>
                      </m:sub>
                    </m:sSub>
                  </m:oMath>
                </a14:m>
                <a:r>
                  <a:rPr lang="zh-CN" altLang="en-US" dirty="0">
                    <a:solidFill>
                      <a:srgbClr val="009193"/>
                    </a:solidFill>
                    <a:latin typeface="Times New Roman" panose="02020603050405020304" pitchFamily="18" charset="0"/>
                  </a:rPr>
                  <a:t>，</a:t>
                </a:r>
                <a14:m>
                  <m:oMath xmlns:m="http://schemas.openxmlformats.org/officeDocument/2006/math">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𝟓</m:t>
                        </m:r>
                      </m:sub>
                    </m:sSub>
                    <m:r>
                      <a:rPr lang="en-US" altLang="zh-CN" b="1" i="1">
                        <a:solidFill>
                          <a:srgbClr val="009193"/>
                        </a:solidFill>
                        <a:latin typeface="Cambria Math" panose="02040503050406030204" pitchFamily="18" charset="0"/>
                        <a:ea typeface="Cambria Math" panose="02040503050406030204" pitchFamily="18" charset="0"/>
                      </a:rPr>
                      <m:t>⇔</m:t>
                    </m:r>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𝟔</m:t>
                        </m:r>
                      </m:sub>
                    </m:sSub>
                  </m:oMath>
                </a14:m>
                <a:r>
                  <a:rPr lang="zh-CN" altLang="en-US" dirty="0">
                    <a:solidFill>
                      <a:srgbClr val="009193"/>
                    </a:solidFill>
                    <a:latin typeface="Times New Roman" panose="02020603050405020304" pitchFamily="18" charset="0"/>
                  </a:rPr>
                  <a:t>，</a:t>
                </a:r>
                <a14:m>
                  <m:oMath xmlns:m="http://schemas.openxmlformats.org/officeDocument/2006/math">
                    <m:sSub>
                      <m:sSubPr>
                        <m:ctrlPr>
                          <a:rPr lang="en-US" altLang="zh-CN" i="1">
                            <a:solidFill>
                              <a:srgbClr val="009193"/>
                            </a:solidFill>
                            <a:latin typeface="Cambria Math" panose="02040503050406030204" pitchFamily="18" charset="0"/>
                            <a:ea typeface="Cambria Math" panose="02040503050406030204" pitchFamily="18" charset="0"/>
                          </a:rPr>
                        </m:ctrlPr>
                      </m:sSubPr>
                      <m:e>
                        <m:r>
                          <a:rPr lang="en-US" altLang="zh-CN" b="1" i="1">
                            <a:solidFill>
                              <a:srgbClr val="009193"/>
                            </a:solidFill>
                            <a:latin typeface="Cambria Math" panose="02040503050406030204" pitchFamily="18" charset="0"/>
                            <a:ea typeface="Cambria Math" panose="02040503050406030204" pitchFamily="18" charset="0"/>
                          </a:rPr>
                          <m:t>𝑸</m:t>
                        </m:r>
                      </m:e>
                      <m:sub>
                        <m:r>
                          <a:rPr lang="en-US" altLang="zh-CN" b="1" i="1">
                            <a:solidFill>
                              <a:srgbClr val="009193"/>
                            </a:solidFill>
                            <a:latin typeface="Cambria Math" panose="02040503050406030204" pitchFamily="18" charset="0"/>
                            <a:ea typeface="Cambria Math" panose="02040503050406030204" pitchFamily="18" charset="0"/>
                          </a:rPr>
                          <m:t>𝟔</m:t>
                        </m:r>
                      </m:sub>
                    </m:sSub>
                    <m:r>
                      <a:rPr lang="en-US" altLang="zh-CN" b="1" i="1">
                        <a:solidFill>
                          <a:srgbClr val="009193"/>
                        </a:solidFill>
                        <a:latin typeface="Cambria Math" panose="02040503050406030204" pitchFamily="18" charset="0"/>
                        <a:ea typeface="Cambria Math" panose="02040503050406030204" pitchFamily="18" charset="0"/>
                      </a:rPr>
                      <m:t>⇔</m:t>
                    </m:r>
                    <m:sSup>
                      <m:sSupPr>
                        <m:ctrlPr>
                          <a:rPr lang="en-US" altLang="zh-CN" i="1">
                            <a:solidFill>
                              <a:srgbClr val="009193"/>
                            </a:solidFill>
                            <a:latin typeface="Cambria Math" panose="02040503050406030204" pitchFamily="18" charset="0"/>
                            <a:ea typeface="Cambria Math" panose="02040503050406030204" pitchFamily="18" charset="0"/>
                          </a:rPr>
                        </m:ctrlPr>
                      </m:sSupPr>
                      <m:e>
                        <m:r>
                          <a:rPr lang="en-US" altLang="zh-CN" b="1" i="1">
                            <a:solidFill>
                              <a:srgbClr val="009193"/>
                            </a:solidFill>
                            <a:latin typeface="Cambria Math" panose="02040503050406030204" pitchFamily="18" charset="0"/>
                            <a:ea typeface="Cambria Math" panose="02040503050406030204" pitchFamily="18" charset="0"/>
                          </a:rPr>
                          <m:t>𝑸</m:t>
                        </m:r>
                      </m:e>
                      <m:sup>
                        <m:r>
                          <a:rPr lang="en-US" altLang="zh-CN" b="1" i="1">
                            <a:solidFill>
                              <a:srgbClr val="009193"/>
                            </a:solidFill>
                            <a:latin typeface="Cambria Math" panose="02040503050406030204" pitchFamily="18" charset="0"/>
                            <a:ea typeface="Cambria Math" panose="02040503050406030204" pitchFamily="18" charset="0"/>
                          </a:rPr>
                          <m:t>′</m:t>
                        </m:r>
                      </m:sup>
                    </m:sSup>
                  </m:oMath>
                </a14:m>
                <a:r>
                  <a:rPr lang="zh-CN" altLang="en-US" b="0" dirty="0">
                    <a:latin typeface="Times New Roman" panose="02020603050405020304" pitchFamily="18" charset="0"/>
                  </a:rPr>
                  <a:t>，</a:t>
                </a:r>
                <a:endParaRPr lang="en-US" altLang="zh-CN" b="0" dirty="0">
                  <a:latin typeface="Times New Roman" panose="02020603050405020304" pitchFamily="18" charset="0"/>
                </a:endParaRPr>
              </a:p>
              <a:p>
                <a:pPr marL="364150" lvl="1" indent="0">
                  <a:lnSpc>
                    <a:spcPct val="125000"/>
                  </a:lnSpc>
                  <a:buClr>
                    <a:srgbClr val="660033"/>
                  </a:buClr>
                  <a:buSzPct val="69117"/>
                  <a:buNone/>
                  <a:tabLst>
                    <a:tab pos="356235" algn="l"/>
                  </a:tabLst>
                </a:pPr>
                <a:r>
                  <a:rPr lang="zh-CN" altLang="en-US" b="0" dirty="0">
                    <a:latin typeface="Times New Roman" panose="02020603050405020304" pitchFamily="18" charset="0"/>
                  </a:rPr>
                  <a:t>所以，</a:t>
                </a:r>
                <a14:m>
                  <m:oMath xmlns:m="http://schemas.openxmlformats.org/officeDocument/2006/math">
                    <m:r>
                      <a:rPr lang="en-US" altLang="zh-CN" b="1" i="1" smtClean="0">
                        <a:solidFill>
                          <a:srgbClr val="009193"/>
                        </a:solidFill>
                        <a:latin typeface="Cambria Math" panose="02040503050406030204" pitchFamily="18" charset="0"/>
                        <a:ea typeface="Cambria Math" panose="02040503050406030204" pitchFamily="18" charset="0"/>
                      </a:rPr>
                      <m:t>𝑸</m:t>
                    </m:r>
                    <m:r>
                      <a:rPr lang="en-US" altLang="zh-CN" b="1" i="1" smtClean="0">
                        <a:solidFill>
                          <a:srgbClr val="009193"/>
                        </a:solidFill>
                        <a:latin typeface="Cambria Math" panose="02040503050406030204" pitchFamily="18" charset="0"/>
                        <a:ea typeface="Cambria Math" panose="02040503050406030204" pitchFamily="18" charset="0"/>
                      </a:rPr>
                      <m:t>⇔</m:t>
                    </m:r>
                    <m:sSup>
                      <m:sSupPr>
                        <m:ctrlPr>
                          <a:rPr lang="en-US" altLang="zh-CN" i="1">
                            <a:solidFill>
                              <a:srgbClr val="009193"/>
                            </a:solidFill>
                            <a:latin typeface="Cambria Math" panose="02040503050406030204" pitchFamily="18" charset="0"/>
                            <a:ea typeface="Cambria Math" panose="02040503050406030204" pitchFamily="18" charset="0"/>
                          </a:rPr>
                        </m:ctrlPr>
                      </m:sSupPr>
                      <m:e>
                        <m:r>
                          <a:rPr lang="en-US" altLang="zh-CN" b="1" i="1">
                            <a:solidFill>
                              <a:srgbClr val="009193"/>
                            </a:solidFill>
                            <a:latin typeface="Cambria Math" panose="02040503050406030204" pitchFamily="18" charset="0"/>
                            <a:ea typeface="Cambria Math" panose="02040503050406030204" pitchFamily="18" charset="0"/>
                          </a:rPr>
                          <m:t>𝑸</m:t>
                        </m:r>
                      </m:e>
                      <m:sup>
                        <m:r>
                          <a:rPr lang="en-US" altLang="zh-CN" b="1" i="1">
                            <a:solidFill>
                              <a:srgbClr val="009193"/>
                            </a:solidFill>
                            <a:latin typeface="Cambria Math" panose="02040503050406030204" pitchFamily="18" charset="0"/>
                            <a:ea typeface="Cambria Math" panose="02040503050406030204" pitchFamily="18" charset="0"/>
                          </a:rPr>
                          <m:t>′</m:t>
                        </m:r>
                      </m:sup>
                    </m:sSup>
                  </m:oMath>
                </a14:m>
                <a:r>
                  <a:rPr lang="zh-CN" altLang="en-US" b="0" dirty="0">
                    <a:latin typeface="Times New Roman" panose="02020603050405020304" pitchFamily="18" charset="0"/>
                  </a:rPr>
                  <a:t>。</a:t>
                </a:r>
                <a:endParaRPr lang="en-US" altLang="zh-CN" b="0"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355"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13717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无存在前束范式</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5" y="946150"/>
                <a:ext cx="8706908" cy="5716588"/>
              </a:xfrm>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3.2.5</a:t>
                </a:r>
                <a:r>
                  <a:rPr lang="zh-CN" altLang="en-US" b="0" dirty="0">
                    <a:latin typeface="Times New Roman" panose="02020603050405020304" pitchFamily="18" charset="0"/>
                  </a:rPr>
                  <a:t>（</a:t>
                </a:r>
                <a:r>
                  <a:rPr lang="zh-CN" altLang="en-US" b="0" dirty="0">
                    <a:solidFill>
                      <a:schemeClr val="tx2"/>
                    </a:solidFill>
                    <a:latin typeface="Times New Roman" panose="02020603050405020304" pitchFamily="18" charset="0"/>
                  </a:rPr>
                  <a:t>无</a:t>
                </a:r>
                <a14:m>
                  <m:oMath xmlns:m="http://schemas.openxmlformats.org/officeDocument/2006/math">
                    <m:r>
                      <a:rPr lang="zh-CN" altLang="en-US" b="0" i="1" dirty="0" smtClean="0">
                        <a:solidFill>
                          <a:schemeClr val="tx2"/>
                        </a:solidFill>
                        <a:latin typeface="Cambria Math" panose="02040503050406030204" pitchFamily="18" charset="0"/>
                      </a:rPr>
                      <m:t>∃</m:t>
                    </m:r>
                  </m:oMath>
                </a14:m>
                <a:r>
                  <a:rPr lang="zh-CN" altLang="en-US" b="0" dirty="0">
                    <a:solidFill>
                      <a:schemeClr val="tx2"/>
                    </a:solidFill>
                    <a:latin typeface="Times New Roman" panose="02020603050405020304" pitchFamily="18" charset="0"/>
                  </a:rPr>
                  <a:t>前束范式）设</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𝑨</m:t>
                    </m:r>
                  </m:oMath>
                </a14:m>
                <a:r>
                  <a:rPr lang="zh-CN" altLang="en-US" b="0" dirty="0">
                    <a:solidFill>
                      <a:schemeClr val="tx2"/>
                    </a:solidFill>
                    <a:latin typeface="Times New Roman" panose="02020603050405020304" pitchFamily="18" charset="0"/>
                  </a:rPr>
                  <a:t>是前束范式，</a:t>
                </a:r>
                <a14:m>
                  <m:oMath xmlns:m="http://schemas.openxmlformats.org/officeDocument/2006/math">
                    <m:r>
                      <a:rPr lang="en-US" altLang="zh-CN" b="1" i="1" dirty="0">
                        <a:solidFill>
                          <a:schemeClr val="tx2"/>
                        </a:solidFill>
                        <a:latin typeface="Cambria Math" panose="02040503050406030204" pitchFamily="18" charset="0"/>
                        <a:ea typeface="Cambria Math" panose="02040503050406030204" pitchFamily="18" charset="0"/>
                      </a:rPr>
                      <m:t>𝑨</m:t>
                    </m:r>
                    <m:r>
                      <a:rPr lang="en-US" altLang="zh-CN" b="1" i="1" dirty="0">
                        <a:solidFill>
                          <a:schemeClr val="tx2"/>
                        </a:solidFill>
                        <a:latin typeface="Cambria Math" panose="02040503050406030204" pitchFamily="18" charset="0"/>
                        <a:ea typeface="Cambria Math" panose="02040503050406030204" pitchFamily="18" charset="0"/>
                      </a:rPr>
                      <m:t>′</m:t>
                    </m:r>
                  </m:oMath>
                </a14:m>
                <a:r>
                  <a:rPr lang="zh-CN" altLang="en-US" b="0" dirty="0">
                    <a:solidFill>
                      <a:schemeClr val="tx2"/>
                    </a:solidFill>
                    <a:latin typeface="Times New Roman" panose="02020603050405020304" pitchFamily="18" charset="0"/>
                  </a:rPr>
                  <a:t>是无</a:t>
                </a:r>
                <a14:m>
                  <m:oMath xmlns:m="http://schemas.openxmlformats.org/officeDocument/2006/math">
                    <m:r>
                      <a:rPr lang="zh-CN" altLang="en-US" b="0" i="1" dirty="0">
                        <a:solidFill>
                          <a:schemeClr val="tx2"/>
                        </a:solidFill>
                        <a:latin typeface="Cambria Math" panose="02040503050406030204" pitchFamily="18" charset="0"/>
                      </a:rPr>
                      <m:t>∃</m:t>
                    </m:r>
                  </m:oMath>
                </a14:m>
                <a:r>
                  <a:rPr lang="zh-CN" altLang="en-US" b="0" dirty="0">
                    <a:solidFill>
                      <a:schemeClr val="tx2"/>
                    </a:solidFill>
                    <a:latin typeface="Times New Roman" panose="02020603050405020304" pitchFamily="18" charset="0"/>
                  </a:rPr>
                  <a:t>前束范式的递归定义：</a:t>
                </a:r>
                <a:endParaRPr lang="en-US" altLang="zh-CN" b="0" dirty="0">
                  <a:solidFill>
                    <a:schemeClr val="tx2"/>
                  </a:solidFill>
                  <a:latin typeface="Times New Roman" panose="02020603050405020304" pitchFamily="18" charset="0"/>
                </a:endParaRPr>
              </a:p>
              <a:p>
                <a:pPr marL="0" indent="0" algn="just">
                  <a:lnSpc>
                    <a:spcPct val="125000"/>
                  </a:lnSpc>
                  <a:buClr>
                    <a:srgbClr val="660033"/>
                  </a:buClr>
                  <a:buSzPct val="69117"/>
                  <a:buNone/>
                  <a:tabLst>
                    <a:tab pos="356235" algn="l"/>
                  </a:tabLst>
                </a:pPr>
                <a:r>
                  <a:rPr lang="zh-CN" altLang="en-US" sz="2600" b="0" dirty="0">
                    <a:solidFill>
                      <a:schemeClr val="tx2"/>
                    </a:solidFill>
                    <a:latin typeface="Times New Roman" panose="02020603050405020304" pitchFamily="18" charset="0"/>
                  </a:rPr>
                  <a:t>      </a:t>
                </a:r>
                <a:r>
                  <a:rPr lang="en-US" altLang="zh-CN" sz="2600" b="0" dirty="0">
                    <a:solidFill>
                      <a:schemeClr val="tx2"/>
                    </a:solidFill>
                    <a:latin typeface="Times New Roman" panose="02020603050405020304" pitchFamily="18" charset="0"/>
                  </a:rPr>
                  <a:t>(1) </a:t>
                </a:r>
                <a:r>
                  <a:rPr lang="zh-CN" altLang="en-US" sz="2600" b="0" dirty="0">
                    <a:solidFill>
                      <a:schemeClr val="tx2"/>
                    </a:solidFill>
                    <a:latin typeface="Times New Roman" panose="02020603050405020304" pitchFamily="18" charset="0"/>
                  </a:rPr>
                  <a:t>若</a:t>
                </a:r>
                <a14:m>
                  <m:oMath xmlns:m="http://schemas.openxmlformats.org/officeDocument/2006/math">
                    <m:r>
                      <a:rPr lang="en-US" altLang="zh-CN" sz="2600" b="1" i="1" dirty="0">
                        <a:solidFill>
                          <a:schemeClr val="tx2"/>
                        </a:solidFill>
                        <a:latin typeface="Cambria Math" panose="02040503050406030204" pitchFamily="18" charset="0"/>
                        <a:ea typeface="Cambria Math" panose="02040503050406030204" pitchFamily="18" charset="0"/>
                      </a:rPr>
                      <m:t>𝑨</m:t>
                    </m:r>
                  </m:oMath>
                </a14:m>
                <a:r>
                  <a:rPr lang="zh-CN" altLang="en-US" sz="2600" b="0" dirty="0">
                    <a:solidFill>
                      <a:schemeClr val="tx2"/>
                    </a:solidFill>
                    <a:latin typeface="Times New Roman" panose="02020603050405020304" pitchFamily="18" charset="0"/>
                  </a:rPr>
                  <a:t>是无</a:t>
                </a:r>
                <a14:m>
                  <m:oMath xmlns:m="http://schemas.openxmlformats.org/officeDocument/2006/math">
                    <m:r>
                      <a:rPr lang="zh-CN" altLang="en-US" sz="2600" b="0" i="1" dirty="0">
                        <a:solidFill>
                          <a:schemeClr val="tx2"/>
                        </a:solidFill>
                        <a:latin typeface="Cambria Math" panose="02040503050406030204" pitchFamily="18" charset="0"/>
                      </a:rPr>
                      <m:t>∃</m:t>
                    </m:r>
                  </m:oMath>
                </a14:m>
                <a:r>
                  <a:rPr lang="zh-CN" altLang="en-US" sz="2600" b="0" dirty="0">
                    <a:solidFill>
                      <a:schemeClr val="tx2"/>
                    </a:solidFill>
                    <a:latin typeface="Times New Roman" panose="02020603050405020304" pitchFamily="18" charset="0"/>
                  </a:rPr>
                  <a:t>前束范式，则</a:t>
                </a:r>
                <a14:m>
                  <m:oMath xmlns:m="http://schemas.openxmlformats.org/officeDocument/2006/math">
                    <m:r>
                      <a:rPr lang="en-US" altLang="zh-CN" sz="2600" b="1" i="1" dirty="0">
                        <a:solidFill>
                          <a:schemeClr val="tx2"/>
                        </a:solidFill>
                        <a:latin typeface="Cambria Math" panose="02040503050406030204" pitchFamily="18" charset="0"/>
                        <a:ea typeface="Cambria Math" panose="02040503050406030204" pitchFamily="18" charset="0"/>
                      </a:rPr>
                      <m:t>𝑨</m:t>
                    </m:r>
                    <m:r>
                      <a:rPr lang="en-US" altLang="zh-CN" sz="2600" b="1" i="1" dirty="0">
                        <a:solidFill>
                          <a:schemeClr val="tx2"/>
                        </a:solidFill>
                        <a:latin typeface="Cambria Math" panose="02040503050406030204" pitchFamily="18" charset="0"/>
                        <a:ea typeface="Cambria Math" panose="02040503050406030204" pitchFamily="18" charset="0"/>
                      </a:rPr>
                      <m:t>′</m:t>
                    </m:r>
                  </m:oMath>
                </a14:m>
                <a:r>
                  <a:rPr lang="zh-CN" altLang="en-US" sz="2600" b="0" dirty="0">
                    <a:solidFill>
                      <a:schemeClr val="tx2"/>
                    </a:solidFill>
                    <a:latin typeface="Times New Roman" panose="02020603050405020304" pitchFamily="18" charset="0"/>
                  </a:rPr>
                  <a:t>为</a:t>
                </a:r>
                <a14:m>
                  <m:oMath xmlns:m="http://schemas.openxmlformats.org/officeDocument/2006/math">
                    <m:r>
                      <a:rPr lang="en-US" altLang="zh-CN" sz="2600" b="1" i="1" dirty="0">
                        <a:solidFill>
                          <a:schemeClr val="tx2"/>
                        </a:solidFill>
                        <a:latin typeface="Cambria Math" panose="02040503050406030204" pitchFamily="18" charset="0"/>
                        <a:ea typeface="Cambria Math" panose="02040503050406030204" pitchFamily="18" charset="0"/>
                      </a:rPr>
                      <m:t>𝑨</m:t>
                    </m:r>
                  </m:oMath>
                </a14:m>
                <a:r>
                  <a:rPr lang="zh-CN" altLang="en-US" sz="2600" b="0" dirty="0">
                    <a:solidFill>
                      <a:schemeClr val="tx2"/>
                    </a:solidFill>
                    <a:latin typeface="Times New Roman" panose="02020603050405020304" pitchFamily="18" charset="0"/>
                  </a:rPr>
                  <a:t>；</a:t>
                </a:r>
                <a:endParaRPr lang="en-US" altLang="zh-CN" sz="2600" b="0" dirty="0">
                  <a:solidFill>
                    <a:schemeClr val="tx2"/>
                  </a:solidFill>
                  <a:latin typeface="Times New Roman" panose="02020603050405020304" pitchFamily="18" charset="0"/>
                </a:endParaRPr>
              </a:p>
              <a:p>
                <a:pPr marL="0" indent="0" algn="just">
                  <a:lnSpc>
                    <a:spcPct val="125000"/>
                  </a:lnSpc>
                  <a:buClr>
                    <a:srgbClr val="660033"/>
                  </a:buClr>
                  <a:buSzPct val="69117"/>
                  <a:buNone/>
                  <a:tabLst>
                    <a:tab pos="356235" algn="l"/>
                  </a:tabLst>
                </a:pPr>
                <a:r>
                  <a:rPr lang="zh-CN" altLang="en-US" sz="2600" b="0" dirty="0">
                    <a:solidFill>
                      <a:schemeClr val="tx2"/>
                    </a:solidFill>
                    <a:latin typeface="Times New Roman" panose="02020603050405020304" pitchFamily="18" charset="0"/>
                  </a:rPr>
                  <a:t>      </a:t>
                </a:r>
                <a:r>
                  <a:rPr lang="en-US" altLang="zh-CN" sz="2600" b="0" dirty="0">
                    <a:solidFill>
                      <a:schemeClr val="tx2"/>
                    </a:solidFill>
                    <a:latin typeface="Times New Roman" panose="02020603050405020304" pitchFamily="18" charset="0"/>
                  </a:rPr>
                  <a:t>(2)</a:t>
                </a:r>
                <a:r>
                  <a:rPr lang="zh-CN" altLang="en-US" sz="2600" b="0" dirty="0">
                    <a:solidFill>
                      <a:schemeClr val="tx2"/>
                    </a:solidFill>
                    <a:latin typeface="Times New Roman" panose="02020603050405020304" pitchFamily="18" charset="0"/>
                  </a:rPr>
                  <a:t> 若</a:t>
                </a:r>
                <a14:m>
                  <m:oMath xmlns:m="http://schemas.openxmlformats.org/officeDocument/2006/math">
                    <m:r>
                      <a:rPr lang="en-US" altLang="zh-CN" sz="2600" b="1" i="1" dirty="0">
                        <a:solidFill>
                          <a:schemeClr val="tx2"/>
                        </a:solidFill>
                        <a:latin typeface="Cambria Math" panose="02040503050406030204" pitchFamily="18" charset="0"/>
                        <a:ea typeface="Cambria Math" panose="02040503050406030204" pitchFamily="18" charset="0"/>
                      </a:rPr>
                      <m:t>𝑨</m:t>
                    </m:r>
                  </m:oMath>
                </a14:m>
                <a:r>
                  <a:rPr lang="zh-CN" altLang="en-US" sz="2600" b="0" dirty="0">
                    <a:solidFill>
                      <a:schemeClr val="tx2"/>
                    </a:solidFill>
                    <a:latin typeface="Times New Roman" panose="02020603050405020304" pitchFamily="18" charset="0"/>
                  </a:rPr>
                  <a:t>是</a:t>
                </a:r>
                <a14:m>
                  <m:oMath xmlns:m="http://schemas.openxmlformats.org/officeDocument/2006/math">
                    <m:r>
                      <a:rPr lang="zh-CN" altLang="en-US" sz="2600" b="0" i="1" dirty="0">
                        <a:solidFill>
                          <a:schemeClr val="tx2"/>
                        </a:solidFill>
                        <a:latin typeface="Cambria Math" panose="02040503050406030204" pitchFamily="18" charset="0"/>
                      </a:rPr>
                      <m:t>∃</m:t>
                    </m:r>
                    <m:r>
                      <a:rPr lang="en-US" altLang="zh-CN" sz="2600" b="1" i="1" dirty="0">
                        <a:solidFill>
                          <a:schemeClr val="tx2"/>
                        </a:solidFill>
                        <a:latin typeface="Cambria Math" panose="02040503050406030204" pitchFamily="18" charset="0"/>
                      </a:rPr>
                      <m:t>𝒙𝑩</m:t>
                    </m:r>
                    <m:r>
                      <a:rPr lang="en-US" altLang="zh-CN" sz="2600" b="1" i="1" dirty="0">
                        <a:solidFill>
                          <a:schemeClr val="tx2"/>
                        </a:solidFill>
                        <a:latin typeface="Cambria Math" panose="02040503050406030204" pitchFamily="18" charset="0"/>
                      </a:rPr>
                      <m:t>(</m:t>
                    </m:r>
                    <m:r>
                      <a:rPr lang="en-US" altLang="zh-CN" sz="2600" b="1" i="1" dirty="0">
                        <a:solidFill>
                          <a:schemeClr val="tx2"/>
                        </a:solidFill>
                        <a:latin typeface="Cambria Math" panose="02040503050406030204" pitchFamily="18" charset="0"/>
                      </a:rPr>
                      <m:t>𝒙</m:t>
                    </m:r>
                    <m:r>
                      <a:rPr lang="en-US" altLang="zh-CN" sz="2600" b="1" i="1" dirty="0">
                        <a:solidFill>
                          <a:schemeClr val="tx2"/>
                        </a:solidFill>
                        <a:latin typeface="Cambria Math" panose="02040503050406030204" pitchFamily="18" charset="0"/>
                      </a:rPr>
                      <m:t>)</m:t>
                    </m:r>
                  </m:oMath>
                </a14:m>
                <a:r>
                  <a:rPr lang="zh-CN" altLang="en-US" sz="2600" b="0" dirty="0">
                    <a:solidFill>
                      <a:schemeClr val="tx2"/>
                    </a:solidFill>
                    <a:latin typeface="Times New Roman" panose="02020603050405020304" pitchFamily="18" charset="0"/>
                  </a:rPr>
                  <a:t>，则</a:t>
                </a:r>
                <a14:m>
                  <m:oMath xmlns:m="http://schemas.openxmlformats.org/officeDocument/2006/math">
                    <m:r>
                      <a:rPr lang="en-US" altLang="zh-CN" sz="2600" b="1" i="1" dirty="0">
                        <a:solidFill>
                          <a:schemeClr val="tx2"/>
                        </a:solidFill>
                        <a:latin typeface="Cambria Math" panose="02040503050406030204" pitchFamily="18" charset="0"/>
                        <a:ea typeface="Cambria Math" panose="02040503050406030204" pitchFamily="18" charset="0"/>
                      </a:rPr>
                      <m:t>𝑨</m:t>
                    </m:r>
                    <m:r>
                      <a:rPr lang="en-US" altLang="zh-CN" sz="2600" b="1" i="1" dirty="0">
                        <a:solidFill>
                          <a:schemeClr val="tx2"/>
                        </a:solidFill>
                        <a:latin typeface="Cambria Math" panose="02040503050406030204" pitchFamily="18" charset="0"/>
                        <a:ea typeface="Cambria Math" panose="02040503050406030204" pitchFamily="18" charset="0"/>
                      </a:rPr>
                      <m:t>′</m:t>
                    </m:r>
                  </m:oMath>
                </a14:m>
                <a:r>
                  <a:rPr lang="zh-CN" altLang="en-US" sz="2600" b="0" dirty="0">
                    <a:solidFill>
                      <a:schemeClr val="tx2"/>
                    </a:solidFill>
                    <a:latin typeface="Times New Roman" panose="02020603050405020304" pitchFamily="18" charset="0"/>
                  </a:rPr>
                  <a:t>为</a:t>
                </a:r>
                <a14:m>
                  <m:oMath xmlns:m="http://schemas.openxmlformats.org/officeDocument/2006/math">
                    <m:r>
                      <a:rPr lang="en-US" altLang="zh-CN" sz="2600" b="1" i="1" dirty="0">
                        <a:solidFill>
                          <a:schemeClr val="tx2"/>
                        </a:solidFill>
                        <a:latin typeface="Cambria Math" panose="02040503050406030204" pitchFamily="18" charset="0"/>
                        <a:ea typeface="Cambria Math" panose="02040503050406030204" pitchFamily="18" charset="0"/>
                      </a:rPr>
                      <m:t>𝑩</m:t>
                    </m:r>
                    <m:r>
                      <a:rPr lang="en-US" altLang="zh-CN" sz="2600" b="1" i="1" dirty="0">
                        <a:solidFill>
                          <a:schemeClr val="tx2"/>
                        </a:solidFill>
                        <a:latin typeface="Cambria Math" panose="02040503050406030204" pitchFamily="18" charset="0"/>
                        <a:ea typeface="Cambria Math" panose="02040503050406030204" pitchFamily="18" charset="0"/>
                      </a:rPr>
                      <m:t>(</m:t>
                    </m:r>
                    <m:r>
                      <a:rPr lang="en-US" altLang="zh-CN" sz="2600" b="1" i="1" dirty="0">
                        <a:solidFill>
                          <a:schemeClr val="tx2"/>
                        </a:solidFill>
                        <a:latin typeface="Cambria Math" panose="02040503050406030204" pitchFamily="18" charset="0"/>
                        <a:ea typeface="Cambria Math" panose="02040503050406030204" pitchFamily="18" charset="0"/>
                      </a:rPr>
                      <m:t>𝒄</m:t>
                    </m:r>
                    <m:r>
                      <a:rPr lang="en-US" altLang="zh-CN" sz="2600" b="1" i="1" dirty="0">
                        <a:solidFill>
                          <a:schemeClr val="tx2"/>
                        </a:solidFill>
                        <a:latin typeface="Cambria Math" panose="02040503050406030204" pitchFamily="18" charset="0"/>
                        <a:ea typeface="Cambria Math" panose="02040503050406030204" pitchFamily="18" charset="0"/>
                      </a:rPr>
                      <m:t>)</m:t>
                    </m:r>
                  </m:oMath>
                </a14:m>
                <a:r>
                  <a:rPr lang="zh-CN" altLang="en-US" sz="2600" b="0" dirty="0">
                    <a:solidFill>
                      <a:schemeClr val="tx2"/>
                    </a:solidFill>
                    <a:latin typeface="Times New Roman" panose="02020603050405020304" pitchFamily="18" charset="0"/>
                  </a:rPr>
                  <a:t>，其中</a:t>
                </a:r>
                <a14:m>
                  <m:oMath xmlns:m="http://schemas.openxmlformats.org/officeDocument/2006/math">
                    <m:r>
                      <a:rPr lang="en-US" altLang="zh-CN" sz="2600" b="1" i="1" dirty="0">
                        <a:solidFill>
                          <a:schemeClr val="tx2"/>
                        </a:solidFill>
                        <a:latin typeface="Cambria Math" panose="02040503050406030204" pitchFamily="18" charset="0"/>
                        <a:ea typeface="Cambria Math" panose="02040503050406030204" pitchFamily="18" charset="0"/>
                      </a:rPr>
                      <m:t>𝒄</m:t>
                    </m:r>
                  </m:oMath>
                </a14:m>
                <a:r>
                  <a:rPr lang="zh-CN" altLang="en-US" sz="2600" b="0" dirty="0">
                    <a:solidFill>
                      <a:schemeClr val="tx2"/>
                    </a:solidFill>
                    <a:latin typeface="Times New Roman" panose="02020603050405020304" pitchFamily="18" charset="0"/>
                  </a:rPr>
                  <a:t>不是</a:t>
                </a:r>
                <a14:m>
                  <m:oMath xmlns:m="http://schemas.openxmlformats.org/officeDocument/2006/math">
                    <m:r>
                      <a:rPr lang="en-US" altLang="zh-CN" sz="2600" b="1" i="1" dirty="0">
                        <a:solidFill>
                          <a:schemeClr val="tx2"/>
                        </a:solidFill>
                        <a:latin typeface="Cambria Math" panose="02040503050406030204" pitchFamily="18" charset="0"/>
                      </a:rPr>
                      <m:t>𝑩</m:t>
                    </m:r>
                    <m:r>
                      <a:rPr lang="en-US" altLang="zh-CN" sz="2600" b="1" i="1" dirty="0">
                        <a:solidFill>
                          <a:schemeClr val="tx2"/>
                        </a:solidFill>
                        <a:latin typeface="Cambria Math" panose="02040503050406030204" pitchFamily="18" charset="0"/>
                      </a:rPr>
                      <m:t>(</m:t>
                    </m:r>
                    <m:r>
                      <a:rPr lang="en-US" altLang="zh-CN" sz="2600" b="1" i="1" dirty="0">
                        <a:solidFill>
                          <a:schemeClr val="tx2"/>
                        </a:solidFill>
                        <a:latin typeface="Cambria Math" panose="02040503050406030204" pitchFamily="18" charset="0"/>
                      </a:rPr>
                      <m:t>𝒙</m:t>
                    </m:r>
                    <m:r>
                      <a:rPr lang="en-US" altLang="zh-CN" sz="2600" b="1" i="1" dirty="0">
                        <a:solidFill>
                          <a:schemeClr val="tx2"/>
                        </a:solidFill>
                        <a:latin typeface="Cambria Math" panose="02040503050406030204" pitchFamily="18" charset="0"/>
                      </a:rPr>
                      <m:t>)</m:t>
                    </m:r>
                  </m:oMath>
                </a14:m>
                <a:r>
                  <a:rPr lang="zh-CN" altLang="en-US" sz="2600" b="0" dirty="0">
                    <a:solidFill>
                      <a:schemeClr val="tx2"/>
                    </a:solidFill>
                    <a:latin typeface="Times New Roman" panose="02020603050405020304" pitchFamily="18" charset="0"/>
                  </a:rPr>
                  <a:t>的常元</a:t>
                </a:r>
                <a:endParaRPr lang="en-US" altLang="zh-CN" sz="2600" b="0" dirty="0">
                  <a:solidFill>
                    <a:schemeClr val="tx2"/>
                  </a:solidFill>
                  <a:latin typeface="Times New Roman" panose="02020603050405020304" pitchFamily="18" charset="0"/>
                </a:endParaRPr>
              </a:p>
              <a:p>
                <a:pPr marL="0" indent="0" algn="just">
                  <a:lnSpc>
                    <a:spcPct val="125000"/>
                  </a:lnSpc>
                  <a:buClr>
                    <a:srgbClr val="660033"/>
                  </a:buClr>
                  <a:buSzPct val="69117"/>
                  <a:buNone/>
                  <a:tabLst>
                    <a:tab pos="356235" algn="l"/>
                  </a:tabLst>
                </a:pPr>
                <a:r>
                  <a:rPr lang="zh-CN" altLang="en-US" sz="2600" b="0" dirty="0">
                    <a:solidFill>
                      <a:schemeClr val="tx2"/>
                    </a:solidFill>
                    <a:latin typeface="Times New Roman" panose="02020603050405020304" pitchFamily="18" charset="0"/>
                  </a:rPr>
                  <a:t>      </a:t>
                </a:r>
                <a:r>
                  <a:rPr lang="en-US" altLang="zh-CN" sz="2600" b="0" dirty="0">
                    <a:solidFill>
                      <a:schemeClr val="tx2"/>
                    </a:solidFill>
                    <a:latin typeface="Times New Roman" panose="02020603050405020304" pitchFamily="18" charset="0"/>
                  </a:rPr>
                  <a:t>(3)</a:t>
                </a:r>
                <a:r>
                  <a:rPr lang="zh-CN" altLang="en-US" sz="2600" b="0" dirty="0">
                    <a:solidFill>
                      <a:schemeClr val="tx2"/>
                    </a:solidFill>
                    <a:latin typeface="Times New Roman" panose="02020603050405020304" pitchFamily="18" charset="0"/>
                  </a:rPr>
                  <a:t>若</a:t>
                </a:r>
                <a14:m>
                  <m:oMath xmlns:m="http://schemas.openxmlformats.org/officeDocument/2006/math">
                    <m:r>
                      <a:rPr lang="en-US" altLang="zh-CN" sz="2600" b="1" i="1" dirty="0">
                        <a:solidFill>
                          <a:schemeClr val="tx2"/>
                        </a:solidFill>
                        <a:latin typeface="Cambria Math" panose="02040503050406030204" pitchFamily="18" charset="0"/>
                        <a:ea typeface="Cambria Math" panose="02040503050406030204" pitchFamily="18" charset="0"/>
                      </a:rPr>
                      <m:t>𝑨</m:t>
                    </m:r>
                  </m:oMath>
                </a14:m>
                <a:r>
                  <a:rPr lang="zh-CN" altLang="en-US" sz="2600" b="0" dirty="0">
                    <a:solidFill>
                      <a:schemeClr val="tx2"/>
                    </a:solidFill>
                    <a:latin typeface="Times New Roman" panose="02020603050405020304" pitchFamily="18" charset="0"/>
                  </a:rPr>
                  <a:t>是</a:t>
                </a:r>
                <a14:m>
                  <m:oMath xmlns:m="http://schemas.openxmlformats.org/officeDocument/2006/math">
                    <m:r>
                      <a:rPr lang="zh-CN" altLang="en-US" sz="2600" b="1" i="1"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𝟏</m:t>
                        </m:r>
                      </m:sub>
                    </m:sSub>
                    <m:r>
                      <a:rPr lang="en-US" altLang="zh-CN" sz="2600" b="1" i="1" dirty="0">
                        <a:solidFill>
                          <a:schemeClr val="tx2"/>
                        </a:solidFill>
                        <a:latin typeface="Cambria Math" panose="02040503050406030204" pitchFamily="18" charset="0"/>
                      </a:rPr>
                      <m:t>…</m:t>
                    </m:r>
                    <m:r>
                      <a:rPr lang="zh-CN" altLang="en-US" sz="2600" b="1" i="1"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𝒏</m:t>
                        </m:r>
                      </m:sub>
                    </m:sSub>
                    <m:r>
                      <a:rPr lang="zh-CN" altLang="en-US" sz="2600" b="1" i="1" dirty="0">
                        <a:solidFill>
                          <a:schemeClr val="tx2"/>
                        </a:solidFill>
                        <a:latin typeface="Cambria Math" panose="02040503050406030204" pitchFamily="18" charset="0"/>
                      </a:rPr>
                      <m:t>∃</m:t>
                    </m:r>
                    <m:r>
                      <a:rPr lang="en-US" altLang="zh-CN" sz="2600" b="1" i="1" dirty="0">
                        <a:solidFill>
                          <a:schemeClr val="tx2"/>
                        </a:solidFill>
                        <a:latin typeface="Cambria Math" panose="02040503050406030204" pitchFamily="18" charset="0"/>
                      </a:rPr>
                      <m:t>𝒚𝑩</m:t>
                    </m:r>
                    <m:r>
                      <a:rPr lang="en-US" altLang="zh-CN" sz="2600" b="1" i="1"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𝟏</m:t>
                        </m:r>
                      </m:sub>
                    </m:sSub>
                    <m:r>
                      <a:rPr lang="en-US" altLang="zh-CN" sz="2600" b="1" i="1" dirty="0">
                        <a:solidFill>
                          <a:schemeClr val="tx2"/>
                        </a:solidFill>
                        <a:latin typeface="Cambria Math" panose="02040503050406030204" pitchFamily="18" charset="0"/>
                      </a:rPr>
                      <m:t>,…</m:t>
                    </m:r>
                    <m:r>
                      <m:rPr>
                        <m:nor/>
                      </m:rPr>
                      <a:rPr lang="en-US" altLang="zh-CN" sz="2600"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𝒏</m:t>
                        </m:r>
                      </m:sub>
                    </m:sSub>
                    <m:r>
                      <a:rPr lang="en-US" altLang="zh-CN" sz="2600" b="1" i="1" dirty="0">
                        <a:solidFill>
                          <a:schemeClr val="tx2"/>
                        </a:solidFill>
                        <a:latin typeface="Cambria Math" panose="02040503050406030204" pitchFamily="18" charset="0"/>
                      </a:rPr>
                      <m:t>,</m:t>
                    </m:r>
                    <m:r>
                      <a:rPr lang="en-US" altLang="zh-CN" sz="2600" b="1" i="1" dirty="0">
                        <a:solidFill>
                          <a:schemeClr val="tx2"/>
                        </a:solidFill>
                        <a:latin typeface="Cambria Math" panose="02040503050406030204" pitchFamily="18" charset="0"/>
                      </a:rPr>
                      <m:t>𝒚</m:t>
                    </m:r>
                    <m:r>
                      <a:rPr lang="en-US" altLang="zh-CN" sz="2600" b="1" i="1" dirty="0">
                        <a:solidFill>
                          <a:schemeClr val="tx2"/>
                        </a:solidFill>
                        <a:latin typeface="Cambria Math" panose="02040503050406030204" pitchFamily="18" charset="0"/>
                      </a:rPr>
                      <m:t>)</m:t>
                    </m:r>
                  </m:oMath>
                </a14:m>
                <a:r>
                  <a:rPr lang="zh-CN" altLang="en-US" sz="2600" b="0" dirty="0">
                    <a:solidFill>
                      <a:schemeClr val="tx2"/>
                    </a:solidFill>
                    <a:latin typeface="Times New Roman" panose="02020603050405020304" pitchFamily="18" charset="0"/>
                  </a:rPr>
                  <a:t>，则</a:t>
                </a:r>
                <a14:m>
                  <m:oMath xmlns:m="http://schemas.openxmlformats.org/officeDocument/2006/math">
                    <m:r>
                      <a:rPr lang="en-US" altLang="zh-CN" sz="2600" b="1" i="1" dirty="0">
                        <a:solidFill>
                          <a:schemeClr val="tx2"/>
                        </a:solidFill>
                        <a:latin typeface="Cambria Math" panose="02040503050406030204" pitchFamily="18" charset="0"/>
                        <a:ea typeface="Cambria Math" panose="02040503050406030204" pitchFamily="18" charset="0"/>
                      </a:rPr>
                      <m:t>𝑨</m:t>
                    </m:r>
                    <m:r>
                      <a:rPr lang="en-US" altLang="zh-CN" sz="2600" b="1" i="1" dirty="0">
                        <a:solidFill>
                          <a:schemeClr val="tx2"/>
                        </a:solidFill>
                        <a:latin typeface="Cambria Math" panose="02040503050406030204" pitchFamily="18" charset="0"/>
                        <a:ea typeface="Cambria Math" panose="02040503050406030204" pitchFamily="18" charset="0"/>
                      </a:rPr>
                      <m:t>′</m:t>
                    </m:r>
                  </m:oMath>
                </a14:m>
                <a:r>
                  <a:rPr lang="zh-CN" altLang="en-US" sz="2600" b="0" dirty="0">
                    <a:solidFill>
                      <a:schemeClr val="tx2"/>
                    </a:solidFill>
                    <a:latin typeface="Times New Roman" panose="02020603050405020304" pitchFamily="18" charset="0"/>
                  </a:rPr>
                  <a:t>为</a:t>
                </a:r>
                <a14:m>
                  <m:oMath xmlns:m="http://schemas.openxmlformats.org/officeDocument/2006/math">
                    <m:r>
                      <a:rPr lang="zh-CN" altLang="en-US" sz="2600" b="1" i="1"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𝟏</m:t>
                        </m:r>
                      </m:sub>
                    </m:sSub>
                    <m:r>
                      <a:rPr lang="en-US" altLang="zh-CN" sz="2600" b="1" i="1" dirty="0">
                        <a:solidFill>
                          <a:schemeClr val="tx2"/>
                        </a:solidFill>
                        <a:latin typeface="Cambria Math" panose="02040503050406030204" pitchFamily="18" charset="0"/>
                      </a:rPr>
                      <m:t>…</m:t>
                    </m:r>
                  </m:oMath>
                </a14:m>
                <a:r>
                  <a:rPr lang="zh-CN" altLang="en-US" sz="2600" dirty="0">
                    <a:solidFill>
                      <a:schemeClr val="tx2"/>
                    </a:solidFill>
                  </a:rPr>
                  <a:t> </a:t>
                </a:r>
                <a14:m>
                  <m:oMath xmlns:m="http://schemas.openxmlformats.org/officeDocument/2006/math">
                    <m:r>
                      <a:rPr lang="zh-CN" altLang="en-US" sz="2600" b="1" i="1"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𝒏</m:t>
                        </m:r>
                      </m:sub>
                    </m:sSub>
                    <m:r>
                      <a:rPr lang="zh-CN" altLang="en-US" sz="2600" b="1" i="1" dirty="0">
                        <a:solidFill>
                          <a:schemeClr val="tx2"/>
                        </a:solidFill>
                        <a:latin typeface="Cambria Math" panose="02040503050406030204" pitchFamily="18" charset="0"/>
                      </a:rPr>
                      <m:t>∃</m:t>
                    </m:r>
                    <m:r>
                      <a:rPr lang="en-US" altLang="zh-CN" sz="2600" b="1" i="1" dirty="0">
                        <a:solidFill>
                          <a:schemeClr val="tx2"/>
                        </a:solidFill>
                        <a:latin typeface="Cambria Math" panose="02040503050406030204" pitchFamily="18" charset="0"/>
                      </a:rPr>
                      <m:t>𝒚𝑩</m:t>
                    </m:r>
                    <m:r>
                      <a:rPr lang="en-US" altLang="zh-CN" sz="2600" b="1" i="1"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𝟏</m:t>
                        </m:r>
                      </m:sub>
                    </m:sSub>
                    <m:r>
                      <a:rPr lang="en-US" altLang="zh-CN" sz="2600" b="1" i="1" dirty="0">
                        <a:solidFill>
                          <a:schemeClr val="tx2"/>
                        </a:solidFill>
                        <a:latin typeface="Cambria Math" panose="02040503050406030204" pitchFamily="18" charset="0"/>
                      </a:rPr>
                      <m:t>,…</m:t>
                    </m:r>
                    <m:r>
                      <m:rPr>
                        <m:nor/>
                      </m:rPr>
                      <a:rPr lang="en-US" altLang="zh-CN" sz="2600"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𝒏</m:t>
                        </m:r>
                      </m:sub>
                    </m:sSub>
                    <m:r>
                      <a:rPr lang="en-US" altLang="zh-CN" sz="2600" b="1" i="1" dirty="0">
                        <a:solidFill>
                          <a:schemeClr val="tx2"/>
                        </a:solidFill>
                        <a:latin typeface="Cambria Math" panose="02040503050406030204" pitchFamily="18" charset="0"/>
                      </a:rPr>
                      <m:t>,</m:t>
                    </m:r>
                    <m:r>
                      <a:rPr lang="en-US" altLang="zh-CN" sz="2600" b="1" i="1" dirty="0">
                        <a:solidFill>
                          <a:schemeClr val="tx2"/>
                        </a:solidFill>
                        <a:latin typeface="Cambria Math" panose="02040503050406030204" pitchFamily="18" charset="0"/>
                      </a:rPr>
                      <m:t>𝒚</m:t>
                    </m:r>
                    <m:r>
                      <a:rPr lang="en-US" altLang="zh-CN" sz="2600" b="1" i="1" dirty="0">
                        <a:solidFill>
                          <a:schemeClr val="tx2"/>
                        </a:solidFill>
                        <a:latin typeface="Cambria Math" panose="02040503050406030204" pitchFamily="18" charset="0"/>
                      </a:rPr>
                      <m:t>)[</m:t>
                    </m:r>
                    <m:r>
                      <a:rPr lang="en-US" altLang="zh-CN" sz="2600" b="1" i="1" dirty="0">
                        <a:solidFill>
                          <a:schemeClr val="tx2"/>
                        </a:solidFill>
                        <a:latin typeface="Cambria Math" panose="02040503050406030204" pitchFamily="18" charset="0"/>
                      </a:rPr>
                      <m:t>𝒚</m:t>
                    </m:r>
                    <m:r>
                      <a:rPr lang="en-US" altLang="zh-CN" sz="2600" b="1" i="1" dirty="0">
                        <a:solidFill>
                          <a:schemeClr val="tx2"/>
                        </a:solidFill>
                        <a:latin typeface="Cambria Math" panose="02040503050406030204" pitchFamily="18" charset="0"/>
                      </a:rPr>
                      <m:t>/</m:t>
                    </m:r>
                    <m:r>
                      <a:rPr lang="en-US" altLang="zh-CN" sz="2600" b="1" i="1" dirty="0">
                        <a:solidFill>
                          <a:schemeClr val="tx2"/>
                        </a:solidFill>
                        <a:latin typeface="Cambria Math" panose="02040503050406030204" pitchFamily="18" charset="0"/>
                      </a:rPr>
                      <m:t>𝒇</m:t>
                    </m:r>
                    <m:r>
                      <a:rPr lang="en-US" altLang="zh-CN" sz="2600" b="1" i="1"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𝟏</m:t>
                        </m:r>
                      </m:sub>
                    </m:sSub>
                    <m:r>
                      <a:rPr lang="en-US" altLang="zh-CN" sz="2600" b="1" i="1" dirty="0">
                        <a:solidFill>
                          <a:schemeClr val="tx2"/>
                        </a:solidFill>
                        <a:latin typeface="Cambria Math" panose="02040503050406030204" pitchFamily="18" charset="0"/>
                      </a:rPr>
                      <m:t>,…</m:t>
                    </m:r>
                    <m:r>
                      <m:rPr>
                        <m:nor/>
                      </m:rPr>
                      <a:rPr lang="en-US" altLang="zh-CN" sz="2600"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𝒏</m:t>
                        </m:r>
                      </m:sub>
                    </m:sSub>
                    <m:r>
                      <a:rPr lang="en-US" altLang="zh-CN" sz="2600" b="1" i="1" dirty="0">
                        <a:solidFill>
                          <a:schemeClr val="tx2"/>
                        </a:solidFill>
                        <a:latin typeface="Cambria Math" panose="02040503050406030204" pitchFamily="18" charset="0"/>
                      </a:rPr>
                      <m:t>)]</m:t>
                    </m:r>
                  </m:oMath>
                </a14:m>
                <a:r>
                  <a:rPr lang="zh-CN" altLang="en-US" sz="2600" b="0" dirty="0">
                    <a:solidFill>
                      <a:schemeClr val="tx2"/>
                    </a:solidFill>
                    <a:latin typeface="Times New Roman" panose="02020603050405020304" pitchFamily="18" charset="0"/>
                  </a:rPr>
                  <a:t>，其中</a:t>
                </a:r>
                <a14:m>
                  <m:oMath xmlns:m="http://schemas.openxmlformats.org/officeDocument/2006/math">
                    <m:r>
                      <a:rPr lang="en-US" altLang="zh-CN" sz="2600" b="1" i="1" dirty="0">
                        <a:solidFill>
                          <a:schemeClr val="tx2"/>
                        </a:solidFill>
                        <a:latin typeface="Cambria Math" panose="02040503050406030204" pitchFamily="18" charset="0"/>
                      </a:rPr>
                      <m:t>𝒇</m:t>
                    </m:r>
                  </m:oMath>
                </a14:m>
                <a:r>
                  <a:rPr lang="zh-CN" altLang="en-US" sz="2600" b="0" dirty="0">
                    <a:solidFill>
                      <a:schemeClr val="tx2"/>
                    </a:solidFill>
                    <a:latin typeface="Times New Roman" panose="02020603050405020304" pitchFamily="18" charset="0"/>
                  </a:rPr>
                  <a:t>不是</a:t>
                </a:r>
                <a14:m>
                  <m:oMath xmlns:m="http://schemas.openxmlformats.org/officeDocument/2006/math">
                    <m:r>
                      <a:rPr lang="en-US" altLang="zh-CN" sz="2600" b="1" i="1" dirty="0">
                        <a:solidFill>
                          <a:schemeClr val="tx2"/>
                        </a:solidFill>
                        <a:latin typeface="Cambria Math" panose="02040503050406030204" pitchFamily="18" charset="0"/>
                      </a:rPr>
                      <m:t>𝑩</m:t>
                    </m:r>
                    <m:r>
                      <a:rPr lang="en-US" altLang="zh-CN" sz="2600" b="1" i="1"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𝟏</m:t>
                        </m:r>
                      </m:sub>
                    </m:sSub>
                    <m:r>
                      <a:rPr lang="en-US" altLang="zh-CN" sz="2600" b="1" i="1" dirty="0">
                        <a:solidFill>
                          <a:schemeClr val="tx2"/>
                        </a:solidFill>
                        <a:latin typeface="Cambria Math" panose="02040503050406030204" pitchFamily="18" charset="0"/>
                      </a:rPr>
                      <m:t>,…</m:t>
                    </m:r>
                    <m:r>
                      <m:rPr>
                        <m:nor/>
                      </m:rPr>
                      <a:rPr lang="en-US" altLang="zh-CN" sz="2600" dirty="0">
                        <a:solidFill>
                          <a:schemeClr val="tx2"/>
                        </a:solidFill>
                        <a:latin typeface="Cambria Math" panose="02040503050406030204" pitchFamily="18" charset="0"/>
                      </a:rPr>
                      <m:t>,</m:t>
                    </m:r>
                    <m:sSub>
                      <m:sSubPr>
                        <m:ctrlPr>
                          <a:rPr lang="en-US" altLang="zh-CN" sz="2600" i="1" dirty="0">
                            <a:solidFill>
                              <a:schemeClr val="tx2"/>
                            </a:solidFill>
                            <a:latin typeface="Cambria Math" panose="02040503050406030204" pitchFamily="18" charset="0"/>
                          </a:rPr>
                        </m:ctrlPr>
                      </m:sSubPr>
                      <m:e>
                        <m:r>
                          <a:rPr lang="en-US" altLang="zh-CN" sz="2600" b="1" i="1" dirty="0">
                            <a:solidFill>
                              <a:schemeClr val="tx2"/>
                            </a:solidFill>
                            <a:latin typeface="Cambria Math" panose="02040503050406030204" pitchFamily="18" charset="0"/>
                          </a:rPr>
                          <m:t>𝒙</m:t>
                        </m:r>
                      </m:e>
                      <m:sub>
                        <m:r>
                          <a:rPr lang="en-US" altLang="zh-CN" sz="2600" b="1" i="1" dirty="0">
                            <a:solidFill>
                              <a:schemeClr val="tx2"/>
                            </a:solidFill>
                            <a:latin typeface="Cambria Math" panose="02040503050406030204" pitchFamily="18" charset="0"/>
                          </a:rPr>
                          <m:t>𝒏</m:t>
                        </m:r>
                      </m:sub>
                    </m:sSub>
                    <m:r>
                      <a:rPr lang="en-US" altLang="zh-CN" sz="2600" b="1" i="1" dirty="0">
                        <a:solidFill>
                          <a:schemeClr val="tx2"/>
                        </a:solidFill>
                        <a:latin typeface="Cambria Math" panose="02040503050406030204" pitchFamily="18" charset="0"/>
                      </a:rPr>
                      <m:t>,</m:t>
                    </m:r>
                    <m:r>
                      <a:rPr lang="en-US" altLang="zh-CN" sz="2600" b="1" i="1" dirty="0">
                        <a:solidFill>
                          <a:schemeClr val="tx2"/>
                        </a:solidFill>
                        <a:latin typeface="Cambria Math" panose="02040503050406030204" pitchFamily="18" charset="0"/>
                      </a:rPr>
                      <m:t>𝒚</m:t>
                    </m:r>
                    <m:r>
                      <a:rPr lang="en-US" altLang="zh-CN" sz="2600" b="1" i="1" dirty="0">
                        <a:solidFill>
                          <a:schemeClr val="tx2"/>
                        </a:solidFill>
                        <a:latin typeface="Cambria Math" panose="02040503050406030204" pitchFamily="18" charset="0"/>
                      </a:rPr>
                      <m:t>)</m:t>
                    </m:r>
                  </m:oMath>
                </a14:m>
                <a:r>
                  <a:rPr lang="zh-CN" altLang="en-US" sz="2600" b="0" dirty="0">
                    <a:solidFill>
                      <a:schemeClr val="tx2"/>
                    </a:solidFill>
                    <a:latin typeface="Times New Roman" panose="02020603050405020304" pitchFamily="18" charset="0"/>
                  </a:rPr>
                  <a:t>中的函数。</a:t>
                </a:r>
                <a:endParaRPr lang="en-US" altLang="zh-CN" sz="2600" b="0" dirty="0">
                  <a:solidFill>
                    <a:schemeClr val="tx2"/>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5" y="946150"/>
                <a:ext cx="8706908" cy="5716588"/>
              </a:xfrm>
              <a:blipFill>
                <a:blip r:embed="rId2"/>
                <a:stretch>
                  <a:fillRect l="-350" t="-426" r="-1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6297956"/>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利用前束范式进行推论判断</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例题</a:t>
                </a:r>
                <a:r>
                  <a:rPr lang="en-US" altLang="zh-CN" dirty="0">
                    <a:solidFill>
                      <a:srgbClr val="0070C0"/>
                    </a:solidFill>
                    <a:latin typeface="Times New Roman" panose="02020603050405020304" pitchFamily="18" charset="0"/>
                  </a:rPr>
                  <a:t>3.2.1 </a:t>
                </a:r>
                <a:r>
                  <a:rPr lang="zh-CN" altLang="en-US" dirty="0">
                    <a:latin typeface="Times New Roman" panose="02020603050405020304" pitchFamily="18" charset="0"/>
                  </a:rPr>
                  <a:t>在</a:t>
                </a:r>
                <a:r>
                  <a:rPr lang="en-US" altLang="zh-CN" dirty="0">
                    <a:latin typeface="Times New Roman" panose="02020603050405020304" pitchFamily="18" charset="0"/>
                  </a:rPr>
                  <a:t>Python</a:t>
                </a:r>
                <a:r>
                  <a:rPr lang="zh-CN" altLang="en-US" dirty="0">
                    <a:latin typeface="Times New Roman" panose="02020603050405020304" pitchFamily="18" charset="0"/>
                  </a:rPr>
                  <a:t>中判断以下公式的真值。</a:t>
                </a:r>
                <a:endParaRPr lang="en-US" altLang="zh-CN" dirty="0">
                  <a:latin typeface="Times New Roman" panose="02020603050405020304" pitchFamily="18" charset="0"/>
                </a:endParaRPr>
              </a:p>
              <a:p>
                <a:pPr marL="12700" indent="0" algn="just">
                  <a:lnSpc>
                    <a:spcPct val="125000"/>
                  </a:lnSpc>
                  <a:buClr>
                    <a:srgbClr val="660033"/>
                  </a:buClr>
                  <a:buSzPct val="69117"/>
                  <a:buNone/>
                  <a:tabLst>
                    <a:tab pos="356235" algn="l"/>
                  </a:tabLst>
                </a:pPr>
                <a14:m>
                  <m:oMathPara xmlns:m="http://schemas.openxmlformats.org/officeDocument/2006/math">
                    <m:oMathParaPr>
                      <m:jc m:val="centerGroup"/>
                    </m:oMathParaPr>
                    <m:oMath xmlns:m="http://schemas.openxmlformats.org/officeDocument/2006/math">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𝒙</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𝒚𝑸</m:t>
                      </m:r>
                      <m:d>
                        <m:dPr>
                          <m:ctrlPr>
                            <a:rPr lang="en-US" altLang="zh-CN" i="1" dirty="0">
                              <a:solidFill>
                                <a:srgbClr val="009193"/>
                              </a:solidFill>
                              <a:latin typeface="Cambria Math" panose="02040503050406030204" pitchFamily="18" charset="0"/>
                              <a:ea typeface="Cambria Math" panose="02040503050406030204" pitchFamily="18" charset="0"/>
                            </a:rPr>
                          </m:ctrlPr>
                        </m:dPr>
                        <m:e>
                          <m:r>
                            <a:rPr lang="en-US" altLang="zh-CN" b="1" i="1" dirty="0">
                              <a:solidFill>
                                <a:srgbClr val="009193"/>
                              </a:solidFill>
                              <a:latin typeface="Cambria Math" panose="02040503050406030204" pitchFamily="18" charset="0"/>
                              <a:ea typeface="Cambria Math" panose="02040503050406030204" pitchFamily="18" charset="0"/>
                            </a:rPr>
                            <m:t>𝒙</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𝒚</m:t>
                          </m:r>
                        </m:e>
                      </m:d>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𝒚</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𝒙𝑸</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𝒙</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𝒚</m:t>
                      </m:r>
                      <m:r>
                        <a:rPr lang="en-US" altLang="zh-CN" b="1" i="1" dirty="0">
                          <a:solidFill>
                            <a:srgbClr val="009193"/>
                          </a:solidFill>
                          <a:latin typeface="Cambria Math" panose="02040503050406030204" pitchFamily="18" charset="0"/>
                          <a:ea typeface="Cambria Math" panose="02040503050406030204" pitchFamily="18" charset="0"/>
                        </a:rPr>
                        <m:t>)</m:t>
                      </m:r>
                    </m:oMath>
                  </m:oMathPara>
                </a14:m>
                <a:endParaRPr lang="en-US" altLang="zh-CN" dirty="0">
                  <a:solidFill>
                    <a:schemeClr val="tx2"/>
                  </a:solidFill>
                  <a:latin typeface="Times New Roman" panose="02020603050405020304" pitchFamily="18" charset="0"/>
                </a:endParaRPr>
              </a:p>
              <a:p>
                <a:pPr marL="0" indent="0" algn="just">
                  <a:lnSpc>
                    <a:spcPct val="125000"/>
                  </a:lnSpc>
                  <a:buClr>
                    <a:srgbClr val="660033"/>
                  </a:buClr>
                  <a:buSzPct val="69117"/>
                  <a:buNone/>
                  <a:tabLst>
                    <a:tab pos="356235" algn="l"/>
                  </a:tabLst>
                </a:pPr>
                <a:r>
                  <a:rPr lang="en-US" altLang="zh-CN" sz="2400" dirty="0">
                    <a:solidFill>
                      <a:srgbClr val="0070C0"/>
                    </a:solidFill>
                    <a:latin typeface="Times New Roman" panose="02020603050405020304" pitchFamily="18" charset="0"/>
                  </a:rPr>
                  <a:t>s='∃</a:t>
                </a:r>
                <a:r>
                  <a:rPr lang="en-US" altLang="zh-CN" sz="2400" dirty="0" err="1">
                    <a:solidFill>
                      <a:srgbClr val="0070C0"/>
                    </a:solidFill>
                    <a:latin typeface="Times New Roman" panose="02020603050405020304" pitchFamily="18" charset="0"/>
                  </a:rPr>
                  <a:t>x∀yQ</a:t>
                </a:r>
                <a:r>
                  <a:rPr lang="en-US" altLang="zh-CN" sz="2400" dirty="0">
                    <a:solidFill>
                      <a:srgbClr val="0070C0"/>
                    </a:solidFill>
                    <a:latin typeface="Times New Roman" panose="02020603050405020304" pitchFamily="18" charset="0"/>
                  </a:rPr>
                  <a:t>(</a:t>
                </a:r>
                <a:r>
                  <a:rPr lang="en-US" altLang="zh-CN" sz="2400" dirty="0" err="1">
                    <a:solidFill>
                      <a:srgbClr val="0070C0"/>
                    </a:solidFill>
                    <a:latin typeface="Times New Roman" panose="02020603050405020304" pitchFamily="18" charset="0"/>
                  </a:rPr>
                  <a:t>x,y</a:t>
                </a:r>
                <a:r>
                  <a:rPr lang="en-US" altLang="zh-CN" sz="2400" dirty="0">
                    <a:solidFill>
                      <a:srgbClr val="0070C0"/>
                    </a:solidFill>
                    <a:latin typeface="Times New Roman" panose="02020603050405020304" pitchFamily="18" charset="0"/>
                  </a:rPr>
                  <a:t>)∧(¬∀</a:t>
                </a:r>
                <a:r>
                  <a:rPr lang="en-US" altLang="zh-CN" sz="2400" dirty="0" err="1">
                    <a:solidFill>
                      <a:srgbClr val="0070C0"/>
                    </a:solidFill>
                    <a:latin typeface="Times New Roman" panose="02020603050405020304" pitchFamily="18" charset="0"/>
                  </a:rPr>
                  <a:t>y∃xQ</a:t>
                </a:r>
                <a:r>
                  <a:rPr lang="en-US" altLang="zh-CN" sz="2400" dirty="0">
                    <a:solidFill>
                      <a:srgbClr val="0070C0"/>
                    </a:solidFill>
                    <a:latin typeface="Times New Roman" panose="02020603050405020304" pitchFamily="18" charset="0"/>
                  </a:rPr>
                  <a:t>(</a:t>
                </a:r>
                <a:r>
                  <a:rPr lang="en-US" altLang="zh-CN" sz="2400" dirty="0" err="1">
                    <a:solidFill>
                      <a:srgbClr val="0070C0"/>
                    </a:solidFill>
                    <a:latin typeface="Times New Roman" panose="02020603050405020304" pitchFamily="18" charset="0"/>
                  </a:rPr>
                  <a:t>x,y</a:t>
                </a:r>
                <a:r>
                  <a:rPr lang="en-US" altLang="zh-CN" sz="2400" dirty="0">
                    <a:solidFill>
                      <a:srgbClr val="0070C0"/>
                    </a:solidFill>
                    <a:latin typeface="Times New Roman" panose="02020603050405020304" pitchFamily="18" charset="0"/>
                  </a:rPr>
                  <a:t>))'</a:t>
                </a:r>
              </a:p>
              <a:p>
                <a:pPr marL="0" indent="0" algn="just">
                  <a:lnSpc>
                    <a:spcPct val="125000"/>
                  </a:lnSpc>
                  <a:buClr>
                    <a:srgbClr val="660033"/>
                  </a:buClr>
                  <a:buSzPct val="69117"/>
                  <a:buNone/>
                  <a:tabLst>
                    <a:tab pos="356235" algn="l"/>
                  </a:tabLst>
                </a:pPr>
                <a:r>
                  <a:rPr lang="en-US" altLang="zh-CN" sz="2400" dirty="0">
                    <a:solidFill>
                      <a:srgbClr val="0070C0"/>
                    </a:solidFill>
                    <a:latin typeface="Times New Roman" panose="02020603050405020304" pitchFamily="18" charset="0"/>
                  </a:rPr>
                  <a:t>s='∃</a:t>
                </a:r>
                <a:r>
                  <a:rPr lang="en-US" altLang="zh-CN" sz="2400" dirty="0" err="1">
                    <a:solidFill>
                      <a:srgbClr val="0070C0"/>
                    </a:solidFill>
                    <a:latin typeface="Times New Roman" panose="02020603050405020304" pitchFamily="18" charset="0"/>
                  </a:rPr>
                  <a:t>x∀yQ</a:t>
                </a:r>
                <a:r>
                  <a:rPr lang="en-US" altLang="zh-CN" sz="2400" dirty="0">
                    <a:solidFill>
                      <a:srgbClr val="0070C0"/>
                    </a:solidFill>
                    <a:latin typeface="Times New Roman" panose="02020603050405020304" pitchFamily="18" charset="0"/>
                  </a:rPr>
                  <a:t>(</a:t>
                </a:r>
                <a:r>
                  <a:rPr lang="en-US" altLang="zh-CN" sz="2400" dirty="0" err="1">
                    <a:solidFill>
                      <a:srgbClr val="0070C0"/>
                    </a:solidFill>
                    <a:latin typeface="Times New Roman" panose="02020603050405020304" pitchFamily="18" charset="0"/>
                  </a:rPr>
                  <a:t>x,y</a:t>
                </a:r>
                <a:r>
                  <a:rPr lang="en-US" altLang="zh-CN" sz="2400" dirty="0">
                    <a:solidFill>
                      <a:srgbClr val="0070C0"/>
                    </a:solidFill>
                    <a:latin typeface="Times New Roman" panose="02020603050405020304" pitchFamily="18" charset="0"/>
                  </a:rPr>
                  <a:t>)∧(∃</a:t>
                </a:r>
                <a:r>
                  <a:rPr lang="en-US" altLang="zh-CN" sz="2400" dirty="0" err="1">
                    <a:solidFill>
                      <a:srgbClr val="0070C0"/>
                    </a:solidFill>
                    <a:latin typeface="Times New Roman" panose="02020603050405020304" pitchFamily="18" charset="0"/>
                  </a:rPr>
                  <a:t>y∀x¬Q</a:t>
                </a:r>
                <a:r>
                  <a:rPr lang="en-US" altLang="zh-CN" sz="2400" dirty="0">
                    <a:solidFill>
                      <a:srgbClr val="0070C0"/>
                    </a:solidFill>
                    <a:latin typeface="Times New Roman" panose="02020603050405020304" pitchFamily="18" charset="0"/>
                  </a:rPr>
                  <a:t>(</a:t>
                </a:r>
                <a:r>
                  <a:rPr lang="en-US" altLang="zh-CN" sz="2400" dirty="0" err="1">
                    <a:solidFill>
                      <a:srgbClr val="0070C0"/>
                    </a:solidFill>
                    <a:latin typeface="Times New Roman" panose="02020603050405020304" pitchFamily="18" charset="0"/>
                  </a:rPr>
                  <a:t>x,y</a:t>
                </a:r>
                <a:r>
                  <a:rPr lang="en-US" altLang="zh-CN" sz="2400" dirty="0">
                    <a:solidFill>
                      <a:srgbClr val="0070C0"/>
                    </a:solidFill>
                    <a:latin typeface="Times New Roman" panose="02020603050405020304" pitchFamily="18" charset="0"/>
                  </a:rPr>
                  <a:t>))'</a:t>
                </a:r>
              </a:p>
              <a:p>
                <a:pPr marL="0" indent="0" algn="just">
                  <a:lnSpc>
                    <a:spcPct val="125000"/>
                  </a:lnSpc>
                  <a:buClr>
                    <a:srgbClr val="660033"/>
                  </a:buClr>
                  <a:buSzPct val="69117"/>
                  <a:buNone/>
                  <a:tabLst>
                    <a:tab pos="356235" algn="l"/>
                  </a:tabLst>
                </a:pPr>
                <a:r>
                  <a:rPr lang="en-US" altLang="zh-CN" sz="2400" dirty="0">
                    <a:solidFill>
                      <a:srgbClr val="0070C0"/>
                    </a:solidFill>
                    <a:latin typeface="Times New Roman" panose="02020603050405020304" pitchFamily="18" charset="0"/>
                  </a:rPr>
                  <a:t>s='∃x0∀y0Q(x0,y0)∧(∃y1∀x1¬Q(x1,y1))'</a:t>
                </a:r>
              </a:p>
              <a:p>
                <a:pPr marL="0" indent="0" algn="just">
                  <a:lnSpc>
                    <a:spcPct val="125000"/>
                  </a:lnSpc>
                  <a:buClr>
                    <a:srgbClr val="660033"/>
                  </a:buClr>
                  <a:buSzPct val="69117"/>
                  <a:buNone/>
                  <a:tabLst>
                    <a:tab pos="356235" algn="l"/>
                  </a:tabLst>
                </a:pPr>
                <a:r>
                  <a:rPr lang="en-US" altLang="zh-CN" sz="2400" dirty="0">
                    <a:solidFill>
                      <a:srgbClr val="0070C0"/>
                    </a:solidFill>
                    <a:latin typeface="Times New Roman" panose="02020603050405020304" pitchFamily="18" charset="0"/>
                  </a:rPr>
                  <a:t>s='∃x0(∀y0Q(x0,y0)∧(∃y1∀x1¬Q(x1,y1)))'</a:t>
                </a:r>
              </a:p>
              <a:p>
                <a:pPr marL="0" indent="0" algn="just">
                  <a:lnSpc>
                    <a:spcPct val="125000"/>
                  </a:lnSpc>
                  <a:buClr>
                    <a:srgbClr val="660033"/>
                  </a:buClr>
                  <a:buSzPct val="69117"/>
                  <a:buNone/>
                  <a:tabLst>
                    <a:tab pos="356235" algn="l"/>
                  </a:tabLst>
                </a:pPr>
                <a:r>
                  <a:rPr lang="en-US" altLang="zh-CN" sz="2400" dirty="0">
                    <a:solidFill>
                      <a:srgbClr val="0070C0"/>
                    </a:solidFill>
                    <a:latin typeface="Times New Roman" panose="02020603050405020304" pitchFamily="18" charset="0"/>
                  </a:rPr>
                  <a:t>s='∃x0∃y1(∀y0Q(x0,y0)∧(∀x1¬Q(x1,y1)))'</a:t>
                </a:r>
              </a:p>
              <a:p>
                <a:pPr marL="0" indent="0" algn="just">
                  <a:lnSpc>
                    <a:spcPct val="125000"/>
                  </a:lnSpc>
                  <a:buClr>
                    <a:srgbClr val="660033"/>
                  </a:buClr>
                  <a:buSzPct val="69117"/>
                  <a:buNone/>
                  <a:tabLst>
                    <a:tab pos="356235" algn="l"/>
                  </a:tabLst>
                </a:pPr>
                <a:r>
                  <a:rPr lang="en-US" altLang="zh-CN" sz="2400" dirty="0">
                    <a:solidFill>
                      <a:srgbClr val="0070C0"/>
                    </a:solidFill>
                    <a:latin typeface="Times New Roman" panose="02020603050405020304" pitchFamily="18" charset="0"/>
                  </a:rPr>
                  <a:t>s='∃x0∃y1∀x1(∀y0Q(x0,y0)∧¬Q(x1,y1))'</a:t>
                </a:r>
              </a:p>
              <a:p>
                <a:pPr marL="0" indent="0" algn="just">
                  <a:lnSpc>
                    <a:spcPct val="125000"/>
                  </a:lnSpc>
                  <a:buClr>
                    <a:srgbClr val="660033"/>
                  </a:buClr>
                  <a:buSzPct val="69117"/>
                  <a:buNone/>
                  <a:tabLst>
                    <a:tab pos="356235" algn="l"/>
                  </a:tabLst>
                </a:pPr>
                <a:r>
                  <a:rPr lang="en-US" altLang="zh-CN" sz="2400" dirty="0">
                    <a:solidFill>
                      <a:srgbClr val="0070C0"/>
                    </a:solidFill>
                    <a:latin typeface="Times New Roman" panose="02020603050405020304" pitchFamily="18" charset="0"/>
                  </a:rPr>
                  <a:t>s='∃x0∃y1∀x1∀y0 (Q(x0,y0)∧¬Q(x1,y1))'</a:t>
                </a:r>
              </a:p>
              <a:p>
                <a:pPr marL="0" indent="0" algn="just">
                  <a:lnSpc>
                    <a:spcPct val="125000"/>
                  </a:lnSpc>
                  <a:buClr>
                    <a:srgbClr val="660033"/>
                  </a:buClr>
                  <a:buSzPct val="69117"/>
                  <a:buNone/>
                  <a:tabLst>
                    <a:tab pos="356235" algn="l"/>
                  </a:tabLst>
                </a:pPr>
                <a:r>
                  <a:rPr lang="en-US" altLang="zh-CN" sz="2400" dirty="0">
                    <a:solidFill>
                      <a:srgbClr val="0070C0"/>
                    </a:solidFill>
                    <a:latin typeface="Times New Roman" panose="02020603050405020304" pitchFamily="18" charset="0"/>
                  </a:rPr>
                  <a:t>s='∀x1∀y0 (Q(c0,y0)∧¬Q(x1,c1))'</a:t>
                </a:r>
              </a:p>
              <a:p>
                <a:pPr marL="0" indent="0" algn="just">
                  <a:lnSpc>
                    <a:spcPct val="125000"/>
                  </a:lnSpc>
                  <a:buClr>
                    <a:srgbClr val="660033"/>
                  </a:buClr>
                  <a:buSzPct val="69117"/>
                  <a:buNone/>
                  <a:tabLst>
                    <a:tab pos="356235" algn="l"/>
                  </a:tabLst>
                </a:pPr>
                <a:r>
                  <a:rPr lang="en-US" altLang="zh-CN" sz="2400" dirty="0">
                    <a:solidFill>
                      <a:srgbClr val="0070C0"/>
                    </a:solidFill>
                    <a:latin typeface="Times New Roman" panose="02020603050405020304" pitchFamily="18" charset="0"/>
                  </a:rPr>
                  <a:t>s='(Q(c0,c1)∧¬Q(c0,c1))"′"</a:t>
                </a:r>
              </a:p>
              <a:p>
                <a:pPr marL="0" indent="0" algn="just">
                  <a:lnSpc>
                    <a:spcPct val="125000"/>
                  </a:lnSpc>
                  <a:buClr>
                    <a:srgbClr val="660033"/>
                  </a:buClr>
                  <a:buSzPct val="69117"/>
                  <a:buNone/>
                  <a:tabLst>
                    <a:tab pos="356235" algn="l"/>
                  </a:tabLst>
                </a:pPr>
                <a:r>
                  <a:rPr lang="en-US" altLang="zh-CN" sz="2400" dirty="0">
                    <a:solidFill>
                      <a:srgbClr val="0070C0"/>
                    </a:solidFill>
                    <a:latin typeface="Times New Roman" panose="02020603050405020304" pitchFamily="18" charset="0"/>
                  </a:rPr>
                  <a:t>s='0'</a:t>
                </a:r>
                <a:endParaRPr lang="en-US" altLang="zh-CN" sz="2400" b="0" dirty="0">
                  <a:solidFill>
                    <a:srgbClr val="0070C0"/>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1065" t="-426" b="-19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98454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利用前束范式进行推论判断</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例题</a:t>
                </a:r>
                <a:r>
                  <a:rPr lang="en-US" altLang="zh-CN" dirty="0">
                    <a:solidFill>
                      <a:srgbClr val="0070C0"/>
                    </a:solidFill>
                    <a:latin typeface="Times New Roman" panose="02020603050405020304" pitchFamily="18" charset="0"/>
                  </a:rPr>
                  <a:t>3.2.1 </a:t>
                </a:r>
                <a:r>
                  <a:rPr lang="zh-CN" altLang="en-US" dirty="0">
                    <a:latin typeface="Times New Roman" panose="02020603050405020304" pitchFamily="18" charset="0"/>
                  </a:rPr>
                  <a:t>在</a:t>
                </a:r>
                <a:r>
                  <a:rPr lang="en-US" altLang="zh-CN" dirty="0">
                    <a:latin typeface="Times New Roman" panose="02020603050405020304" pitchFamily="18" charset="0"/>
                  </a:rPr>
                  <a:t>Python</a:t>
                </a:r>
                <a:r>
                  <a:rPr lang="zh-CN" altLang="en-US" dirty="0">
                    <a:latin typeface="Times New Roman" panose="02020603050405020304" pitchFamily="18" charset="0"/>
                  </a:rPr>
                  <a:t>中判断以下公式的真值。</a:t>
                </a:r>
                <a:endParaRPr lang="en-US" altLang="zh-CN" dirty="0">
                  <a:latin typeface="Times New Roman" panose="02020603050405020304" pitchFamily="18" charset="0"/>
                </a:endParaRPr>
              </a:p>
              <a:p>
                <a:pPr marL="12700" indent="0" algn="just">
                  <a:lnSpc>
                    <a:spcPct val="125000"/>
                  </a:lnSpc>
                  <a:buClr>
                    <a:srgbClr val="660033"/>
                  </a:buClr>
                  <a:buSzPct val="69117"/>
                  <a:buNone/>
                  <a:tabLst>
                    <a:tab pos="356235" algn="l"/>
                  </a:tabLst>
                </a:pPr>
                <a14:m>
                  <m:oMathPara xmlns:m="http://schemas.openxmlformats.org/officeDocument/2006/math">
                    <m:oMathParaPr>
                      <m:jc m:val="centerGroup"/>
                    </m:oMathParaPr>
                    <m:oMath xmlns:m="http://schemas.openxmlformats.org/officeDocument/2006/math">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𝒙</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𝒚𝑸</m:t>
                      </m:r>
                      <m:d>
                        <m:dPr>
                          <m:ctrlPr>
                            <a:rPr lang="en-US" altLang="zh-CN" i="1" dirty="0">
                              <a:solidFill>
                                <a:srgbClr val="009193"/>
                              </a:solidFill>
                              <a:latin typeface="Cambria Math" panose="02040503050406030204" pitchFamily="18" charset="0"/>
                              <a:ea typeface="Cambria Math" panose="02040503050406030204" pitchFamily="18" charset="0"/>
                            </a:rPr>
                          </m:ctrlPr>
                        </m:dPr>
                        <m:e>
                          <m:r>
                            <a:rPr lang="en-US" altLang="zh-CN" b="1" i="1" dirty="0">
                              <a:solidFill>
                                <a:srgbClr val="009193"/>
                              </a:solidFill>
                              <a:latin typeface="Cambria Math" panose="02040503050406030204" pitchFamily="18" charset="0"/>
                              <a:ea typeface="Cambria Math" panose="02040503050406030204" pitchFamily="18" charset="0"/>
                            </a:rPr>
                            <m:t>𝒙</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𝒚</m:t>
                          </m:r>
                        </m:e>
                      </m:d>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𝒚</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𝒙𝑸</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𝒙</m:t>
                      </m:r>
                      <m:r>
                        <a:rPr lang="en-US" altLang="zh-CN" b="1" i="1" dirty="0">
                          <a:solidFill>
                            <a:srgbClr val="009193"/>
                          </a:solidFill>
                          <a:latin typeface="Cambria Math" panose="02040503050406030204" pitchFamily="18" charset="0"/>
                          <a:ea typeface="Cambria Math" panose="02040503050406030204" pitchFamily="18" charset="0"/>
                        </a:rPr>
                        <m:t>,</m:t>
                      </m:r>
                      <m:r>
                        <a:rPr lang="en-US" altLang="zh-CN" b="1" i="1" dirty="0">
                          <a:solidFill>
                            <a:srgbClr val="009193"/>
                          </a:solidFill>
                          <a:latin typeface="Cambria Math" panose="02040503050406030204" pitchFamily="18" charset="0"/>
                          <a:ea typeface="Cambria Math" panose="02040503050406030204" pitchFamily="18" charset="0"/>
                        </a:rPr>
                        <m:t>𝒚</m:t>
                      </m:r>
                      <m:r>
                        <a:rPr lang="en-US" altLang="zh-CN" b="1" i="1" dirty="0">
                          <a:solidFill>
                            <a:srgbClr val="009193"/>
                          </a:solidFill>
                          <a:latin typeface="Cambria Math" panose="02040503050406030204" pitchFamily="18" charset="0"/>
                          <a:ea typeface="Cambria Math" panose="02040503050406030204" pitchFamily="18" charset="0"/>
                        </a:rPr>
                        <m:t>)</m:t>
                      </m:r>
                    </m:oMath>
                  </m:oMathPara>
                </a14:m>
                <a:endParaRPr lang="en-US" altLang="zh-CN" dirty="0">
                  <a:solidFill>
                    <a:schemeClr val="tx2"/>
                  </a:solidFill>
                  <a:latin typeface="Times New Roman" panose="02020603050405020304" pitchFamily="18" charset="0"/>
                </a:endParaRPr>
              </a:p>
              <a:p>
                <a:pPr marL="0" indent="0" algn="just">
                  <a:lnSpc>
                    <a:spcPct val="100000"/>
                  </a:lnSpc>
                  <a:buClr>
                    <a:srgbClr val="660033"/>
                  </a:buClr>
                  <a:buSzPct val="69117"/>
                  <a:buNone/>
                  <a:tabLst>
                    <a:tab pos="356235" algn="l"/>
                  </a:tabLst>
                </a:pPr>
                <a:r>
                  <a:rPr lang="zh-CN" altLang="en-US" sz="2400" b="0" dirty="0"/>
                  <a:t>推论定理证明过程如下：</a:t>
                </a:r>
                <a:endParaRPr lang="en-US" altLang="zh-CN" sz="2400" b="0" dirty="0"/>
              </a:p>
              <a:p>
                <a:pPr marL="0" indent="0" algn="just">
                  <a:lnSpc>
                    <a:spcPct val="100000"/>
                  </a:lnSpc>
                  <a:buClr>
                    <a:srgbClr val="660033"/>
                  </a:buClr>
                  <a:buSzPct val="69117"/>
                  <a:buNone/>
                  <a:tabLst>
                    <a:tab pos="356235" algn="l"/>
                  </a:tabLst>
                </a:pPr>
                <a:r>
                  <a:rPr lang="en-US" altLang="zh-CN" sz="2400" b="0" dirty="0"/>
                  <a:t>(1) </a:t>
                </a:r>
                <a:r>
                  <a:rPr lang="zh-CN" altLang="en-US" sz="2400" b="0" dirty="0"/>
                  <a:t>通过使用演绎定理、反证律，公式变换为</a:t>
                </a:r>
                <a:endParaRPr lang="en-US" altLang="zh-CN" sz="2400" b="0" dirty="0"/>
              </a:p>
              <a:p>
                <a:pPr marL="0" indent="0" algn="just">
                  <a:lnSpc>
                    <a:spcPct val="100000"/>
                  </a:lnSpc>
                  <a:buClr>
                    <a:srgbClr val="660033"/>
                  </a:buClr>
                  <a:buSzPct val="69117"/>
                  <a:buNone/>
                  <a:tabLst>
                    <a:tab pos="356235" algn="l"/>
                  </a:tabLst>
                </a:pPr>
                <a:r>
                  <a:rPr lang="en-US" altLang="zh-CN" sz="2400" b="0" dirty="0">
                    <a:solidFill>
                      <a:srgbClr val="009193"/>
                    </a:solidFill>
                  </a:rPr>
                  <a:t>	</a:t>
                </a:r>
                <a14:m>
                  <m:oMath xmlns:m="http://schemas.openxmlformats.org/officeDocument/2006/math">
                    <m:r>
                      <a:rPr lang="en-US" altLang="zh-CN" sz="2400" b="1" i="1" dirty="0" smtClean="0">
                        <a:solidFill>
                          <a:srgbClr val="009193"/>
                        </a:solidFill>
                        <a:latin typeface="Cambria Math" panose="02040503050406030204" pitchFamily="18" charset="0"/>
                        <a:ea typeface="Cambria Math" panose="02040503050406030204" pitchFamily="18" charset="0"/>
                      </a:rPr>
                      <m:t>𝒔</m:t>
                    </m:r>
                    <m:r>
                      <a:rPr lang="en-US" altLang="zh-CN" sz="2400" b="1" i="1" dirty="0" smtClean="0">
                        <a:solidFill>
                          <a:srgbClr val="009193"/>
                        </a:solidFill>
                        <a:latin typeface="Cambria Math" panose="02040503050406030204" pitchFamily="18" charset="0"/>
                        <a:ea typeface="Cambria Math" panose="02040503050406030204" pitchFamily="18" charset="0"/>
                      </a:rPr>
                      <m:t>=</m:t>
                    </m:r>
                  </m:oMath>
                </a14:m>
                <a:r>
                  <a:rPr lang="en-US" altLang="zh-CN" sz="2400" dirty="0"/>
                  <a:t>'</a:t>
                </a:r>
                <a14:m>
                  <m:oMath xmlns:m="http://schemas.openxmlformats.org/officeDocument/2006/math">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𝐱</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𝐲𝐐</m:t>
                    </m:r>
                    <m:d>
                      <m:dPr>
                        <m:ctrlPr>
                          <a:rPr lang="en-US" altLang="zh-CN" sz="2400" i="1" dirty="0">
                            <a:solidFill>
                              <a:srgbClr val="009193"/>
                            </a:solidFill>
                            <a:latin typeface="Cambria Math" panose="02040503050406030204" pitchFamily="18" charset="0"/>
                            <a:ea typeface="Cambria Math" panose="02040503050406030204" pitchFamily="18" charset="0"/>
                          </a:rPr>
                        </m:ctrlPr>
                      </m:dPr>
                      <m:e>
                        <m:r>
                          <a:rPr lang="en-US" altLang="zh-CN" sz="2400" b="1" i="1" dirty="0" smtClean="0">
                            <a:solidFill>
                              <a:srgbClr val="009193"/>
                            </a:solidFill>
                            <a:latin typeface="Cambria Math" panose="02040503050406030204" pitchFamily="18" charset="0"/>
                            <a:ea typeface="Cambria Math" panose="02040503050406030204" pitchFamily="18" charset="0"/>
                          </a:rPr>
                          <m:t>𝐱</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m:t>
                        </m:r>
                      </m:e>
                    </m:d>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𝐱𝐐</m:t>
                    </m:r>
                    <m:d>
                      <m:dPr>
                        <m:ctrlPr>
                          <a:rPr lang="en-US" altLang="zh-CN" sz="2400" i="1" dirty="0">
                            <a:solidFill>
                              <a:srgbClr val="009193"/>
                            </a:solidFill>
                            <a:latin typeface="Cambria Math" panose="02040503050406030204" pitchFamily="18" charset="0"/>
                            <a:ea typeface="Cambria Math" panose="02040503050406030204" pitchFamily="18" charset="0"/>
                          </a:rPr>
                        </m:ctrlPr>
                      </m:dPr>
                      <m:e>
                        <m:r>
                          <a:rPr lang="en-US" altLang="zh-CN" sz="2400" b="1" i="1" dirty="0" smtClean="0">
                            <a:solidFill>
                              <a:srgbClr val="009193"/>
                            </a:solidFill>
                            <a:latin typeface="Cambria Math" panose="02040503050406030204" pitchFamily="18" charset="0"/>
                            <a:ea typeface="Cambria Math" panose="02040503050406030204" pitchFamily="18" charset="0"/>
                          </a:rPr>
                          <m:t>𝐱</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m:t>
                        </m:r>
                      </m:e>
                    </m:d>
                    <m:r>
                      <a:rPr lang="en-US" altLang="zh-CN" sz="2400" b="1" i="1" dirty="0" smtClean="0">
                        <a:solidFill>
                          <a:srgbClr val="009193"/>
                        </a:solidFill>
                        <a:latin typeface="Cambria Math" panose="02040503050406030204" pitchFamily="18" charset="0"/>
                        <a:ea typeface="Cambria Math" panose="02040503050406030204" pitchFamily="18" charset="0"/>
                      </a:rPr>
                      <m:t>)</m:t>
                    </m:r>
                  </m:oMath>
                </a14:m>
                <a:r>
                  <a:rPr lang="en-US" altLang="zh-CN" sz="2400" dirty="0"/>
                  <a:t>'</a:t>
                </a:r>
                <a:r>
                  <a:rPr lang="zh-CN" altLang="en-US" sz="2400" b="0" dirty="0"/>
                  <a:t>。</a:t>
                </a:r>
                <a:endParaRPr lang="en-US" altLang="zh-CN" sz="2400" b="0" dirty="0"/>
              </a:p>
              <a:p>
                <a:pPr marL="0" indent="0" algn="just">
                  <a:lnSpc>
                    <a:spcPct val="100000"/>
                  </a:lnSpc>
                  <a:buClr>
                    <a:srgbClr val="660033"/>
                  </a:buClr>
                  <a:buSzPct val="69117"/>
                  <a:buNone/>
                  <a:tabLst>
                    <a:tab pos="356235" algn="l"/>
                  </a:tabLst>
                </a:pPr>
                <a:r>
                  <a:rPr lang="en-US" altLang="zh-CN" sz="2400" b="0" dirty="0"/>
                  <a:t>(2) </a:t>
                </a:r>
                <a:r>
                  <a:rPr lang="zh-CN" altLang="en-US" sz="2400" b="0" dirty="0"/>
                  <a:t>对于</a:t>
                </a:r>
                <a14:m>
                  <m:oMath xmlns:m="http://schemas.openxmlformats.org/officeDocument/2006/math">
                    <m:r>
                      <a:rPr lang="en-US" altLang="zh-CN" sz="2400" b="0" i="1" smtClean="0">
                        <a:solidFill>
                          <a:srgbClr val="009193"/>
                        </a:solidFill>
                        <a:latin typeface="Cambria Math" panose="02040503050406030204" pitchFamily="18" charset="0"/>
                        <a:ea typeface="Cambria Math" panose="02040503050406030204" pitchFamily="18" charset="0"/>
                      </a:rPr>
                      <m:t>¬</m:t>
                    </m:r>
                  </m:oMath>
                </a14:m>
                <a:r>
                  <a:rPr lang="zh-CN" altLang="en-US" sz="2400" b="0" dirty="0"/>
                  <a:t>进行变换直至</a:t>
                </a:r>
                <a14:m>
                  <m:oMath xmlns:m="http://schemas.openxmlformats.org/officeDocument/2006/math">
                    <m:r>
                      <a:rPr lang="en-US" altLang="zh-CN" sz="2400" b="0" i="1" smtClean="0">
                        <a:solidFill>
                          <a:srgbClr val="009193"/>
                        </a:solidFill>
                        <a:latin typeface="Cambria Math" panose="02040503050406030204" pitchFamily="18" charset="0"/>
                        <a:ea typeface="Cambria Math" panose="02040503050406030204" pitchFamily="18" charset="0"/>
                      </a:rPr>
                      <m:t>¬</m:t>
                    </m:r>
                  </m:oMath>
                </a14:m>
                <a:r>
                  <a:rPr lang="zh-CN" altLang="en-US" sz="2400" b="0" dirty="0"/>
                  <a:t>置于谓词前，公式变换为</a:t>
                </a:r>
                <a:endParaRPr lang="en-US" altLang="zh-CN" sz="2400" b="0" dirty="0"/>
              </a:p>
              <a:p>
                <a:pPr marL="0" indent="0" algn="just">
                  <a:lnSpc>
                    <a:spcPct val="100000"/>
                  </a:lnSpc>
                  <a:buClr>
                    <a:srgbClr val="660033"/>
                  </a:buClr>
                  <a:buSzPct val="69117"/>
                  <a:buNone/>
                  <a:tabLst>
                    <a:tab pos="356235" algn="l"/>
                  </a:tabLst>
                </a:pPr>
                <a:r>
                  <a:rPr lang="en-US" altLang="zh-CN" sz="2400" b="0" dirty="0">
                    <a:solidFill>
                      <a:srgbClr val="009193"/>
                    </a:solidFill>
                  </a:rPr>
                  <a:t>	</a:t>
                </a:r>
                <a14:m>
                  <m:oMath xmlns:m="http://schemas.openxmlformats.org/officeDocument/2006/math">
                    <m:r>
                      <a:rPr lang="en-US" altLang="zh-CN" sz="2400" b="1" i="1" dirty="0" smtClean="0">
                        <a:solidFill>
                          <a:srgbClr val="009193"/>
                        </a:solidFill>
                        <a:latin typeface="Cambria Math" panose="02040503050406030204" pitchFamily="18" charset="0"/>
                        <a:ea typeface="Cambria Math" panose="02040503050406030204" pitchFamily="18" charset="0"/>
                      </a:rPr>
                      <m:t>𝒔</m:t>
                    </m:r>
                    <m:r>
                      <a:rPr lang="en-US" altLang="zh-CN" sz="2400" b="1" i="1" dirty="0" smtClean="0">
                        <a:solidFill>
                          <a:srgbClr val="009193"/>
                        </a:solidFill>
                        <a:latin typeface="Cambria Math" panose="02040503050406030204" pitchFamily="18" charset="0"/>
                        <a:ea typeface="Cambria Math" panose="02040503050406030204" pitchFamily="18" charset="0"/>
                      </a:rPr>
                      <m:t>=</m:t>
                    </m:r>
                  </m:oMath>
                </a14:m>
                <a:r>
                  <a:rPr lang="en-US" altLang="zh-CN" sz="2400" dirty="0"/>
                  <a:t>'</a:t>
                </a:r>
                <a14:m>
                  <m:oMath xmlns:m="http://schemas.openxmlformats.org/officeDocument/2006/math">
                    <m:r>
                      <a:rPr lang="en-US" altLang="zh-CN" sz="2400" b="1" i="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𝐱</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𝐲𝐐</m:t>
                    </m:r>
                    <m:d>
                      <m:dPr>
                        <m:ctrlPr>
                          <a:rPr lang="en-US" altLang="zh-CN" sz="2400" i="1" dirty="0">
                            <a:solidFill>
                              <a:srgbClr val="009193"/>
                            </a:solidFill>
                            <a:latin typeface="Cambria Math" panose="02040503050406030204" pitchFamily="18" charset="0"/>
                            <a:ea typeface="Cambria Math" panose="02040503050406030204" pitchFamily="18" charset="0"/>
                          </a:rPr>
                        </m:ctrlPr>
                      </m:dPr>
                      <m:e>
                        <m:r>
                          <a:rPr lang="en-US" altLang="zh-CN" sz="2400" b="1" i="1" dirty="0" smtClean="0">
                            <a:solidFill>
                              <a:srgbClr val="009193"/>
                            </a:solidFill>
                            <a:latin typeface="Cambria Math" panose="02040503050406030204" pitchFamily="18" charset="0"/>
                            <a:ea typeface="Cambria Math" panose="02040503050406030204" pitchFamily="18" charset="0"/>
                          </a:rPr>
                          <m:t>𝐱</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m:t>
                        </m:r>
                      </m:e>
                    </m:d>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𝐱</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𝐐</m:t>
                    </m:r>
                    <m:d>
                      <m:dPr>
                        <m:ctrlPr>
                          <a:rPr lang="en-US" altLang="zh-CN" sz="2400" i="1" dirty="0">
                            <a:solidFill>
                              <a:srgbClr val="009193"/>
                            </a:solidFill>
                            <a:latin typeface="Cambria Math" panose="02040503050406030204" pitchFamily="18" charset="0"/>
                            <a:ea typeface="Cambria Math" panose="02040503050406030204" pitchFamily="18" charset="0"/>
                          </a:rPr>
                        </m:ctrlPr>
                      </m:dPr>
                      <m:e>
                        <m:r>
                          <a:rPr lang="en-US" altLang="zh-CN" sz="2400" b="1" i="1" dirty="0" smtClean="0">
                            <a:solidFill>
                              <a:srgbClr val="009193"/>
                            </a:solidFill>
                            <a:latin typeface="Cambria Math" panose="02040503050406030204" pitchFamily="18" charset="0"/>
                            <a:ea typeface="Cambria Math" panose="02040503050406030204" pitchFamily="18" charset="0"/>
                          </a:rPr>
                          <m:t>𝐱</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m:t>
                        </m:r>
                      </m:e>
                    </m:d>
                    <m:r>
                      <a:rPr lang="en-US" altLang="zh-CN" sz="2400" b="1" i="1" dirty="0" smtClean="0">
                        <a:solidFill>
                          <a:srgbClr val="009193"/>
                        </a:solidFill>
                        <a:latin typeface="Cambria Math" panose="02040503050406030204" pitchFamily="18" charset="0"/>
                        <a:ea typeface="Cambria Math" panose="02040503050406030204" pitchFamily="18" charset="0"/>
                      </a:rPr>
                      <m:t>)</m:t>
                    </m:r>
                  </m:oMath>
                </a14:m>
                <a:r>
                  <a:rPr lang="en-US" altLang="zh-CN" sz="2400" dirty="0"/>
                  <a:t>'</a:t>
                </a:r>
                <a:r>
                  <a:rPr lang="zh-CN" altLang="en-US" sz="2400" b="0" dirty="0"/>
                  <a:t>。</a:t>
                </a:r>
                <a:endParaRPr lang="en-US" altLang="zh-CN" sz="2400" b="0" dirty="0"/>
              </a:p>
              <a:p>
                <a:pPr marL="0" indent="0" algn="just">
                  <a:lnSpc>
                    <a:spcPct val="100000"/>
                  </a:lnSpc>
                  <a:buClr>
                    <a:srgbClr val="660033"/>
                  </a:buClr>
                  <a:buSzPct val="69117"/>
                  <a:buNone/>
                  <a:tabLst>
                    <a:tab pos="356235" algn="l"/>
                  </a:tabLst>
                </a:pPr>
                <a:r>
                  <a:rPr lang="en-US" altLang="zh-CN" sz="2400" b="0" dirty="0"/>
                  <a:t>(3) </a:t>
                </a:r>
                <a:r>
                  <a:rPr lang="zh-CN" altLang="en-US" sz="2400" b="0" dirty="0"/>
                  <a:t>约束变元换名，公式变换为</a:t>
                </a:r>
                <a:endParaRPr lang="en-US" altLang="zh-CN" sz="2400" b="0" dirty="0"/>
              </a:p>
              <a:p>
                <a:pPr marL="0" indent="0" algn="just">
                  <a:lnSpc>
                    <a:spcPct val="100000"/>
                  </a:lnSpc>
                  <a:buClr>
                    <a:srgbClr val="660033"/>
                  </a:buClr>
                  <a:buSzPct val="69117"/>
                  <a:buNone/>
                  <a:tabLst>
                    <a:tab pos="356235" algn="l"/>
                  </a:tabLst>
                </a:pPr>
                <a:r>
                  <a:rPr lang="en-US" altLang="zh-CN" sz="2400" b="0" dirty="0">
                    <a:solidFill>
                      <a:srgbClr val="009193"/>
                    </a:solidFill>
                  </a:rPr>
                  <a:t>	</a:t>
                </a:r>
                <a14:m>
                  <m:oMath xmlns:m="http://schemas.openxmlformats.org/officeDocument/2006/math">
                    <m:r>
                      <a:rPr lang="en-US" altLang="zh-CN" sz="2400" b="1" i="1" dirty="0" smtClean="0">
                        <a:solidFill>
                          <a:srgbClr val="009193"/>
                        </a:solidFill>
                        <a:latin typeface="Cambria Math" panose="02040503050406030204" pitchFamily="18" charset="0"/>
                        <a:ea typeface="Cambria Math" panose="02040503050406030204" pitchFamily="18" charset="0"/>
                      </a:rPr>
                      <m:t>𝒔</m:t>
                    </m:r>
                    <m:r>
                      <a:rPr lang="en-US" altLang="zh-CN" sz="2400" b="1" i="1" dirty="0" smtClean="0">
                        <a:solidFill>
                          <a:srgbClr val="009193"/>
                        </a:solidFill>
                        <a:latin typeface="Cambria Math" panose="02040503050406030204" pitchFamily="18" charset="0"/>
                        <a:ea typeface="Cambria Math" panose="02040503050406030204" pitchFamily="18" charset="0"/>
                      </a:rPr>
                      <m:t>=</m:t>
                    </m:r>
                  </m:oMath>
                </a14:m>
                <a:r>
                  <a:rPr lang="en-US" altLang="zh-CN" sz="2400" dirty="0"/>
                  <a:t>'</a:t>
                </a:r>
                <a14:m>
                  <m:oMath xmlns:m="http://schemas.openxmlformats.org/officeDocument/2006/math">
                    <m:r>
                      <a:rPr lang="en-US" altLang="zh-CN" sz="2400" b="1" i="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𝐱𝟎</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𝐲𝟎𝐐</m:t>
                    </m:r>
                    <m:d>
                      <m:dPr>
                        <m:ctrlPr>
                          <a:rPr lang="en-US" altLang="zh-CN" sz="2400" i="1" dirty="0">
                            <a:solidFill>
                              <a:srgbClr val="009193"/>
                            </a:solidFill>
                            <a:latin typeface="Cambria Math" panose="02040503050406030204" pitchFamily="18" charset="0"/>
                            <a:ea typeface="Cambria Math" panose="02040503050406030204" pitchFamily="18" charset="0"/>
                          </a:rPr>
                        </m:ctrlPr>
                      </m:dPr>
                      <m:e>
                        <m:r>
                          <a:rPr lang="en-US" altLang="zh-CN" sz="2400" b="1" i="1" dirty="0" smtClean="0">
                            <a:solidFill>
                              <a:srgbClr val="009193"/>
                            </a:solidFill>
                            <a:latin typeface="Cambria Math" panose="02040503050406030204" pitchFamily="18" charset="0"/>
                            <a:ea typeface="Cambria Math" panose="02040503050406030204" pitchFamily="18" charset="0"/>
                          </a:rPr>
                          <m:t>𝐱𝟎</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𝐲𝟎</m:t>
                        </m:r>
                      </m:e>
                    </m:d>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𝐲𝟏</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𝐱𝟏</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𝐐</m:t>
                    </m:r>
                    <m:d>
                      <m:dPr>
                        <m:ctrlPr>
                          <a:rPr lang="en-US" altLang="zh-CN" sz="2400" i="1" dirty="0">
                            <a:solidFill>
                              <a:srgbClr val="009193"/>
                            </a:solidFill>
                            <a:latin typeface="Cambria Math" panose="02040503050406030204" pitchFamily="18" charset="0"/>
                            <a:ea typeface="Cambria Math" panose="02040503050406030204" pitchFamily="18" charset="0"/>
                          </a:rPr>
                        </m:ctrlPr>
                      </m:dPr>
                      <m:e>
                        <m:r>
                          <a:rPr lang="en-US" altLang="zh-CN" sz="2400" b="1" i="1" dirty="0" smtClean="0">
                            <a:solidFill>
                              <a:srgbClr val="009193"/>
                            </a:solidFill>
                            <a:latin typeface="Cambria Math" panose="02040503050406030204" pitchFamily="18" charset="0"/>
                            <a:ea typeface="Cambria Math" panose="02040503050406030204" pitchFamily="18" charset="0"/>
                          </a:rPr>
                          <m:t>𝐱𝟏</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𝐲𝟏</m:t>
                        </m:r>
                      </m:e>
                    </m:d>
                    <m:r>
                      <a:rPr lang="en-US" altLang="zh-CN" sz="2400" b="1" i="1" dirty="0" smtClean="0">
                        <a:solidFill>
                          <a:srgbClr val="009193"/>
                        </a:solidFill>
                        <a:latin typeface="Cambria Math" panose="02040503050406030204" pitchFamily="18" charset="0"/>
                        <a:ea typeface="Cambria Math" panose="02040503050406030204" pitchFamily="18" charset="0"/>
                      </a:rPr>
                      <m:t>)</m:t>
                    </m:r>
                  </m:oMath>
                </a14:m>
                <a:r>
                  <a:rPr lang="en-US" altLang="zh-CN" sz="2400" dirty="0"/>
                  <a:t>'</a:t>
                </a:r>
                <a:r>
                  <a:rPr lang="zh-CN" altLang="en-US" sz="2400" b="0" dirty="0"/>
                  <a:t>。</a:t>
                </a:r>
                <a:endParaRPr lang="en-US" altLang="zh-CN" sz="2400" b="0" dirty="0"/>
              </a:p>
              <a:p>
                <a:pPr marL="0" indent="0" algn="just">
                  <a:lnSpc>
                    <a:spcPct val="100000"/>
                  </a:lnSpc>
                  <a:buClr>
                    <a:srgbClr val="660033"/>
                  </a:buClr>
                  <a:buSzPct val="69117"/>
                  <a:buNone/>
                  <a:tabLst>
                    <a:tab pos="356235" algn="l"/>
                  </a:tabLst>
                </a:pPr>
                <a:r>
                  <a:rPr lang="en-US" altLang="zh-CN" sz="2400" b="0" dirty="0"/>
                  <a:t>(4) </a:t>
                </a:r>
                <a:r>
                  <a:rPr lang="zh-CN" altLang="en-US" sz="2400" b="0" dirty="0"/>
                  <a:t>使用前束范式方法将所有量词前置，公式变换为</a:t>
                </a:r>
                <a:endParaRPr lang="en-US" altLang="zh-CN" sz="2400" b="0" dirty="0"/>
              </a:p>
              <a:p>
                <a:pPr marL="0" indent="0" algn="just">
                  <a:lnSpc>
                    <a:spcPct val="100000"/>
                  </a:lnSpc>
                  <a:buClr>
                    <a:srgbClr val="660033"/>
                  </a:buClr>
                  <a:buSzPct val="69117"/>
                  <a:buNone/>
                  <a:tabLst>
                    <a:tab pos="356235" algn="l"/>
                  </a:tabLst>
                </a:pPr>
                <a:r>
                  <a:rPr lang="en-US" altLang="zh-CN" sz="2400" b="0" dirty="0">
                    <a:solidFill>
                      <a:srgbClr val="009193"/>
                    </a:solidFill>
                  </a:rPr>
                  <a:t>	</a:t>
                </a:r>
                <a14:m>
                  <m:oMath xmlns:m="http://schemas.openxmlformats.org/officeDocument/2006/math">
                    <m:r>
                      <a:rPr lang="en-US" altLang="zh-CN" sz="2400" b="1" i="1" dirty="0" smtClean="0">
                        <a:solidFill>
                          <a:srgbClr val="009193"/>
                        </a:solidFill>
                        <a:latin typeface="Cambria Math" panose="02040503050406030204" pitchFamily="18" charset="0"/>
                        <a:ea typeface="Cambria Math" panose="02040503050406030204" pitchFamily="18" charset="0"/>
                      </a:rPr>
                      <m:t>𝒔</m:t>
                    </m:r>
                    <m:r>
                      <a:rPr lang="en-US" altLang="zh-CN" sz="2400" b="1" i="1" dirty="0" smtClean="0">
                        <a:solidFill>
                          <a:srgbClr val="009193"/>
                        </a:solidFill>
                        <a:latin typeface="Cambria Math" panose="02040503050406030204" pitchFamily="18" charset="0"/>
                        <a:ea typeface="Cambria Math" panose="02040503050406030204" pitchFamily="18" charset="0"/>
                      </a:rPr>
                      <m:t>=</m:t>
                    </m:r>
                  </m:oMath>
                </a14:m>
                <a:r>
                  <a:rPr lang="en-US" altLang="zh-CN" sz="2400" dirty="0"/>
                  <a:t>'</a:t>
                </a:r>
                <a14:m>
                  <m:oMath xmlns:m="http://schemas.openxmlformats.org/officeDocument/2006/math">
                    <m:r>
                      <a:rPr lang="en-US" altLang="zh-CN" sz="2400" b="1" i="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𝐱𝟎</m:t>
                    </m:r>
                    <m:r>
                      <a:rPr lang="en-US" altLang="zh-CN" sz="2400" b="1" i="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𝐲𝟏</m:t>
                    </m:r>
                    <m:r>
                      <a:rPr lang="en-US" altLang="zh-CN" sz="2400" b="1" i="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𝐱𝟏</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𝐲𝟎</m:t>
                    </m:r>
                    <m:r>
                      <a:rPr lang="en-US" altLang="zh-CN" sz="2400" b="1" i="1" dirty="0" smtClean="0">
                        <a:solidFill>
                          <a:srgbClr val="009193"/>
                        </a:solidFill>
                        <a:latin typeface="Cambria Math" panose="02040503050406030204" pitchFamily="18" charset="0"/>
                        <a:ea typeface="Cambria Math" panose="02040503050406030204" pitchFamily="18" charset="0"/>
                      </a:rPr>
                      <m:t> </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𝐐</m:t>
                    </m:r>
                    <m:d>
                      <m:dPr>
                        <m:ctrlPr>
                          <a:rPr lang="en-US" altLang="zh-CN" sz="2400" i="1" dirty="0">
                            <a:solidFill>
                              <a:srgbClr val="009193"/>
                            </a:solidFill>
                            <a:latin typeface="Cambria Math" panose="02040503050406030204" pitchFamily="18" charset="0"/>
                            <a:ea typeface="Cambria Math" panose="02040503050406030204" pitchFamily="18" charset="0"/>
                          </a:rPr>
                        </m:ctrlPr>
                      </m:dPr>
                      <m:e>
                        <m:r>
                          <a:rPr lang="en-US" altLang="zh-CN" sz="2400" b="1" i="1" dirty="0" smtClean="0">
                            <a:solidFill>
                              <a:srgbClr val="009193"/>
                            </a:solidFill>
                            <a:latin typeface="Cambria Math" panose="02040503050406030204" pitchFamily="18" charset="0"/>
                            <a:ea typeface="Cambria Math" panose="02040503050406030204" pitchFamily="18" charset="0"/>
                          </a:rPr>
                          <m:t>𝐱𝟎</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𝐲𝟎</m:t>
                        </m:r>
                      </m:e>
                    </m:d>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𝐐</m:t>
                    </m:r>
                    <m:d>
                      <m:dPr>
                        <m:ctrlPr>
                          <a:rPr lang="en-US" altLang="zh-CN" sz="2400" i="1" dirty="0">
                            <a:solidFill>
                              <a:srgbClr val="009193"/>
                            </a:solidFill>
                            <a:latin typeface="Cambria Math" panose="02040503050406030204" pitchFamily="18" charset="0"/>
                            <a:ea typeface="Cambria Math" panose="02040503050406030204" pitchFamily="18" charset="0"/>
                          </a:rPr>
                        </m:ctrlPr>
                      </m:dPr>
                      <m:e>
                        <m:r>
                          <a:rPr lang="en-US" altLang="zh-CN" sz="2400" b="1" i="1" dirty="0" smtClean="0">
                            <a:solidFill>
                              <a:srgbClr val="009193"/>
                            </a:solidFill>
                            <a:latin typeface="Cambria Math" panose="02040503050406030204" pitchFamily="18" charset="0"/>
                            <a:ea typeface="Cambria Math" panose="02040503050406030204" pitchFamily="18" charset="0"/>
                          </a:rPr>
                          <m:t>𝐱𝟏</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𝐲𝟏</m:t>
                        </m:r>
                      </m:e>
                    </m:d>
                    <m:r>
                      <a:rPr lang="en-US" altLang="zh-CN" sz="2400" b="1" i="1" dirty="0" smtClean="0">
                        <a:solidFill>
                          <a:srgbClr val="009193"/>
                        </a:solidFill>
                        <a:latin typeface="Cambria Math" panose="02040503050406030204" pitchFamily="18" charset="0"/>
                        <a:ea typeface="Cambria Math" panose="02040503050406030204" pitchFamily="18" charset="0"/>
                      </a:rPr>
                      <m:t>)</m:t>
                    </m:r>
                  </m:oMath>
                </a14:m>
                <a:r>
                  <a:rPr lang="en-US" altLang="zh-CN" sz="2400" dirty="0"/>
                  <a:t>'</a:t>
                </a:r>
                <a:r>
                  <a:rPr lang="zh-CN" altLang="en-US" sz="2400" b="0" dirty="0"/>
                  <a:t>。</a:t>
                </a:r>
                <a:endParaRPr lang="en-US" altLang="zh-CN" sz="2400" b="0" dirty="0"/>
              </a:p>
              <a:p>
                <a:pPr marL="0" indent="0" algn="just">
                  <a:lnSpc>
                    <a:spcPct val="100000"/>
                  </a:lnSpc>
                  <a:buClr>
                    <a:srgbClr val="660033"/>
                  </a:buClr>
                  <a:buSzPct val="69117"/>
                  <a:buNone/>
                  <a:tabLst>
                    <a:tab pos="356235" algn="l"/>
                  </a:tabLst>
                </a:pPr>
                <a:r>
                  <a:rPr lang="en-US" altLang="zh-CN" sz="2400" b="0" dirty="0"/>
                  <a:t>(5) </a:t>
                </a:r>
                <a:r>
                  <a:rPr lang="zh-CN" altLang="en-US" sz="2400" b="0" dirty="0"/>
                  <a:t>使用无</a:t>
                </a:r>
                <a14:m>
                  <m:oMath xmlns:m="http://schemas.openxmlformats.org/officeDocument/2006/math">
                    <m:r>
                      <a:rPr lang="en-US" altLang="zh-CN" sz="2400" b="0" i="1" dirty="0" smtClean="0">
                        <a:solidFill>
                          <a:srgbClr val="009193"/>
                        </a:solidFill>
                        <a:latin typeface="Cambria Math" panose="02040503050406030204" pitchFamily="18" charset="0"/>
                        <a:ea typeface="Cambria Math" panose="02040503050406030204" pitchFamily="18" charset="0"/>
                      </a:rPr>
                      <m:t>∃</m:t>
                    </m:r>
                  </m:oMath>
                </a14:m>
                <a:r>
                  <a:rPr lang="zh-CN" altLang="en-US" sz="2400" b="0" dirty="0"/>
                  <a:t>前束范式变换，公式变换为</a:t>
                </a:r>
                <a:endParaRPr lang="en-US" altLang="zh-CN" sz="2400" b="0" dirty="0"/>
              </a:p>
              <a:p>
                <a:pPr marL="0" indent="0" algn="just">
                  <a:lnSpc>
                    <a:spcPct val="100000"/>
                  </a:lnSpc>
                  <a:buClr>
                    <a:srgbClr val="660033"/>
                  </a:buClr>
                  <a:buSzPct val="69117"/>
                  <a:buNone/>
                  <a:tabLst>
                    <a:tab pos="356235" algn="l"/>
                  </a:tabLst>
                </a:pPr>
                <a:r>
                  <a:rPr lang="en-US" altLang="zh-CN" sz="2400" b="0" dirty="0">
                    <a:solidFill>
                      <a:srgbClr val="009193"/>
                    </a:solidFill>
                  </a:rPr>
                  <a:t>	</a:t>
                </a:r>
                <a14:m>
                  <m:oMath xmlns:m="http://schemas.openxmlformats.org/officeDocument/2006/math">
                    <m:r>
                      <a:rPr lang="en-US" altLang="zh-CN" sz="2400" b="1" i="1" dirty="0" smtClean="0">
                        <a:solidFill>
                          <a:srgbClr val="009193"/>
                        </a:solidFill>
                        <a:latin typeface="Cambria Math" panose="02040503050406030204" pitchFamily="18" charset="0"/>
                        <a:ea typeface="Cambria Math" panose="02040503050406030204" pitchFamily="18" charset="0"/>
                      </a:rPr>
                      <m:t>𝒔</m:t>
                    </m:r>
                    <m:r>
                      <a:rPr lang="en-US" altLang="zh-CN" sz="2400" b="1" i="1" dirty="0" smtClean="0">
                        <a:solidFill>
                          <a:srgbClr val="009193"/>
                        </a:solidFill>
                        <a:latin typeface="Cambria Math" panose="02040503050406030204" pitchFamily="18" charset="0"/>
                        <a:ea typeface="Cambria Math" panose="02040503050406030204" pitchFamily="18" charset="0"/>
                      </a:rPr>
                      <m:t>=</m:t>
                    </m:r>
                  </m:oMath>
                </a14:m>
                <a:r>
                  <a:rPr lang="en-US" altLang="zh-CN" sz="2400" dirty="0"/>
                  <a:t>'</a:t>
                </a:r>
                <a14:m>
                  <m:oMath xmlns:m="http://schemas.openxmlformats.org/officeDocument/2006/math">
                    <m:r>
                      <a:rPr lang="en-US" altLang="zh-CN" sz="2400" b="1" i="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𝐱𝟏</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𝐲𝟎</m:t>
                    </m:r>
                    <m:r>
                      <a:rPr lang="en-US" altLang="zh-CN" sz="2400" b="1" i="1" dirty="0" smtClean="0">
                        <a:solidFill>
                          <a:srgbClr val="009193"/>
                        </a:solidFill>
                        <a:latin typeface="Cambria Math" panose="02040503050406030204" pitchFamily="18" charset="0"/>
                        <a:ea typeface="Cambria Math" panose="02040503050406030204" pitchFamily="18" charset="0"/>
                      </a:rPr>
                      <m:t> </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𝐐</m:t>
                    </m:r>
                    <m:d>
                      <m:dPr>
                        <m:ctrlPr>
                          <a:rPr lang="en-US" altLang="zh-CN" sz="2400" i="1" dirty="0">
                            <a:solidFill>
                              <a:srgbClr val="009193"/>
                            </a:solidFill>
                            <a:latin typeface="Cambria Math" panose="02040503050406030204" pitchFamily="18" charset="0"/>
                            <a:ea typeface="Cambria Math" panose="02040503050406030204" pitchFamily="18" charset="0"/>
                          </a:rPr>
                        </m:ctrlPr>
                      </m:dPr>
                      <m:e>
                        <m:r>
                          <a:rPr lang="en-US" altLang="zh-CN" sz="2400" b="1" i="1" dirty="0" smtClean="0">
                            <a:solidFill>
                              <a:srgbClr val="009193"/>
                            </a:solidFill>
                            <a:latin typeface="Cambria Math" panose="02040503050406030204" pitchFamily="18" charset="0"/>
                            <a:ea typeface="Cambria Math" panose="02040503050406030204" pitchFamily="18" charset="0"/>
                          </a:rPr>
                          <m:t>𝐜𝟎</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𝐲𝟎</m:t>
                        </m:r>
                      </m:e>
                    </m:d>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𝐐</m:t>
                    </m:r>
                    <m:d>
                      <m:dPr>
                        <m:ctrlPr>
                          <a:rPr lang="en-US" altLang="zh-CN" sz="2400" i="1" dirty="0">
                            <a:solidFill>
                              <a:srgbClr val="009193"/>
                            </a:solidFill>
                            <a:latin typeface="Cambria Math" panose="02040503050406030204" pitchFamily="18" charset="0"/>
                            <a:ea typeface="Cambria Math" panose="02040503050406030204" pitchFamily="18" charset="0"/>
                          </a:rPr>
                        </m:ctrlPr>
                      </m:dPr>
                      <m:e>
                        <m:r>
                          <a:rPr lang="en-US" altLang="zh-CN" sz="2400" b="1" i="1" dirty="0" smtClean="0">
                            <a:solidFill>
                              <a:srgbClr val="009193"/>
                            </a:solidFill>
                            <a:latin typeface="Cambria Math" panose="02040503050406030204" pitchFamily="18" charset="0"/>
                            <a:ea typeface="Cambria Math" panose="02040503050406030204" pitchFamily="18" charset="0"/>
                          </a:rPr>
                          <m:t>𝐱𝟏</m:t>
                        </m:r>
                        <m:r>
                          <a:rPr lang="en-US" altLang="zh-CN" sz="2400" b="1" dirty="0" smtClean="0">
                            <a:solidFill>
                              <a:srgbClr val="009193"/>
                            </a:solidFill>
                            <a:latin typeface="Cambria Math" panose="02040503050406030204" pitchFamily="18" charset="0"/>
                            <a:ea typeface="Cambria Math" panose="02040503050406030204" pitchFamily="18" charset="0"/>
                          </a:rPr>
                          <m:t>,</m:t>
                        </m:r>
                        <m:r>
                          <a:rPr lang="en-US" altLang="zh-CN" sz="2400" b="1" i="1" dirty="0" smtClean="0">
                            <a:solidFill>
                              <a:srgbClr val="009193"/>
                            </a:solidFill>
                            <a:latin typeface="Cambria Math" panose="02040503050406030204" pitchFamily="18" charset="0"/>
                            <a:ea typeface="Cambria Math" panose="02040503050406030204" pitchFamily="18" charset="0"/>
                          </a:rPr>
                          <m:t>𝐜𝟏</m:t>
                        </m:r>
                      </m:e>
                    </m:d>
                    <m:r>
                      <a:rPr lang="en-US" altLang="zh-CN" sz="2400" b="1" i="1" dirty="0" smtClean="0">
                        <a:solidFill>
                          <a:srgbClr val="009193"/>
                        </a:solidFill>
                        <a:latin typeface="Cambria Math" panose="02040503050406030204" pitchFamily="18" charset="0"/>
                        <a:ea typeface="Cambria Math" panose="02040503050406030204" pitchFamily="18" charset="0"/>
                      </a:rPr>
                      <m:t>)</m:t>
                    </m:r>
                  </m:oMath>
                </a14:m>
                <a:r>
                  <a:rPr lang="en-US" altLang="zh-CN" sz="2400" dirty="0"/>
                  <a:t>'</a:t>
                </a:r>
                <a:r>
                  <a:rPr lang="zh-CN" altLang="en-US" sz="2400" b="0" dirty="0"/>
                  <a:t>。</a:t>
                </a:r>
                <a:endParaRPr lang="en-US" altLang="zh-CN" sz="2400" b="0" dirty="0"/>
              </a:p>
              <a:p>
                <a:pPr marL="0" indent="0" algn="just">
                  <a:lnSpc>
                    <a:spcPct val="100000"/>
                  </a:lnSpc>
                  <a:buClr>
                    <a:srgbClr val="660033"/>
                  </a:buClr>
                  <a:buSzPct val="69117"/>
                  <a:buNone/>
                  <a:tabLst>
                    <a:tab pos="356235" algn="l"/>
                  </a:tabLst>
                </a:pPr>
                <a:r>
                  <a:rPr lang="en-US" altLang="zh-CN" sz="2400" b="0" dirty="0"/>
                  <a:t>(6) </a:t>
                </a:r>
                <a:r>
                  <a:rPr lang="zh-CN" altLang="en-US" sz="2400" b="0" dirty="0"/>
                  <a:t>找到反例。</a:t>
                </a:r>
                <a:endParaRPr lang="en-US" altLang="zh-CN" sz="2400" b="0" dirty="0">
                  <a:solidFill>
                    <a:schemeClr val="tx2"/>
                  </a:solidFill>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1065" t="-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27030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8CFB41A-36F5-4C4D-9169-01927FEF8C8D}"/>
              </a:ext>
            </a:extLst>
          </p:cNvPr>
          <p:cNvSpPr>
            <a:spLocks noGrp="1" noChangeArrowheads="1"/>
          </p:cNvSpPr>
          <p:nvPr>
            <p:ph type="title"/>
          </p:nvPr>
        </p:nvSpPr>
        <p:spPr/>
        <p:txBody>
          <a:bodyPr/>
          <a:lstStyle/>
          <a:p>
            <a:r>
              <a:rPr lang="zh-CN" altLang="en-US" spc="-5" dirty="0">
                <a:latin typeface="Heiti SC Medium" pitchFamily="2" charset="-128"/>
                <a:ea typeface="Heiti SC Medium" pitchFamily="2" charset="-128"/>
              </a:rPr>
              <a:t>本章内容</a:t>
            </a:r>
            <a:endParaRPr lang="zh-CN" altLang="en-US" dirty="0"/>
          </a:p>
        </p:txBody>
      </p:sp>
      <p:sp>
        <p:nvSpPr>
          <p:cNvPr id="6" name="object 2">
            <a:extLst>
              <a:ext uri="{FF2B5EF4-FFF2-40B4-BE49-F238E27FC236}">
                <a16:creationId xmlns:a16="http://schemas.microsoft.com/office/drawing/2014/main" id="{86E5D400-50FD-3B62-EA5F-03339F7278D4}"/>
              </a:ext>
            </a:extLst>
          </p:cNvPr>
          <p:cNvSpPr txBox="1"/>
          <p:nvPr/>
        </p:nvSpPr>
        <p:spPr>
          <a:xfrm>
            <a:off x="304800" y="990600"/>
            <a:ext cx="8393724" cy="4164858"/>
          </a:xfrm>
          <a:prstGeom prst="rect">
            <a:avLst/>
          </a:prstGeom>
        </p:spPr>
        <p:txBody>
          <a:bodyPr vert="horz" wrap="square" lIns="0" tIns="140335" rIns="0" bIns="0" rtlCol="0">
            <a:spAutoFit/>
          </a:bodyPr>
          <a:lstStyle/>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谓词合式公式语义</a:t>
            </a: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推论关系和相等关系</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推论与等价关系的语义</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推论判断的方法</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重要定理</a:t>
            </a: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前束范式与斯科伦范式</a:t>
            </a:r>
          </a:p>
          <a:p>
            <a:pPr marL="469900" indent="-457200">
              <a:lnSpc>
                <a:spcPct val="125000"/>
              </a:lnSpc>
              <a:buClr>
                <a:srgbClr val="660033"/>
              </a:buClr>
              <a:buSzPct val="69117"/>
              <a:buFont typeface="Wingdings" pitchFamily="2" charset="2"/>
              <a:buChar char="n"/>
              <a:tabLst>
                <a:tab pos="356235" algn="l"/>
              </a:tabLst>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一阶理论语言</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46990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论域、结构与模型</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5858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一阶理论语言</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3.4.1</a:t>
                </a:r>
                <a:r>
                  <a:rPr lang="zh-CN" altLang="en-US" dirty="0">
                    <a:solidFill>
                      <a:srgbClr val="0070C0"/>
                    </a:solidFill>
                    <a:latin typeface="Times New Roman" panose="02020603050405020304" pitchFamily="18" charset="0"/>
                  </a:rPr>
                  <a:t> </a:t>
                </a:r>
                <a:r>
                  <a:rPr lang="zh-CN" altLang="en-US" b="0" dirty="0">
                    <a:solidFill>
                      <a:schemeClr val="tx1"/>
                    </a:solidFill>
                    <a:latin typeface="Times New Roman" panose="02020603050405020304" pitchFamily="18" charset="0"/>
                  </a:rPr>
                  <a:t>给定领域知识符号集合，即给定领域的谓词和函词语言，称为一阶理论语言。</a:t>
                </a:r>
                <a:endParaRPr lang="en-US" altLang="zh-CN"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r>
                  <a:rPr lang="zh-CN" altLang="en-US" b="0" dirty="0">
                    <a:solidFill>
                      <a:schemeClr val="tx1"/>
                    </a:solidFill>
                    <a:latin typeface="Times New Roman" panose="02020603050405020304" pitchFamily="18" charset="0"/>
                  </a:rPr>
                  <a:t>一阶理论语言</a:t>
                </a:r>
                <a:endParaRPr lang="en-US" altLang="zh-CN" b="0" dirty="0">
                  <a:solidFill>
                    <a:schemeClr val="tx1"/>
                  </a:solidFill>
                  <a:latin typeface="Times New Roman" panose="02020603050405020304" pitchFamily="18" charset="0"/>
                </a:endParaRPr>
              </a:p>
              <a:p>
                <a:pPr marL="0" indent="0">
                  <a:lnSpc>
                    <a:spcPct val="125000"/>
                  </a:lnSpc>
                  <a:buClr>
                    <a:srgbClr val="660033"/>
                  </a:buClr>
                  <a:buSzPct val="69117"/>
                  <a:buNone/>
                  <a:tabLst>
                    <a:tab pos="356235" algn="l"/>
                  </a:tabLst>
                </a:pPr>
                <a14:m>
                  <m:oMathPara xmlns:m="http://schemas.openxmlformats.org/officeDocument/2006/math">
                    <m:oMathParaPr>
                      <m:jc m:val="centerGroup"/>
                    </m:oMathParaPr>
                    <m:oMath xmlns:m="http://schemas.openxmlformats.org/officeDocument/2006/math">
                      <m:sSubSup>
                        <m:sSubSupPr>
                          <m:ctrlPr>
                            <a:rPr lang="en-US" altLang="zh-CN" i="1">
                              <a:solidFill>
                                <a:schemeClr val="tx1"/>
                              </a:solidFill>
                              <a:latin typeface="Cambria Math" panose="02040503050406030204" pitchFamily="18" charset="0"/>
                              <a:ea typeface="Cambria Math" panose="02040503050406030204" pitchFamily="18" charset="0"/>
                            </a:rPr>
                          </m:ctrlPr>
                        </m:sSubSupPr>
                        <m:e>
                          <m:r>
                            <a:rPr lang="en-US" altLang="zh-CN" b="1" i="1" smtClean="0">
                              <a:solidFill>
                                <a:schemeClr val="tx1"/>
                              </a:solidFill>
                              <a:latin typeface="Cambria Math" panose="02040503050406030204" pitchFamily="18" charset="0"/>
                              <a:ea typeface="Cambria Math" panose="02040503050406030204" pitchFamily="18" charset="0"/>
                            </a:rPr>
                            <m:t>𝑳</m:t>
                          </m:r>
                        </m:e>
                        <m:sub>
                          <m:r>
                            <a:rPr lang="en-US" altLang="zh-CN" b="1" i="1" smtClean="0">
                              <a:solidFill>
                                <a:schemeClr val="tx1"/>
                              </a:solidFill>
                              <a:latin typeface="Cambria Math" panose="02040503050406030204" pitchFamily="18" charset="0"/>
                              <a:ea typeface="Cambria Math" panose="02040503050406030204" pitchFamily="18" charset="0"/>
                            </a:rPr>
                            <m:t>𝟎</m:t>
                          </m:r>
                        </m:sub>
                        <m:sup>
                          <m:r>
                            <a:rPr lang="en-US" altLang="zh-CN" b="1" i="1" smtClean="0">
                              <a:solidFill>
                                <a:schemeClr val="tx1"/>
                              </a:solidFill>
                              <a:latin typeface="Cambria Math" panose="02040503050406030204" pitchFamily="18" charset="0"/>
                              <a:ea typeface="Cambria Math" panose="02040503050406030204" pitchFamily="18" charset="0"/>
                            </a:rPr>
                            <m:t>𝟐</m:t>
                          </m:r>
                        </m:sup>
                      </m:sSubSup>
                      <m:r>
                        <a:rPr lang="en-US" altLang="zh-CN" b="1" i="1" smtClean="0">
                          <a:solidFill>
                            <a:schemeClr val="tx1"/>
                          </a:solidFill>
                          <a:latin typeface="Cambria Math" panose="02040503050406030204" pitchFamily="18" charset="0"/>
                          <a:ea typeface="Cambria Math" panose="02040503050406030204" pitchFamily="18" charset="0"/>
                        </a:rPr>
                        <m:t>=&lt;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smtClean="0">
                              <a:solidFill>
                                <a:schemeClr val="tx1"/>
                              </a:solidFill>
                              <a:latin typeface="Cambria Math" panose="02040503050406030204" pitchFamily="18" charset="0"/>
                              <a:ea typeface="Cambria Math" panose="02040503050406030204" pitchFamily="18" charset="0"/>
                            </a:rPr>
                            <m:t>∧,∨,¬,→,↔,⨁</m:t>
                          </m:r>
                        </m:e>
                      </m:d>
                      <m:r>
                        <a:rPr lang="en-US" altLang="zh-CN" b="1"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smtClean="0">
                              <a:solidFill>
                                <a:schemeClr val="tx1"/>
                              </a:solidFill>
                              <a:latin typeface="Cambria Math" panose="02040503050406030204" pitchFamily="18" charset="0"/>
                              <a:ea typeface="Cambria Math" panose="02040503050406030204" pitchFamily="18" charset="0"/>
                            </a:rPr>
                            <m:t>∀,∃</m:t>
                          </m:r>
                        </m:e>
                      </m:d>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𝑷</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𝑭</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𝑪</m:t>
                      </m:r>
                      <m:r>
                        <a:rPr lang="en-US" altLang="zh-CN" b="1" i="1" smtClean="0">
                          <a:solidFill>
                            <a:schemeClr val="tx1"/>
                          </a:solidFill>
                          <a:latin typeface="Cambria Math" panose="02040503050406030204" pitchFamily="18" charset="0"/>
                          <a:ea typeface="Cambria Math" panose="02040503050406030204" pitchFamily="18" charset="0"/>
                        </a:rPr>
                        <m:t>&gt;</m:t>
                      </m:r>
                    </m:oMath>
                  </m:oMathPara>
                </a14:m>
                <a:endParaRPr lang="en-US" altLang="zh-CN" dirty="0">
                  <a:solidFill>
                    <a:schemeClr val="tx1"/>
                  </a:solidFill>
                  <a:latin typeface="Times New Roman" panose="02020603050405020304" pitchFamily="18" charset="0"/>
                </a:endParaRPr>
              </a:p>
              <a:p>
                <a:pPr marL="469900" indent="-457200" algn="just">
                  <a:lnSpc>
                    <a:spcPct val="125000"/>
                  </a:lnSpc>
                  <a:buClr>
                    <a:srgbClr val="660033"/>
                  </a:buClr>
                  <a:buSzPct val="69117"/>
                  <a:tabLst>
                    <a:tab pos="356235" algn="l"/>
                  </a:tabLst>
                </a:pPr>
                <a:r>
                  <a:rPr lang="zh-CN" altLang="en-US" b="0" dirty="0">
                    <a:solidFill>
                      <a:schemeClr val="tx1"/>
                    </a:solidFill>
                    <a:latin typeface="Times New Roman" panose="02020603050405020304" pitchFamily="18" charset="0"/>
                  </a:rPr>
                  <a:t>其中</a:t>
                </a:r>
                <a14:m>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𝑷</m:t>
                    </m:r>
                  </m:oMath>
                </a14:m>
                <a:r>
                  <a:rPr lang="zh-CN" altLang="en-US" b="0" dirty="0">
                    <a:solidFill>
                      <a:schemeClr val="tx1"/>
                    </a:solidFill>
                    <a:latin typeface="Times New Roman" panose="02020603050405020304" pitchFamily="18" charset="0"/>
                  </a:rPr>
                  <a:t>是谓词符号集合，</a:t>
                </a:r>
                <a14:m>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𝑭</m:t>
                    </m:r>
                  </m:oMath>
                </a14:m>
                <a:r>
                  <a:rPr lang="zh-CN" altLang="en-US" b="0" dirty="0">
                    <a:solidFill>
                      <a:schemeClr val="tx1"/>
                    </a:solidFill>
                    <a:latin typeface="Times New Roman" panose="02020603050405020304" pitchFamily="18" charset="0"/>
                  </a:rPr>
                  <a:t>是函词符号集合，</a:t>
                </a:r>
                <a14:m>
                  <m:oMath xmlns:m="http://schemas.openxmlformats.org/officeDocument/2006/math">
                    <m:r>
                      <a:rPr lang="en-US" altLang="zh-CN" b="1" i="1" smtClean="0">
                        <a:solidFill>
                          <a:schemeClr val="tx1"/>
                        </a:solidFill>
                        <a:latin typeface="Cambria Math" panose="02040503050406030204" pitchFamily="18" charset="0"/>
                        <a:ea typeface="Cambria Math" panose="02040503050406030204" pitchFamily="18" charset="0"/>
                      </a:rPr>
                      <m:t>𝑪</m:t>
                    </m:r>
                  </m:oMath>
                </a14:m>
                <a:r>
                  <a:rPr lang="zh-CN" altLang="en-US" b="0" dirty="0">
                    <a:solidFill>
                      <a:schemeClr val="tx1"/>
                    </a:solidFill>
                    <a:latin typeface="Times New Roman" panose="02020603050405020304" pitchFamily="18" charset="0"/>
                  </a:rPr>
                  <a:t>是常元符号集合。</a:t>
                </a:r>
                <a:endParaRPr lang="en-US" altLang="zh-CN"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355" t="-426"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47233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一阶理论语言</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5" y="946150"/>
                <a:ext cx="8800042" cy="5716588"/>
              </a:xfrm>
            </p:spPr>
            <p:txBody>
              <a:bodyPr/>
              <a:lstStyle/>
              <a:p>
                <a:pPr indent="-330200" algn="just">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3.4.2</a:t>
                </a:r>
                <a:r>
                  <a:rPr lang="zh-CN" altLang="en-US" dirty="0">
                    <a:solidFill>
                      <a:srgbClr val="0070C0"/>
                    </a:solidFill>
                    <a:latin typeface="Times New Roman" panose="02020603050405020304" pitchFamily="18" charset="0"/>
                  </a:rPr>
                  <a:t> </a:t>
                </a:r>
                <a:r>
                  <a:rPr lang="zh-CN" altLang="en-US" b="0" dirty="0">
                    <a:solidFill>
                      <a:schemeClr val="tx1"/>
                    </a:solidFill>
                    <a:latin typeface="Times New Roman" panose="02020603050405020304" pitchFamily="18" charset="0"/>
                  </a:rPr>
                  <a:t>语言</a:t>
                </a:r>
                <a14:m>
                  <m:oMath xmlns:m="http://schemas.openxmlformats.org/officeDocument/2006/math">
                    <m:sSubSup>
                      <m:sSubSupPr>
                        <m:ctrlPr>
                          <a:rPr lang="en-US" altLang="zh-CN" i="1">
                            <a:solidFill>
                              <a:schemeClr val="tx1"/>
                            </a:solidFill>
                            <a:latin typeface="Cambria Math" panose="02040503050406030204" pitchFamily="18" charset="0"/>
                            <a:ea typeface="Cambria Math" panose="02040503050406030204" pitchFamily="18" charset="0"/>
                          </a:rPr>
                        </m:ctrlPr>
                      </m:sSubSupPr>
                      <m:e>
                        <m:r>
                          <a:rPr lang="en-US" altLang="zh-CN" b="1" i="1">
                            <a:solidFill>
                              <a:schemeClr val="tx1"/>
                            </a:solidFill>
                            <a:latin typeface="Cambria Math" panose="02040503050406030204" pitchFamily="18" charset="0"/>
                            <a:ea typeface="Cambria Math" panose="02040503050406030204" pitchFamily="18" charset="0"/>
                          </a:rPr>
                          <m:t>𝑳</m:t>
                        </m:r>
                      </m:e>
                      <m:sub>
                        <m:r>
                          <a:rPr lang="en-US" altLang="zh-CN" b="1" i="1">
                            <a:solidFill>
                              <a:schemeClr val="tx1"/>
                            </a:solidFill>
                            <a:latin typeface="Cambria Math" panose="02040503050406030204" pitchFamily="18" charset="0"/>
                            <a:ea typeface="Cambria Math" panose="02040503050406030204" pitchFamily="18" charset="0"/>
                          </a:rPr>
                          <m:t>𝟎</m:t>
                        </m:r>
                      </m:sub>
                      <m:sup>
                        <m:r>
                          <a:rPr lang="en-US" altLang="zh-CN" b="1" i="1">
                            <a:solidFill>
                              <a:schemeClr val="tx1"/>
                            </a:solidFill>
                            <a:latin typeface="Cambria Math" panose="02040503050406030204" pitchFamily="18" charset="0"/>
                            <a:ea typeface="Cambria Math" panose="02040503050406030204" pitchFamily="18" charset="0"/>
                          </a:rPr>
                          <m:t>𝟐</m:t>
                        </m:r>
                      </m:sup>
                    </m:sSubSup>
                  </m:oMath>
                </a14:m>
                <a:r>
                  <a:rPr lang="zh-CN" altLang="en-US" b="0" dirty="0">
                    <a:solidFill>
                      <a:schemeClr val="tx1"/>
                    </a:solidFill>
                    <a:latin typeface="Times New Roman" panose="02020603050405020304" pitchFamily="18" charset="0"/>
                  </a:rPr>
                  <a:t>中合式公式是按如下规则构成的有穷长符号串：</a:t>
                </a:r>
                <a:endParaRPr lang="en-US" altLang="zh-CN" b="0" dirty="0">
                  <a:solidFill>
                    <a:schemeClr val="tx1"/>
                  </a:solidFill>
                  <a:latin typeface="Times New Roman" panose="02020603050405020304" pitchFamily="18" charset="0"/>
                </a:endParaRPr>
              </a:p>
              <a:p>
                <a:pPr marL="256150" lvl="1" indent="0">
                  <a:lnSpc>
                    <a:spcPct val="125000"/>
                  </a:lnSpc>
                  <a:buClr>
                    <a:srgbClr val="660033"/>
                  </a:buClr>
                  <a:buSzPct val="69117"/>
                  <a:buNone/>
                  <a:tabLst>
                    <a:tab pos="356235" algn="l"/>
                  </a:tabLst>
                </a:pPr>
                <a:r>
                  <a:rPr lang="en-US" altLang="zh-CN" b="0" dirty="0">
                    <a:solidFill>
                      <a:schemeClr val="tx1"/>
                    </a:solidFill>
                    <a:latin typeface="Times New Roman" panose="02020603050405020304" pitchFamily="18" charset="0"/>
                  </a:rPr>
                  <a:t>1</a:t>
                </a:r>
                <a:r>
                  <a:rPr lang="zh-CN" altLang="en-US" b="0" dirty="0">
                    <a:solidFill>
                      <a:schemeClr val="tx1"/>
                    </a:solidFill>
                    <a:latin typeface="Times New Roman" panose="02020603050405020304" pitchFamily="18" charset="0"/>
                  </a:rPr>
                  <a:t>）若</a:t>
                </a:r>
                <a14:m>
                  <m:oMath xmlns:m="http://schemas.openxmlformats.org/officeDocument/2006/math">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ea typeface="Cambria Math" panose="02040503050406030204" pitchFamily="18" charset="0"/>
                          </a:rPr>
                          <m:t>𝒕</m:t>
                        </m:r>
                      </m:e>
                      <m:sub>
                        <m:r>
                          <a:rPr lang="en-US" altLang="zh-CN" b="1" i="1">
                            <a:solidFill>
                              <a:schemeClr val="tx1"/>
                            </a:solidFill>
                            <a:latin typeface="Cambria Math" panose="02040503050406030204" pitchFamily="18" charset="0"/>
                            <a:ea typeface="Cambria Math" panose="02040503050406030204" pitchFamily="18" charset="0"/>
                          </a:rPr>
                          <m:t>𝟏</m:t>
                        </m:r>
                      </m:sub>
                    </m:sSub>
                    <m:r>
                      <a:rPr lang="en-US" altLang="zh-CN" b="1" i="1">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ea typeface="Cambria Math" panose="02040503050406030204" pitchFamily="18" charset="0"/>
                          </a:rPr>
                          <m:t>𝒕</m:t>
                        </m:r>
                      </m:e>
                      <m:sub>
                        <m:r>
                          <a:rPr lang="en-US" altLang="zh-CN" b="1" i="1">
                            <a:solidFill>
                              <a:schemeClr val="tx1"/>
                            </a:solidFill>
                            <a:latin typeface="Cambria Math" panose="02040503050406030204" pitchFamily="18" charset="0"/>
                            <a:ea typeface="Cambria Math" panose="02040503050406030204" pitchFamily="18" charset="0"/>
                          </a:rPr>
                          <m:t>𝒏</m:t>
                        </m:r>
                      </m:sub>
                    </m:sSub>
                  </m:oMath>
                </a14:m>
                <a:r>
                  <a:rPr lang="zh-CN" altLang="en-US" b="0" dirty="0">
                    <a:solidFill>
                      <a:schemeClr val="tx1"/>
                    </a:solidFill>
                    <a:latin typeface="Times New Roman" panose="02020603050405020304" pitchFamily="18" charset="0"/>
                  </a:rPr>
                  <a:t>是项</a:t>
                </a:r>
                <a:r>
                  <a:rPr lang="en-US" altLang="zh-CN" b="0" dirty="0">
                    <a:solidFill>
                      <a:schemeClr val="tx1"/>
                    </a:solidFill>
                    <a:latin typeface="Times New Roman" panose="02020603050405020304" pitchFamily="18" charset="0"/>
                  </a:rPr>
                  <a:t>,</a:t>
                </a:r>
                <a14:m>
                  <m:oMath xmlns:m="http://schemas.openxmlformats.org/officeDocument/2006/math">
                    <m:sSubSup>
                      <m:sSubSupPr>
                        <m:ctrlPr>
                          <a:rPr lang="en-US" altLang="zh-CN" i="1">
                            <a:solidFill>
                              <a:schemeClr val="tx1"/>
                            </a:solidFill>
                            <a:latin typeface="Cambria Math" panose="02040503050406030204" pitchFamily="18" charset="0"/>
                            <a:ea typeface="Cambria Math" panose="02040503050406030204" pitchFamily="18" charset="0"/>
                          </a:rPr>
                        </m:ctrlPr>
                      </m:sSubSupPr>
                      <m:e>
                        <m:r>
                          <a:rPr lang="en-US" altLang="zh-CN" b="1" i="1">
                            <a:solidFill>
                              <a:schemeClr val="tx1"/>
                            </a:solidFill>
                            <a:latin typeface="Cambria Math" panose="02040503050406030204" pitchFamily="18" charset="0"/>
                            <a:ea typeface="Cambria Math" panose="02040503050406030204" pitchFamily="18" charset="0"/>
                          </a:rPr>
                          <m:t>𝑸</m:t>
                        </m:r>
                      </m:e>
                      <m:sub>
                        <m:r>
                          <a:rPr lang="en-US" altLang="zh-CN" b="1" i="1">
                            <a:solidFill>
                              <a:schemeClr val="tx1"/>
                            </a:solidFill>
                            <a:latin typeface="Cambria Math" panose="02040503050406030204" pitchFamily="18" charset="0"/>
                            <a:ea typeface="Cambria Math" panose="02040503050406030204" pitchFamily="18" charset="0"/>
                          </a:rPr>
                          <m:t>𝒊</m:t>
                        </m:r>
                      </m:sub>
                      <m:sup>
                        <m:r>
                          <a:rPr lang="en-US" altLang="zh-CN" b="1" i="1">
                            <a:solidFill>
                              <a:schemeClr val="tx1"/>
                            </a:solidFill>
                            <a:latin typeface="Cambria Math" panose="02040503050406030204" pitchFamily="18" charset="0"/>
                            <a:ea typeface="Cambria Math" panose="02040503050406030204" pitchFamily="18" charset="0"/>
                          </a:rPr>
                          <m:t>𝒏</m:t>
                        </m:r>
                      </m:sup>
                    </m:sSubSup>
                  </m:oMath>
                </a14:m>
                <a:r>
                  <a:rPr lang="zh-CN" altLang="en-US" b="0" dirty="0">
                    <a:solidFill>
                      <a:schemeClr val="tx1"/>
                    </a:solidFill>
                    <a:latin typeface="Times New Roman" panose="02020603050405020304" pitchFamily="18" charset="0"/>
                  </a:rPr>
                  <a:t>是</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𝒏</m:t>
                    </m:r>
                  </m:oMath>
                </a14:m>
                <a:r>
                  <a:rPr lang="zh-CN" altLang="en-US" b="0" dirty="0">
                    <a:solidFill>
                      <a:schemeClr val="tx1"/>
                    </a:solidFill>
                    <a:latin typeface="Times New Roman" panose="02020603050405020304" pitchFamily="18" charset="0"/>
                  </a:rPr>
                  <a:t>元谓词</a:t>
                </a:r>
                <a:r>
                  <a:rPr lang="en-US" altLang="zh-CN" b="0" dirty="0">
                    <a:solidFill>
                      <a:schemeClr val="tx1"/>
                    </a:solidFill>
                    <a:latin typeface="Times New Roman" panose="02020603050405020304" pitchFamily="18" charset="0"/>
                  </a:rPr>
                  <a:t>,</a:t>
                </a:r>
                <a:r>
                  <a:rPr lang="zh-CN" altLang="en-US" b="0" dirty="0">
                    <a:solidFill>
                      <a:schemeClr val="tx1"/>
                    </a:solidFill>
                    <a:latin typeface="Times New Roman" panose="02020603050405020304" pitchFamily="18" charset="0"/>
                  </a:rPr>
                  <a:t>则</a:t>
                </a:r>
                <a14:m>
                  <m:oMath xmlns:m="http://schemas.openxmlformats.org/officeDocument/2006/math">
                    <m:sSubSup>
                      <m:sSubSupPr>
                        <m:ctrlPr>
                          <a:rPr lang="en-US" altLang="zh-CN" i="1">
                            <a:solidFill>
                              <a:schemeClr val="tx1"/>
                            </a:solidFill>
                            <a:latin typeface="Cambria Math" panose="02040503050406030204" pitchFamily="18" charset="0"/>
                            <a:ea typeface="Cambria Math" panose="02040503050406030204" pitchFamily="18" charset="0"/>
                          </a:rPr>
                        </m:ctrlPr>
                      </m:sSubSupPr>
                      <m:e>
                        <m:r>
                          <a:rPr lang="en-US" altLang="zh-CN" b="1" i="1">
                            <a:solidFill>
                              <a:schemeClr val="tx1"/>
                            </a:solidFill>
                            <a:latin typeface="Cambria Math" panose="02040503050406030204" pitchFamily="18" charset="0"/>
                            <a:ea typeface="Cambria Math" panose="02040503050406030204" pitchFamily="18" charset="0"/>
                          </a:rPr>
                          <m:t>𝑸</m:t>
                        </m:r>
                      </m:e>
                      <m:sub>
                        <m:r>
                          <a:rPr lang="en-US" altLang="zh-CN" b="1" i="1">
                            <a:solidFill>
                              <a:schemeClr val="tx1"/>
                            </a:solidFill>
                            <a:latin typeface="Cambria Math" panose="02040503050406030204" pitchFamily="18" charset="0"/>
                            <a:ea typeface="Cambria Math" panose="02040503050406030204" pitchFamily="18" charset="0"/>
                          </a:rPr>
                          <m:t>𝒊</m:t>
                        </m:r>
                      </m:sub>
                      <m:sup>
                        <m:r>
                          <a:rPr lang="en-US" altLang="zh-CN" b="1" i="1">
                            <a:solidFill>
                              <a:schemeClr val="tx1"/>
                            </a:solidFill>
                            <a:latin typeface="Cambria Math" panose="02040503050406030204" pitchFamily="18" charset="0"/>
                            <a:ea typeface="Cambria Math" panose="02040503050406030204" pitchFamily="18" charset="0"/>
                          </a:rPr>
                          <m:t>𝒏</m:t>
                        </m:r>
                      </m:sup>
                    </m:sSubSup>
                    <m:r>
                      <a:rPr lang="en-US" altLang="zh-CN" b="1" i="1">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ea typeface="Cambria Math" panose="02040503050406030204" pitchFamily="18" charset="0"/>
                          </a:rPr>
                          <m:t>𝒕</m:t>
                        </m:r>
                      </m:e>
                      <m:sub>
                        <m:r>
                          <a:rPr lang="en-US" altLang="zh-CN" b="1" i="1">
                            <a:solidFill>
                              <a:schemeClr val="tx1"/>
                            </a:solidFill>
                            <a:latin typeface="Cambria Math" panose="02040503050406030204" pitchFamily="18" charset="0"/>
                            <a:ea typeface="Cambria Math" panose="02040503050406030204" pitchFamily="18" charset="0"/>
                          </a:rPr>
                          <m:t>𝟏</m:t>
                        </m:r>
                      </m:sub>
                    </m:sSub>
                    <m:r>
                      <a:rPr lang="en-US" altLang="zh-CN" b="1" i="1">
                        <a:solidFill>
                          <a:schemeClr val="tx1"/>
                        </a:solidFill>
                        <a:latin typeface="Cambria Math" panose="02040503050406030204" pitchFamily="18" charset="0"/>
                        <a:ea typeface="Cambria Math" panose="02040503050406030204" pitchFamily="18" charset="0"/>
                      </a:rPr>
                      <m:t>,…,</m:t>
                    </m:r>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ea typeface="Cambria Math" panose="02040503050406030204" pitchFamily="18" charset="0"/>
                          </a:rPr>
                          <m:t>𝒕</m:t>
                        </m:r>
                      </m:e>
                      <m:sub>
                        <m:r>
                          <a:rPr lang="en-US" altLang="zh-CN" b="1" i="1">
                            <a:solidFill>
                              <a:schemeClr val="tx1"/>
                            </a:solidFill>
                            <a:latin typeface="Cambria Math" panose="02040503050406030204" pitchFamily="18" charset="0"/>
                            <a:ea typeface="Cambria Math" panose="02040503050406030204" pitchFamily="18" charset="0"/>
                          </a:rPr>
                          <m:t>𝒏</m:t>
                        </m:r>
                      </m:sub>
                    </m:sSub>
                    <m:r>
                      <a:rPr lang="en-US" altLang="zh-CN" b="1" i="1">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是合式公式；</a:t>
                </a:r>
                <a:endParaRPr lang="en-US" altLang="zh-CN" b="0" dirty="0">
                  <a:solidFill>
                    <a:schemeClr val="tx1"/>
                  </a:solidFill>
                  <a:latin typeface="Times New Roman" panose="02020603050405020304" pitchFamily="18" charset="0"/>
                </a:endParaRPr>
              </a:p>
              <a:p>
                <a:pPr marL="256150" lvl="1" indent="0">
                  <a:lnSpc>
                    <a:spcPct val="125000"/>
                  </a:lnSpc>
                  <a:buClr>
                    <a:srgbClr val="660033"/>
                  </a:buClr>
                  <a:buSzPct val="69117"/>
                  <a:buNone/>
                  <a:tabLst>
                    <a:tab pos="356235" algn="l"/>
                  </a:tabLst>
                </a:pPr>
                <a:r>
                  <a:rPr lang="en-US" altLang="zh-CN" b="0" dirty="0">
                    <a:solidFill>
                      <a:schemeClr val="tx1"/>
                    </a:solidFill>
                    <a:latin typeface="Times New Roman" panose="02020603050405020304" pitchFamily="18" charset="0"/>
                  </a:rPr>
                  <a:t>2</a:t>
                </a:r>
                <a:r>
                  <a:rPr lang="zh-CN" altLang="en-US" b="0" dirty="0">
                    <a:solidFill>
                      <a:schemeClr val="tx1"/>
                    </a:solidFill>
                    <a:latin typeface="Times New Roman" panose="02020603050405020304" pitchFamily="18" charset="0"/>
                  </a:rPr>
                  <a:t>）若</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latin typeface="Times New Roman" panose="02020603050405020304" pitchFamily="18" charset="0"/>
                  </a:rPr>
                  <a:t>是合式公式，则</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是合式公式；</a:t>
                </a:r>
                <a:endParaRPr lang="en-US" altLang="zh-CN" b="0" dirty="0">
                  <a:solidFill>
                    <a:schemeClr val="tx1"/>
                  </a:solidFill>
                  <a:latin typeface="Times New Roman" panose="02020603050405020304" pitchFamily="18" charset="0"/>
                </a:endParaRPr>
              </a:p>
              <a:p>
                <a:pPr marL="256150" lvl="1" indent="0">
                  <a:lnSpc>
                    <a:spcPct val="125000"/>
                  </a:lnSpc>
                  <a:buClr>
                    <a:srgbClr val="660033"/>
                  </a:buClr>
                  <a:buSzPct val="69117"/>
                  <a:buNone/>
                  <a:tabLst>
                    <a:tab pos="356235" algn="l"/>
                  </a:tabLst>
                </a:pPr>
                <a:r>
                  <a:rPr lang="en-US" altLang="zh-CN" b="0" dirty="0">
                    <a:solidFill>
                      <a:schemeClr val="tx1"/>
                    </a:solidFill>
                    <a:latin typeface="Times New Roman" panose="02020603050405020304" pitchFamily="18" charset="0"/>
                  </a:rPr>
                  <a:t>3</a:t>
                </a:r>
                <a:r>
                  <a:rPr lang="zh-CN" altLang="en-US" b="0" dirty="0">
                    <a:solidFill>
                      <a:schemeClr val="tx1"/>
                    </a:solidFill>
                    <a:latin typeface="Times New Roman" panose="02020603050405020304" pitchFamily="18" charset="0"/>
                  </a:rPr>
                  <a:t>）若</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latin typeface="Times New Roman" panose="02020603050405020304" pitchFamily="18" charset="0"/>
                  </a:rPr>
                  <a:t>和</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𝑹</m:t>
                    </m:r>
                  </m:oMath>
                </a14:m>
                <a:r>
                  <a:rPr lang="zh-CN" altLang="en-US" b="0" dirty="0">
                    <a:solidFill>
                      <a:schemeClr val="tx1"/>
                    </a:solidFill>
                    <a:latin typeface="Times New Roman" panose="02020603050405020304" pitchFamily="18" charset="0"/>
                  </a:rPr>
                  <a:t>是合式公式，则</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𝑸</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𝑹</m:t>
                    </m:r>
                    <m:r>
                      <a:rPr lang="en-US" altLang="zh-CN" b="1" i="1">
                        <a:solidFill>
                          <a:schemeClr val="tx1"/>
                        </a:solidFill>
                        <a:latin typeface="Cambria Math" panose="02040503050406030204" pitchFamily="18" charset="0"/>
                        <a:ea typeface="Cambria Math" panose="02040503050406030204" pitchFamily="18" charset="0"/>
                      </a:rPr>
                      <m:t>)</m:t>
                    </m:r>
                  </m:oMath>
                </a14:m>
                <a:r>
                  <a:rPr lang="zh-CN" altLang="en-US" dirty="0">
                    <a:solidFill>
                      <a:schemeClr val="tx1"/>
                    </a:solidFill>
                    <a:latin typeface="Times New Roman" panose="02020603050405020304" pitchFamily="18" charset="0"/>
                  </a:rPr>
                  <a:t>，</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𝑸</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oMath>
                </a14:m>
                <a:r>
                  <a:rPr lang="zh-CN" altLang="en-US" dirty="0">
                    <a:solidFill>
                      <a:schemeClr val="tx1"/>
                    </a:solidFill>
                    <a:latin typeface="Times New Roman" panose="02020603050405020304" pitchFamily="18" charset="0"/>
                  </a:rPr>
                  <a:t>，</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𝑸</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oMath>
                </a14:m>
                <a:r>
                  <a:rPr lang="zh-CN" altLang="en-US" dirty="0">
                    <a:solidFill>
                      <a:schemeClr val="tx1"/>
                    </a:solidFill>
                    <a:latin typeface="Times New Roman" panose="02020603050405020304" pitchFamily="18" charset="0"/>
                  </a:rPr>
                  <a:t>，</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𝑸</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及</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𝑸</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𝑹</m:t>
                    </m:r>
                    <m:r>
                      <a:rPr lang="en-US" altLang="zh-CN" b="1" i="1" dirty="0">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是合式公式；</a:t>
                </a:r>
                <a:endParaRPr lang="en-US" altLang="zh-CN" b="0" dirty="0">
                  <a:solidFill>
                    <a:schemeClr val="tx1"/>
                  </a:solidFill>
                  <a:latin typeface="Times New Roman" panose="02020603050405020304" pitchFamily="18" charset="0"/>
                </a:endParaRPr>
              </a:p>
              <a:p>
                <a:pPr marL="256150" lvl="1" indent="0">
                  <a:lnSpc>
                    <a:spcPct val="125000"/>
                  </a:lnSpc>
                  <a:buClr>
                    <a:srgbClr val="660033"/>
                  </a:buClr>
                  <a:buSzPct val="69117"/>
                  <a:buNone/>
                  <a:tabLst>
                    <a:tab pos="356235" algn="l"/>
                  </a:tabLst>
                </a:pPr>
                <a:r>
                  <a:rPr lang="en-US" altLang="zh-CN" b="0" dirty="0">
                    <a:solidFill>
                      <a:schemeClr val="tx1"/>
                    </a:solidFill>
                    <a:latin typeface="Times New Roman" panose="02020603050405020304" pitchFamily="18" charset="0"/>
                  </a:rPr>
                  <a:t>4</a:t>
                </a:r>
                <a:r>
                  <a:rPr lang="zh-CN" altLang="en-US" b="0" dirty="0">
                    <a:solidFill>
                      <a:schemeClr val="tx1"/>
                    </a:solidFill>
                    <a:latin typeface="Times New Roman" panose="02020603050405020304" pitchFamily="18" charset="0"/>
                  </a:rPr>
                  <a:t>）若</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latin typeface="Times New Roman" panose="02020603050405020304" pitchFamily="18" charset="0"/>
                  </a:rPr>
                  <a:t>是合式公式</a:t>
                </a:r>
                <a:r>
                  <a:rPr lang="en-US" altLang="zh-CN" b="0" dirty="0">
                    <a:solidFill>
                      <a:schemeClr val="tx1"/>
                    </a:solidFill>
                    <a:latin typeface="Times New Roman" panose="02020603050405020304" pitchFamily="18" charset="0"/>
                  </a:rPr>
                  <a:t>,</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𝒙</m:t>
                    </m:r>
                  </m:oMath>
                </a14:m>
                <a:r>
                  <a:rPr lang="zh-CN" altLang="en-US" b="0" dirty="0">
                    <a:solidFill>
                      <a:schemeClr val="tx1"/>
                    </a:solidFill>
                    <a:latin typeface="Times New Roman" panose="02020603050405020304" pitchFamily="18" charset="0"/>
                  </a:rPr>
                  <a:t>是变元</a:t>
                </a:r>
                <a:r>
                  <a:rPr lang="en-US" altLang="zh-CN" b="0" dirty="0">
                    <a:solidFill>
                      <a:schemeClr val="tx1"/>
                    </a:solidFill>
                    <a:latin typeface="Times New Roman" panose="02020603050405020304" pitchFamily="18" charset="0"/>
                  </a:rPr>
                  <a:t>,</a:t>
                </a:r>
                <a:r>
                  <a:rPr lang="zh-CN" altLang="en-US" b="0" dirty="0">
                    <a:solidFill>
                      <a:schemeClr val="tx1"/>
                    </a:solidFill>
                    <a:latin typeface="Times New Roman" panose="02020603050405020304" pitchFamily="18" charset="0"/>
                  </a:rPr>
                  <a:t>则</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𝒙𝑸</m:t>
                    </m:r>
                    <m:r>
                      <a:rPr lang="en-US" altLang="zh-CN" b="1" i="1">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及</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𝒙𝑸</m:t>
                    </m:r>
                    <m:r>
                      <a:rPr lang="en-US" altLang="zh-CN" b="1" i="1" dirty="0">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是合式公式；</a:t>
                </a:r>
                <a:endParaRPr lang="en-US" altLang="zh-CN" b="0" dirty="0">
                  <a:solidFill>
                    <a:schemeClr val="tx1"/>
                  </a:solidFill>
                  <a:latin typeface="Times New Roman" panose="02020603050405020304" pitchFamily="18" charset="0"/>
                </a:endParaRPr>
              </a:p>
              <a:p>
                <a:pPr marL="256150" lvl="1" indent="0">
                  <a:lnSpc>
                    <a:spcPct val="125000"/>
                  </a:lnSpc>
                  <a:buClr>
                    <a:srgbClr val="660033"/>
                  </a:buClr>
                  <a:buSzPct val="69117"/>
                  <a:buNone/>
                  <a:tabLst>
                    <a:tab pos="356235" algn="l"/>
                  </a:tabLst>
                </a:pPr>
                <a:r>
                  <a:rPr lang="en-US" altLang="zh-CN" b="0" dirty="0">
                    <a:solidFill>
                      <a:schemeClr val="tx1"/>
                    </a:solidFill>
                    <a:latin typeface="Times New Roman" panose="02020603050405020304" pitchFamily="18" charset="0"/>
                  </a:rPr>
                  <a:t>5</a:t>
                </a:r>
                <a:r>
                  <a:rPr lang="zh-CN" altLang="en-US" b="0" dirty="0">
                    <a:solidFill>
                      <a:schemeClr val="tx1"/>
                    </a:solidFill>
                    <a:latin typeface="Times New Roman" panose="02020603050405020304" pitchFamily="18" charset="0"/>
                  </a:rPr>
                  <a:t>）只有有限次应用（</a:t>
                </a:r>
                <a:r>
                  <a:rPr lang="en-US" altLang="zh-CN" b="0" dirty="0">
                    <a:solidFill>
                      <a:schemeClr val="tx1"/>
                    </a:solidFill>
                    <a:latin typeface="Times New Roman" panose="02020603050405020304" pitchFamily="18" charset="0"/>
                  </a:rPr>
                  <a:t>1</a:t>
                </a:r>
                <a:r>
                  <a:rPr lang="zh-CN" altLang="en-US" b="0" dirty="0">
                    <a:solidFill>
                      <a:schemeClr val="tx1"/>
                    </a:solidFill>
                    <a:latin typeface="Times New Roman" panose="02020603050405020304" pitchFamily="18" charset="0"/>
                  </a:rPr>
                  <a:t>）～（</a:t>
                </a:r>
                <a:r>
                  <a:rPr lang="en-US" altLang="zh-CN" b="0" dirty="0">
                    <a:solidFill>
                      <a:schemeClr val="tx1"/>
                    </a:solidFill>
                    <a:latin typeface="Times New Roman" panose="02020603050405020304" pitchFamily="18" charset="0"/>
                  </a:rPr>
                  <a:t>4</a:t>
                </a:r>
                <a:r>
                  <a:rPr lang="zh-CN" altLang="en-US" b="0" dirty="0">
                    <a:solidFill>
                      <a:schemeClr val="tx1"/>
                    </a:solidFill>
                    <a:latin typeface="Times New Roman" panose="02020603050405020304" pitchFamily="18" charset="0"/>
                  </a:rPr>
                  <a:t>）构成的公式是合式公式。</a:t>
                </a:r>
                <a:endParaRPr lang="en-US" altLang="zh-CN" b="0" dirty="0">
                  <a:solidFill>
                    <a:schemeClr val="tx1"/>
                  </a:solidFill>
                  <a:latin typeface="Times New Roman" panose="02020603050405020304" pitchFamily="18" charset="0"/>
                </a:endParaRPr>
              </a:p>
              <a:p>
                <a:pPr marL="256150" lvl="1" indent="0">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在一阶谓词公理系统中，一阶理论语言仅有联结词</a:t>
                </a:r>
                <a14:m>
                  <m:oMath xmlns:m="http://schemas.openxmlformats.org/officeDocument/2006/math">
                    <m:r>
                      <a:rPr lang="en-US" altLang="zh-CN" b="0" i="1">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a:t>
                </a:r>
                <a14:m>
                  <m:oMath xmlns:m="http://schemas.openxmlformats.org/officeDocument/2006/math">
                    <m:r>
                      <a:rPr lang="zh-CN" altLang="en-US" b="0" i="1" dirty="0">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，仅有量词</a:t>
                </a:r>
                <a14:m>
                  <m:oMath xmlns:m="http://schemas.openxmlformats.org/officeDocument/2006/math">
                    <m:r>
                      <a:rPr lang="zh-CN" altLang="en-US" b="0" i="1">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5" y="946150"/>
                <a:ext cx="8800042" cy="5716588"/>
              </a:xfrm>
              <a:blipFill>
                <a:blip r:embed="rId2"/>
                <a:stretch>
                  <a:fillRect l="-346" r="-14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0777793"/>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8CFB41A-36F5-4C4D-9169-01927FEF8C8D}"/>
              </a:ext>
            </a:extLst>
          </p:cNvPr>
          <p:cNvSpPr>
            <a:spLocks noGrp="1" noChangeArrowheads="1"/>
          </p:cNvSpPr>
          <p:nvPr>
            <p:ph type="title"/>
          </p:nvPr>
        </p:nvSpPr>
        <p:spPr/>
        <p:txBody>
          <a:bodyPr/>
          <a:lstStyle/>
          <a:p>
            <a:r>
              <a:rPr lang="zh-CN" altLang="en-US" spc="-5" dirty="0">
                <a:latin typeface="黑体" panose="02010609060101010101" pitchFamily="49" charset="-122"/>
                <a:ea typeface="黑体" panose="02010609060101010101" pitchFamily="49" charset="-122"/>
              </a:rPr>
              <a:t>本章内容</a:t>
            </a:r>
            <a:endParaRPr lang="zh-CN" altLang="en-US" dirty="0">
              <a:latin typeface="黑体" panose="02010609060101010101" pitchFamily="49" charset="-122"/>
              <a:ea typeface="黑体" panose="02010609060101010101" pitchFamily="49" charset="-122"/>
            </a:endParaRPr>
          </a:p>
        </p:txBody>
      </p:sp>
      <p:sp>
        <p:nvSpPr>
          <p:cNvPr id="6" name="object 2">
            <a:extLst>
              <a:ext uri="{FF2B5EF4-FFF2-40B4-BE49-F238E27FC236}">
                <a16:creationId xmlns:a16="http://schemas.microsoft.com/office/drawing/2014/main" id="{86E5D400-50FD-3B62-EA5F-03339F7278D4}"/>
              </a:ext>
            </a:extLst>
          </p:cNvPr>
          <p:cNvSpPr txBox="1"/>
          <p:nvPr/>
        </p:nvSpPr>
        <p:spPr>
          <a:xfrm>
            <a:off x="304800" y="990600"/>
            <a:ext cx="8393724" cy="4164858"/>
          </a:xfrm>
          <a:prstGeom prst="rect">
            <a:avLst/>
          </a:prstGeom>
        </p:spPr>
        <p:txBody>
          <a:bodyPr vert="horz" wrap="square" lIns="0" tIns="140335" rIns="0" bIns="0" rtlCol="0">
            <a:spAutoFit/>
          </a:bodyPr>
          <a:lstStyle/>
          <a:p>
            <a:pPr marL="469900" lvl="0" indent="-457200">
              <a:lnSpc>
                <a:spcPct val="125000"/>
              </a:lnSpc>
              <a:buClr>
                <a:srgbClr val="660033"/>
              </a:buClr>
              <a:buSzPct val="69117"/>
              <a:buFont typeface="Wingdings" pitchFamily="2" charset="2"/>
              <a:buChar char="n"/>
              <a:tabLst>
                <a:tab pos="356235" algn="l"/>
              </a:tabLst>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谓词合式公式语义</a:t>
            </a: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推论关系和相等关系</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推论与等价关系的语义</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推论判断的方法</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重要定理</a:t>
            </a: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前束范式与斯科伦范式</a:t>
            </a:r>
          </a:p>
          <a:p>
            <a:pPr marL="46990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一阶理论语言</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46990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论域、结构与模型</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11548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一阶理论语言</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p:txBody>
              <a:bodyPr/>
              <a:lstStyle/>
              <a:p>
                <a:pPr indent="-330200" algn="just">
                  <a:lnSpc>
                    <a:spcPct val="125000"/>
                  </a:lnSpc>
                  <a:buClr>
                    <a:srgbClr val="660033"/>
                  </a:buClr>
                  <a:buSzPct val="69117"/>
                  <a:tabLst>
                    <a:tab pos="356235" algn="l"/>
                  </a:tabLst>
                </a:pPr>
                <a:r>
                  <a:rPr lang="zh-CN" altLang="en-US" b="0" dirty="0">
                    <a:latin typeface="Times New Roman" panose="02020603050405020304" pitchFamily="18" charset="0"/>
                  </a:rPr>
                  <a:t>一阶谓词逻辑</a:t>
                </a:r>
                <a:r>
                  <a:rPr lang="zh-CN" altLang="en-US" b="0" dirty="0">
                    <a:solidFill>
                      <a:schemeClr val="tx1"/>
                    </a:solidFill>
                    <a:latin typeface="Times New Roman" panose="02020603050405020304" pitchFamily="18" charset="0"/>
                  </a:rPr>
                  <a:t>语言</a:t>
                </a:r>
                <a14:m>
                  <m:oMath xmlns:m="http://schemas.openxmlformats.org/officeDocument/2006/math">
                    <m:sSubSup>
                      <m:sSubSupPr>
                        <m:ctrlPr>
                          <a:rPr lang="en-US" altLang="zh-CN" i="1">
                            <a:solidFill>
                              <a:schemeClr val="tx1"/>
                            </a:solidFill>
                            <a:latin typeface="Cambria Math" panose="02040503050406030204" pitchFamily="18" charset="0"/>
                            <a:ea typeface="Cambria Math" panose="02040503050406030204" pitchFamily="18" charset="0"/>
                          </a:rPr>
                        </m:ctrlPr>
                      </m:sSubSupPr>
                      <m:e>
                        <m:r>
                          <a:rPr lang="en-US" altLang="zh-CN" b="1" i="1">
                            <a:solidFill>
                              <a:schemeClr val="tx1"/>
                            </a:solidFill>
                            <a:latin typeface="Cambria Math" panose="02040503050406030204" pitchFamily="18" charset="0"/>
                            <a:ea typeface="Cambria Math" panose="02040503050406030204" pitchFamily="18" charset="0"/>
                          </a:rPr>
                          <m:t>𝑳</m:t>
                        </m:r>
                      </m:e>
                      <m:sub>
                        <m:r>
                          <a:rPr lang="en-US" altLang="zh-CN" b="1" i="1">
                            <a:solidFill>
                              <a:schemeClr val="tx1"/>
                            </a:solidFill>
                            <a:latin typeface="Cambria Math" panose="02040503050406030204" pitchFamily="18" charset="0"/>
                            <a:ea typeface="Cambria Math" panose="02040503050406030204" pitchFamily="18" charset="0"/>
                          </a:rPr>
                          <m:t>𝟏</m:t>
                        </m:r>
                      </m:sub>
                      <m:sup>
                        <m:r>
                          <a:rPr lang="en-US" altLang="zh-CN" b="1" i="1">
                            <a:solidFill>
                              <a:schemeClr val="tx1"/>
                            </a:solidFill>
                            <a:latin typeface="Cambria Math" panose="02040503050406030204" pitchFamily="18" charset="0"/>
                            <a:ea typeface="Cambria Math" panose="02040503050406030204" pitchFamily="18" charset="0"/>
                          </a:rPr>
                          <m:t>𝟏</m:t>
                        </m:r>
                      </m:sup>
                    </m:sSubSup>
                    <m:r>
                      <a:rPr lang="en-US" altLang="zh-CN" b="1" i="1">
                        <a:solidFill>
                          <a:schemeClr val="tx1"/>
                        </a:solidFill>
                        <a:latin typeface="Cambria Math" panose="02040503050406030204" pitchFamily="18" charset="0"/>
                        <a:ea typeface="Cambria Math" panose="02040503050406030204" pitchFamily="18" charset="0"/>
                      </a:rPr>
                      <m:t>=&lt;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m:t>
                        </m:r>
                      </m:e>
                    </m:d>
                    <m:r>
                      <a:rPr lang="en-US" altLang="zh-CN"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m:t>
                        </m:r>
                      </m:e>
                    </m:d>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𝑷</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𝑭</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𝑪</m:t>
                    </m:r>
                    <m:r>
                      <a:rPr lang="en-US" altLang="zh-CN" b="1" i="1">
                        <a:solidFill>
                          <a:schemeClr val="tx1"/>
                        </a:solidFill>
                        <a:latin typeface="Cambria Math" panose="02040503050406030204" pitchFamily="18" charset="0"/>
                        <a:ea typeface="Cambria Math" panose="02040503050406030204" pitchFamily="18" charset="0"/>
                      </a:rPr>
                      <m:t>&gt; </m:t>
                    </m:r>
                  </m:oMath>
                </a14:m>
                <a:endParaRPr lang="en-US" altLang="zh-CN" dirty="0">
                  <a:solidFill>
                    <a:schemeClr val="tx1"/>
                  </a:solidFill>
                  <a:latin typeface="Times New Roman" panose="02020603050405020304" pitchFamily="18" charset="0"/>
                </a:endParaRPr>
              </a:p>
              <a:p>
                <a:pPr indent="-330200" algn="just">
                  <a:lnSpc>
                    <a:spcPct val="125000"/>
                  </a:lnSpc>
                  <a:buClr>
                    <a:srgbClr val="660033"/>
                  </a:buClr>
                  <a:buSzPct val="69117"/>
                  <a:tabLst>
                    <a:tab pos="356235" algn="l"/>
                  </a:tabLst>
                </a:pPr>
                <a:r>
                  <a:rPr lang="zh-CN" altLang="en-US" dirty="0">
                    <a:solidFill>
                      <a:srgbClr val="047BDE"/>
                    </a:solidFill>
                    <a:latin typeface="Times New Roman" panose="02020603050405020304" pitchFamily="18" charset="0"/>
                  </a:rPr>
                  <a:t>定义</a:t>
                </a:r>
                <a:r>
                  <a:rPr lang="en-US" altLang="zh-CN" dirty="0">
                    <a:solidFill>
                      <a:srgbClr val="047BDE"/>
                    </a:solidFill>
                    <a:latin typeface="Times New Roman" panose="02020603050405020304" pitchFamily="18" charset="0"/>
                  </a:rPr>
                  <a:t>3.4.3</a:t>
                </a:r>
                <a:r>
                  <a:rPr lang="zh-CN" altLang="en-US" dirty="0">
                    <a:solidFill>
                      <a:srgbClr val="047BDE"/>
                    </a:solidFill>
                    <a:latin typeface="Times New Roman" panose="02020603050405020304" pitchFamily="18" charset="0"/>
                  </a:rPr>
                  <a:t> </a:t>
                </a:r>
                <a:r>
                  <a:rPr lang="zh-CN" altLang="en-US" b="0" dirty="0">
                    <a:solidFill>
                      <a:schemeClr val="tx1"/>
                    </a:solidFill>
                    <a:latin typeface="Times New Roman" panose="02020603050405020304" pitchFamily="18" charset="0"/>
                  </a:rPr>
                  <a:t>语言</a:t>
                </a:r>
                <a14:m>
                  <m:oMath xmlns:m="http://schemas.openxmlformats.org/officeDocument/2006/math">
                    <m:sSubSup>
                      <m:sSubSupPr>
                        <m:ctrlPr>
                          <a:rPr lang="en-US" altLang="zh-CN" i="1">
                            <a:solidFill>
                              <a:schemeClr val="tx1"/>
                            </a:solidFill>
                            <a:latin typeface="Cambria Math" panose="02040503050406030204" pitchFamily="18" charset="0"/>
                            <a:ea typeface="Cambria Math" panose="02040503050406030204" pitchFamily="18" charset="0"/>
                          </a:rPr>
                        </m:ctrlPr>
                      </m:sSubSupPr>
                      <m:e>
                        <m:r>
                          <a:rPr lang="en-US" altLang="zh-CN" b="1" i="1">
                            <a:solidFill>
                              <a:schemeClr val="tx1"/>
                            </a:solidFill>
                            <a:latin typeface="Cambria Math" panose="02040503050406030204" pitchFamily="18" charset="0"/>
                            <a:ea typeface="Cambria Math" panose="02040503050406030204" pitchFamily="18" charset="0"/>
                          </a:rPr>
                          <m:t>𝑳</m:t>
                        </m:r>
                      </m:e>
                      <m:sub>
                        <m:r>
                          <a:rPr lang="en-US" altLang="zh-CN" b="1" i="1">
                            <a:solidFill>
                              <a:schemeClr val="tx1"/>
                            </a:solidFill>
                            <a:latin typeface="Cambria Math" panose="02040503050406030204" pitchFamily="18" charset="0"/>
                            <a:ea typeface="Cambria Math" panose="02040503050406030204" pitchFamily="18" charset="0"/>
                          </a:rPr>
                          <m:t>𝟏</m:t>
                        </m:r>
                      </m:sub>
                      <m:sup>
                        <m:r>
                          <a:rPr lang="en-US" altLang="zh-CN" b="1" i="1">
                            <a:solidFill>
                              <a:schemeClr val="tx1"/>
                            </a:solidFill>
                            <a:latin typeface="Cambria Math" panose="02040503050406030204" pitchFamily="18" charset="0"/>
                            <a:ea typeface="Cambria Math" panose="02040503050406030204" pitchFamily="18" charset="0"/>
                          </a:rPr>
                          <m:t>𝟏</m:t>
                        </m:r>
                      </m:sup>
                    </m:sSubSup>
                  </m:oMath>
                </a14:m>
                <a:r>
                  <a:rPr lang="zh-CN" altLang="en-US" b="0" dirty="0">
                    <a:solidFill>
                      <a:schemeClr val="tx1"/>
                    </a:solidFill>
                    <a:latin typeface="Times New Roman" panose="02020603050405020304" pitchFamily="18" charset="0"/>
                  </a:rPr>
                  <a:t>中合式公式是按如下规则构成的有穷长符号串：</a:t>
                </a:r>
                <a:endParaRPr lang="en-US" altLang="zh-CN" b="0" dirty="0">
                  <a:solidFill>
                    <a:schemeClr val="tx1"/>
                  </a:solidFill>
                  <a:latin typeface="Times New Roman" panose="02020603050405020304" pitchFamily="18" charset="0"/>
                </a:endParaRPr>
              </a:p>
              <a:p>
                <a:pPr marL="364150" lvl="1" indent="0">
                  <a:lnSpc>
                    <a:spcPct val="125000"/>
                  </a:lnSpc>
                  <a:buClr>
                    <a:srgbClr val="660033"/>
                  </a:buClr>
                  <a:buSzPct val="69117"/>
                  <a:buNone/>
                  <a:tabLst>
                    <a:tab pos="356235" algn="l"/>
                  </a:tabLst>
                </a:pPr>
                <a:r>
                  <a:rPr lang="en-US" altLang="zh-CN" sz="2600" b="0" dirty="0">
                    <a:solidFill>
                      <a:schemeClr val="tx1"/>
                    </a:solidFill>
                    <a:latin typeface="Times New Roman" panose="02020603050405020304" pitchFamily="18" charset="0"/>
                  </a:rPr>
                  <a:t>1</a:t>
                </a:r>
                <a:r>
                  <a:rPr lang="zh-CN" altLang="en-US" sz="2600" b="0" dirty="0">
                    <a:solidFill>
                      <a:schemeClr val="tx1"/>
                    </a:solidFill>
                    <a:latin typeface="Times New Roman" panose="02020603050405020304" pitchFamily="18" charset="0"/>
                  </a:rPr>
                  <a:t>）若</a:t>
                </a:r>
                <a14:m>
                  <m:oMath xmlns:m="http://schemas.openxmlformats.org/officeDocument/2006/math">
                    <m:sSub>
                      <m:sSubPr>
                        <m:ctrlPr>
                          <a:rPr lang="en-US" altLang="zh-CN" sz="2600" i="1">
                            <a:solidFill>
                              <a:schemeClr val="tx1"/>
                            </a:solidFill>
                            <a:latin typeface="Cambria Math" panose="02040503050406030204" pitchFamily="18" charset="0"/>
                            <a:ea typeface="Cambria Math" panose="02040503050406030204" pitchFamily="18" charset="0"/>
                          </a:rPr>
                        </m:ctrlPr>
                      </m:sSubPr>
                      <m:e>
                        <m:r>
                          <a:rPr lang="en-US" altLang="zh-CN" sz="2600" b="1" i="1">
                            <a:solidFill>
                              <a:schemeClr val="tx1"/>
                            </a:solidFill>
                            <a:latin typeface="Cambria Math" panose="02040503050406030204" pitchFamily="18" charset="0"/>
                            <a:ea typeface="Cambria Math" panose="02040503050406030204" pitchFamily="18" charset="0"/>
                          </a:rPr>
                          <m:t>𝒕</m:t>
                        </m:r>
                      </m:e>
                      <m:sub>
                        <m:r>
                          <a:rPr lang="en-US" altLang="zh-CN" sz="2600" b="1" i="1">
                            <a:solidFill>
                              <a:schemeClr val="tx1"/>
                            </a:solidFill>
                            <a:latin typeface="Cambria Math" panose="02040503050406030204" pitchFamily="18" charset="0"/>
                            <a:ea typeface="Cambria Math" panose="02040503050406030204" pitchFamily="18" charset="0"/>
                          </a:rPr>
                          <m:t>𝟏</m:t>
                        </m:r>
                      </m:sub>
                    </m:sSub>
                    <m:r>
                      <a:rPr lang="en-US" altLang="zh-CN" sz="2600" b="1" i="1">
                        <a:solidFill>
                          <a:schemeClr val="tx1"/>
                        </a:solidFill>
                        <a:latin typeface="Cambria Math" panose="02040503050406030204" pitchFamily="18" charset="0"/>
                        <a:ea typeface="Cambria Math" panose="02040503050406030204" pitchFamily="18" charset="0"/>
                      </a:rPr>
                      <m:t>,…,</m:t>
                    </m:r>
                    <m:sSub>
                      <m:sSubPr>
                        <m:ctrlPr>
                          <a:rPr lang="en-US" altLang="zh-CN" sz="2600" i="1">
                            <a:solidFill>
                              <a:schemeClr val="tx1"/>
                            </a:solidFill>
                            <a:latin typeface="Cambria Math" panose="02040503050406030204" pitchFamily="18" charset="0"/>
                            <a:ea typeface="Cambria Math" panose="02040503050406030204" pitchFamily="18" charset="0"/>
                          </a:rPr>
                        </m:ctrlPr>
                      </m:sSubPr>
                      <m:e>
                        <m:r>
                          <a:rPr lang="en-US" altLang="zh-CN" sz="2600" b="1" i="1">
                            <a:solidFill>
                              <a:schemeClr val="tx1"/>
                            </a:solidFill>
                            <a:latin typeface="Cambria Math" panose="02040503050406030204" pitchFamily="18" charset="0"/>
                            <a:ea typeface="Cambria Math" panose="02040503050406030204" pitchFamily="18" charset="0"/>
                          </a:rPr>
                          <m:t>𝒕</m:t>
                        </m:r>
                      </m:e>
                      <m:sub>
                        <m:r>
                          <a:rPr lang="en-US" altLang="zh-CN" sz="2600" b="1" i="1">
                            <a:solidFill>
                              <a:schemeClr val="tx1"/>
                            </a:solidFill>
                            <a:latin typeface="Cambria Math" panose="02040503050406030204" pitchFamily="18" charset="0"/>
                            <a:ea typeface="Cambria Math" panose="02040503050406030204" pitchFamily="18" charset="0"/>
                          </a:rPr>
                          <m:t>𝒏</m:t>
                        </m:r>
                      </m:sub>
                    </m:sSub>
                  </m:oMath>
                </a14:m>
                <a:r>
                  <a:rPr lang="zh-CN" altLang="en-US" sz="2600" b="0" dirty="0">
                    <a:solidFill>
                      <a:schemeClr val="tx1"/>
                    </a:solidFill>
                    <a:latin typeface="Times New Roman" panose="02020603050405020304" pitchFamily="18" charset="0"/>
                  </a:rPr>
                  <a:t>是项，</a:t>
                </a:r>
                <a14:m>
                  <m:oMath xmlns:m="http://schemas.openxmlformats.org/officeDocument/2006/math">
                    <m:sSubSup>
                      <m:sSubSupPr>
                        <m:ctrlPr>
                          <a:rPr lang="en-US" altLang="zh-CN" sz="2600" i="1">
                            <a:solidFill>
                              <a:schemeClr val="tx1"/>
                            </a:solidFill>
                            <a:latin typeface="Cambria Math" panose="02040503050406030204" pitchFamily="18" charset="0"/>
                            <a:ea typeface="Cambria Math" panose="02040503050406030204" pitchFamily="18" charset="0"/>
                          </a:rPr>
                        </m:ctrlPr>
                      </m:sSubSupPr>
                      <m:e>
                        <m:r>
                          <a:rPr lang="en-US" altLang="zh-CN" sz="2600" b="1" i="1">
                            <a:solidFill>
                              <a:schemeClr val="tx1"/>
                            </a:solidFill>
                            <a:latin typeface="Cambria Math" panose="02040503050406030204" pitchFamily="18" charset="0"/>
                            <a:ea typeface="Cambria Math" panose="02040503050406030204" pitchFamily="18" charset="0"/>
                          </a:rPr>
                          <m:t>𝑸</m:t>
                        </m:r>
                      </m:e>
                      <m:sub>
                        <m:r>
                          <a:rPr lang="en-US" altLang="zh-CN" sz="2600" b="1" i="1">
                            <a:solidFill>
                              <a:schemeClr val="tx1"/>
                            </a:solidFill>
                            <a:latin typeface="Cambria Math" panose="02040503050406030204" pitchFamily="18" charset="0"/>
                            <a:ea typeface="Cambria Math" panose="02040503050406030204" pitchFamily="18" charset="0"/>
                          </a:rPr>
                          <m:t>𝒊</m:t>
                        </m:r>
                      </m:sub>
                      <m:sup>
                        <m:r>
                          <a:rPr lang="en-US" altLang="zh-CN" sz="2600" b="1" i="1">
                            <a:solidFill>
                              <a:schemeClr val="tx1"/>
                            </a:solidFill>
                            <a:latin typeface="Cambria Math" panose="02040503050406030204" pitchFamily="18" charset="0"/>
                            <a:ea typeface="Cambria Math" panose="02040503050406030204" pitchFamily="18" charset="0"/>
                          </a:rPr>
                          <m:t>𝒏</m:t>
                        </m:r>
                      </m:sup>
                    </m:sSubSup>
                  </m:oMath>
                </a14:m>
                <a:r>
                  <a:rPr lang="zh-CN" altLang="en-US" sz="2600" b="0" dirty="0">
                    <a:solidFill>
                      <a:schemeClr val="tx1"/>
                    </a:solidFill>
                    <a:latin typeface="Times New Roman" panose="02020603050405020304" pitchFamily="18" charset="0"/>
                  </a:rPr>
                  <a:t>是</a:t>
                </a:r>
                <a14:m>
                  <m:oMath xmlns:m="http://schemas.openxmlformats.org/officeDocument/2006/math">
                    <m:r>
                      <a:rPr lang="en-US" altLang="zh-CN" sz="2600" b="1" i="1" dirty="0">
                        <a:solidFill>
                          <a:schemeClr val="tx1"/>
                        </a:solidFill>
                        <a:latin typeface="Cambria Math" panose="02040503050406030204" pitchFamily="18" charset="0"/>
                        <a:ea typeface="Cambria Math" panose="02040503050406030204" pitchFamily="18" charset="0"/>
                      </a:rPr>
                      <m:t>𝒏</m:t>
                    </m:r>
                  </m:oMath>
                </a14:m>
                <a:r>
                  <a:rPr lang="zh-CN" altLang="en-US" sz="2600" b="0" dirty="0">
                    <a:solidFill>
                      <a:schemeClr val="tx1"/>
                    </a:solidFill>
                    <a:latin typeface="Times New Roman" panose="02020603050405020304" pitchFamily="18" charset="0"/>
                  </a:rPr>
                  <a:t>元谓词，则</a:t>
                </a:r>
                <a14:m>
                  <m:oMath xmlns:m="http://schemas.openxmlformats.org/officeDocument/2006/math">
                    <m:sSubSup>
                      <m:sSubSupPr>
                        <m:ctrlPr>
                          <a:rPr lang="en-US" altLang="zh-CN" sz="2600" i="1">
                            <a:solidFill>
                              <a:schemeClr val="tx1"/>
                            </a:solidFill>
                            <a:latin typeface="Cambria Math" panose="02040503050406030204" pitchFamily="18" charset="0"/>
                            <a:ea typeface="Cambria Math" panose="02040503050406030204" pitchFamily="18" charset="0"/>
                          </a:rPr>
                        </m:ctrlPr>
                      </m:sSubSupPr>
                      <m:e>
                        <m:r>
                          <a:rPr lang="en-US" altLang="zh-CN" sz="2600" b="1" i="1">
                            <a:solidFill>
                              <a:schemeClr val="tx1"/>
                            </a:solidFill>
                            <a:latin typeface="Cambria Math" panose="02040503050406030204" pitchFamily="18" charset="0"/>
                            <a:ea typeface="Cambria Math" panose="02040503050406030204" pitchFamily="18" charset="0"/>
                          </a:rPr>
                          <m:t>𝑸</m:t>
                        </m:r>
                      </m:e>
                      <m:sub>
                        <m:r>
                          <a:rPr lang="en-US" altLang="zh-CN" sz="2600" b="1" i="1">
                            <a:solidFill>
                              <a:schemeClr val="tx1"/>
                            </a:solidFill>
                            <a:latin typeface="Cambria Math" panose="02040503050406030204" pitchFamily="18" charset="0"/>
                            <a:ea typeface="Cambria Math" panose="02040503050406030204" pitchFamily="18" charset="0"/>
                          </a:rPr>
                          <m:t>𝒊</m:t>
                        </m:r>
                      </m:sub>
                      <m:sup>
                        <m:r>
                          <a:rPr lang="en-US" altLang="zh-CN" sz="2600" b="1" i="1">
                            <a:solidFill>
                              <a:schemeClr val="tx1"/>
                            </a:solidFill>
                            <a:latin typeface="Cambria Math" panose="02040503050406030204" pitchFamily="18" charset="0"/>
                            <a:ea typeface="Cambria Math" panose="02040503050406030204" pitchFamily="18" charset="0"/>
                          </a:rPr>
                          <m:t>𝒏</m:t>
                        </m:r>
                      </m:sup>
                    </m:sSubSup>
                    <m:r>
                      <a:rPr lang="en-US" altLang="zh-CN" sz="2600" b="1" i="1">
                        <a:solidFill>
                          <a:schemeClr val="tx1"/>
                        </a:solidFill>
                        <a:latin typeface="Cambria Math" panose="02040503050406030204" pitchFamily="18" charset="0"/>
                        <a:ea typeface="Cambria Math" panose="02040503050406030204" pitchFamily="18" charset="0"/>
                      </a:rPr>
                      <m:t>(</m:t>
                    </m:r>
                    <m:sSub>
                      <m:sSubPr>
                        <m:ctrlPr>
                          <a:rPr lang="en-US" altLang="zh-CN" sz="2600" i="1">
                            <a:solidFill>
                              <a:schemeClr val="tx1"/>
                            </a:solidFill>
                            <a:latin typeface="Cambria Math" panose="02040503050406030204" pitchFamily="18" charset="0"/>
                            <a:ea typeface="Cambria Math" panose="02040503050406030204" pitchFamily="18" charset="0"/>
                          </a:rPr>
                        </m:ctrlPr>
                      </m:sSubPr>
                      <m:e>
                        <m:r>
                          <a:rPr lang="en-US" altLang="zh-CN" sz="2600" b="1" i="1">
                            <a:solidFill>
                              <a:schemeClr val="tx1"/>
                            </a:solidFill>
                            <a:latin typeface="Cambria Math" panose="02040503050406030204" pitchFamily="18" charset="0"/>
                            <a:ea typeface="Cambria Math" panose="02040503050406030204" pitchFamily="18" charset="0"/>
                          </a:rPr>
                          <m:t>𝒕</m:t>
                        </m:r>
                      </m:e>
                      <m:sub>
                        <m:r>
                          <a:rPr lang="en-US" altLang="zh-CN" sz="2600" b="1" i="1">
                            <a:solidFill>
                              <a:schemeClr val="tx1"/>
                            </a:solidFill>
                            <a:latin typeface="Cambria Math" panose="02040503050406030204" pitchFamily="18" charset="0"/>
                            <a:ea typeface="Cambria Math" panose="02040503050406030204" pitchFamily="18" charset="0"/>
                          </a:rPr>
                          <m:t>𝟏</m:t>
                        </m:r>
                      </m:sub>
                    </m:sSub>
                    <m:r>
                      <a:rPr lang="en-US" altLang="zh-CN" sz="2600" b="1" i="1">
                        <a:solidFill>
                          <a:schemeClr val="tx1"/>
                        </a:solidFill>
                        <a:latin typeface="Cambria Math" panose="02040503050406030204" pitchFamily="18" charset="0"/>
                        <a:ea typeface="Cambria Math" panose="02040503050406030204" pitchFamily="18" charset="0"/>
                      </a:rPr>
                      <m:t>,…,</m:t>
                    </m:r>
                    <m:sSub>
                      <m:sSubPr>
                        <m:ctrlPr>
                          <a:rPr lang="en-US" altLang="zh-CN" sz="2600" i="1">
                            <a:solidFill>
                              <a:schemeClr val="tx1"/>
                            </a:solidFill>
                            <a:latin typeface="Cambria Math" panose="02040503050406030204" pitchFamily="18" charset="0"/>
                            <a:ea typeface="Cambria Math" panose="02040503050406030204" pitchFamily="18" charset="0"/>
                          </a:rPr>
                        </m:ctrlPr>
                      </m:sSubPr>
                      <m:e>
                        <m:r>
                          <a:rPr lang="en-US" altLang="zh-CN" sz="2600" b="1" i="1">
                            <a:solidFill>
                              <a:schemeClr val="tx1"/>
                            </a:solidFill>
                            <a:latin typeface="Cambria Math" panose="02040503050406030204" pitchFamily="18" charset="0"/>
                            <a:ea typeface="Cambria Math" panose="02040503050406030204" pitchFamily="18" charset="0"/>
                          </a:rPr>
                          <m:t>𝒕</m:t>
                        </m:r>
                      </m:e>
                      <m:sub>
                        <m:r>
                          <a:rPr lang="en-US" altLang="zh-CN" sz="2600" b="1" i="1">
                            <a:solidFill>
                              <a:schemeClr val="tx1"/>
                            </a:solidFill>
                            <a:latin typeface="Cambria Math" panose="02040503050406030204" pitchFamily="18" charset="0"/>
                            <a:ea typeface="Cambria Math" panose="02040503050406030204" pitchFamily="18" charset="0"/>
                          </a:rPr>
                          <m:t>𝒏</m:t>
                        </m:r>
                      </m:sub>
                    </m:sSub>
                    <m:r>
                      <a:rPr lang="en-US" altLang="zh-CN" sz="2600" b="1" i="1">
                        <a:solidFill>
                          <a:schemeClr val="tx1"/>
                        </a:solidFill>
                        <a:latin typeface="Cambria Math" panose="02040503050406030204" pitchFamily="18" charset="0"/>
                        <a:ea typeface="Cambria Math" panose="02040503050406030204" pitchFamily="18" charset="0"/>
                      </a:rPr>
                      <m:t>)</m:t>
                    </m:r>
                  </m:oMath>
                </a14:m>
                <a:r>
                  <a:rPr lang="zh-CN" altLang="en-US" sz="2600" b="0" dirty="0">
                    <a:solidFill>
                      <a:schemeClr val="tx1"/>
                    </a:solidFill>
                    <a:latin typeface="Times New Roman" panose="02020603050405020304" pitchFamily="18" charset="0"/>
                  </a:rPr>
                  <a:t>是合式公式；</a:t>
                </a:r>
                <a:endParaRPr lang="en-US" altLang="zh-CN" sz="2600" b="0" dirty="0">
                  <a:solidFill>
                    <a:schemeClr val="tx1"/>
                  </a:solidFill>
                  <a:latin typeface="Times New Roman" panose="02020603050405020304" pitchFamily="18" charset="0"/>
                </a:endParaRPr>
              </a:p>
              <a:p>
                <a:pPr marL="364150" lvl="1" indent="0">
                  <a:lnSpc>
                    <a:spcPct val="125000"/>
                  </a:lnSpc>
                  <a:buClr>
                    <a:srgbClr val="660033"/>
                  </a:buClr>
                  <a:buSzPct val="69117"/>
                  <a:buNone/>
                  <a:tabLst>
                    <a:tab pos="356235" algn="l"/>
                  </a:tabLst>
                </a:pPr>
                <a:r>
                  <a:rPr lang="en-US" altLang="zh-CN" sz="2600" b="0" dirty="0">
                    <a:solidFill>
                      <a:schemeClr val="tx1"/>
                    </a:solidFill>
                    <a:latin typeface="Times New Roman" panose="02020603050405020304" pitchFamily="18" charset="0"/>
                  </a:rPr>
                  <a:t>2</a:t>
                </a:r>
                <a:r>
                  <a:rPr lang="zh-CN" altLang="en-US" sz="2600" b="0" dirty="0">
                    <a:solidFill>
                      <a:schemeClr val="tx1"/>
                    </a:solidFill>
                    <a:latin typeface="Times New Roman" panose="02020603050405020304" pitchFamily="18" charset="0"/>
                  </a:rPr>
                  <a:t>）若</a:t>
                </a:r>
                <a14:m>
                  <m:oMath xmlns:m="http://schemas.openxmlformats.org/officeDocument/2006/math">
                    <m:r>
                      <a:rPr lang="en-US" altLang="zh-CN" sz="2600" b="1" i="1">
                        <a:solidFill>
                          <a:schemeClr val="tx1"/>
                        </a:solidFill>
                        <a:latin typeface="Cambria Math" panose="02040503050406030204" pitchFamily="18" charset="0"/>
                        <a:ea typeface="Cambria Math" panose="02040503050406030204" pitchFamily="18" charset="0"/>
                      </a:rPr>
                      <m:t>𝑸</m:t>
                    </m:r>
                  </m:oMath>
                </a14:m>
                <a:r>
                  <a:rPr lang="zh-CN" altLang="en-US" sz="2600" b="0" dirty="0">
                    <a:solidFill>
                      <a:schemeClr val="tx1"/>
                    </a:solidFill>
                    <a:latin typeface="Times New Roman" panose="02020603050405020304" pitchFamily="18" charset="0"/>
                  </a:rPr>
                  <a:t>是合式公式，则</a:t>
                </a:r>
                <a14:m>
                  <m:oMath xmlns:m="http://schemas.openxmlformats.org/officeDocument/2006/math">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𝑸</m:t>
                    </m:r>
                    <m:r>
                      <a:rPr lang="en-US" altLang="zh-CN" sz="2600" b="1" i="1">
                        <a:solidFill>
                          <a:schemeClr val="tx1"/>
                        </a:solidFill>
                        <a:latin typeface="Cambria Math" panose="02040503050406030204" pitchFamily="18" charset="0"/>
                        <a:ea typeface="Cambria Math" panose="02040503050406030204" pitchFamily="18" charset="0"/>
                      </a:rPr>
                      <m:t>)</m:t>
                    </m:r>
                  </m:oMath>
                </a14:m>
                <a:r>
                  <a:rPr lang="zh-CN" altLang="en-US" sz="2600" b="0" dirty="0">
                    <a:solidFill>
                      <a:schemeClr val="tx1"/>
                    </a:solidFill>
                    <a:latin typeface="Times New Roman" panose="02020603050405020304" pitchFamily="18" charset="0"/>
                  </a:rPr>
                  <a:t>是合式公式；</a:t>
                </a:r>
                <a:endParaRPr lang="en-US" altLang="zh-CN" sz="2600" b="0" dirty="0">
                  <a:solidFill>
                    <a:schemeClr val="tx1"/>
                  </a:solidFill>
                  <a:latin typeface="Times New Roman" panose="02020603050405020304" pitchFamily="18" charset="0"/>
                </a:endParaRPr>
              </a:p>
              <a:p>
                <a:pPr marL="364150" lvl="1" indent="0">
                  <a:lnSpc>
                    <a:spcPct val="125000"/>
                  </a:lnSpc>
                  <a:buClr>
                    <a:srgbClr val="660033"/>
                  </a:buClr>
                  <a:buSzPct val="69117"/>
                  <a:buNone/>
                  <a:tabLst>
                    <a:tab pos="356235" algn="l"/>
                  </a:tabLst>
                </a:pPr>
                <a:r>
                  <a:rPr lang="en-US" altLang="zh-CN" sz="2600" b="0" dirty="0">
                    <a:solidFill>
                      <a:schemeClr val="tx1"/>
                    </a:solidFill>
                    <a:latin typeface="Times New Roman" panose="02020603050405020304" pitchFamily="18" charset="0"/>
                  </a:rPr>
                  <a:t>3</a:t>
                </a:r>
                <a:r>
                  <a:rPr lang="zh-CN" altLang="en-US" sz="2600" b="0" dirty="0">
                    <a:solidFill>
                      <a:schemeClr val="tx1"/>
                    </a:solidFill>
                    <a:latin typeface="Times New Roman" panose="02020603050405020304" pitchFamily="18" charset="0"/>
                  </a:rPr>
                  <a:t>）若</a:t>
                </a:r>
                <a14:m>
                  <m:oMath xmlns:m="http://schemas.openxmlformats.org/officeDocument/2006/math">
                    <m:r>
                      <a:rPr lang="en-US" altLang="zh-CN" sz="2600" b="1" i="1">
                        <a:solidFill>
                          <a:schemeClr val="tx1"/>
                        </a:solidFill>
                        <a:latin typeface="Cambria Math" panose="02040503050406030204" pitchFamily="18" charset="0"/>
                        <a:ea typeface="Cambria Math" panose="02040503050406030204" pitchFamily="18" charset="0"/>
                      </a:rPr>
                      <m:t>𝑸</m:t>
                    </m:r>
                  </m:oMath>
                </a14:m>
                <a:r>
                  <a:rPr lang="zh-CN" altLang="en-US" sz="2600" b="0" dirty="0">
                    <a:solidFill>
                      <a:schemeClr val="tx1"/>
                    </a:solidFill>
                    <a:latin typeface="Times New Roman" panose="02020603050405020304" pitchFamily="18" charset="0"/>
                  </a:rPr>
                  <a:t>和</a:t>
                </a:r>
                <a14:m>
                  <m:oMath xmlns:m="http://schemas.openxmlformats.org/officeDocument/2006/math">
                    <m:r>
                      <a:rPr lang="en-US" altLang="zh-CN" sz="2600" b="1" i="1" dirty="0">
                        <a:solidFill>
                          <a:schemeClr val="tx1"/>
                        </a:solidFill>
                        <a:latin typeface="Cambria Math" panose="02040503050406030204" pitchFamily="18" charset="0"/>
                        <a:ea typeface="Cambria Math" panose="02040503050406030204" pitchFamily="18" charset="0"/>
                      </a:rPr>
                      <m:t>𝑹</m:t>
                    </m:r>
                  </m:oMath>
                </a14:m>
                <a:r>
                  <a:rPr lang="zh-CN" altLang="en-US" sz="2600" b="0" dirty="0">
                    <a:solidFill>
                      <a:schemeClr val="tx1"/>
                    </a:solidFill>
                    <a:latin typeface="Times New Roman" panose="02020603050405020304" pitchFamily="18" charset="0"/>
                  </a:rPr>
                  <a:t>是合式公式，则</a:t>
                </a:r>
                <a14:m>
                  <m:oMath xmlns:m="http://schemas.openxmlformats.org/officeDocument/2006/math">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𝑸</m:t>
                    </m:r>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𝑹</m:t>
                    </m:r>
                    <m:r>
                      <a:rPr lang="en-US" altLang="zh-CN" sz="2600" b="1" i="1">
                        <a:solidFill>
                          <a:schemeClr val="tx1"/>
                        </a:solidFill>
                        <a:latin typeface="Cambria Math" panose="02040503050406030204" pitchFamily="18" charset="0"/>
                        <a:ea typeface="Cambria Math" panose="02040503050406030204" pitchFamily="18" charset="0"/>
                      </a:rPr>
                      <m:t>)</m:t>
                    </m:r>
                  </m:oMath>
                </a14:m>
                <a:r>
                  <a:rPr lang="zh-CN" altLang="en-US" sz="2600" b="0" dirty="0">
                    <a:solidFill>
                      <a:schemeClr val="tx1"/>
                    </a:solidFill>
                    <a:latin typeface="Times New Roman" panose="02020603050405020304" pitchFamily="18" charset="0"/>
                  </a:rPr>
                  <a:t>是合式公式；</a:t>
                </a:r>
                <a:endParaRPr lang="en-US" altLang="zh-CN" sz="2600" b="0" dirty="0">
                  <a:solidFill>
                    <a:schemeClr val="tx1"/>
                  </a:solidFill>
                  <a:latin typeface="Times New Roman" panose="02020603050405020304" pitchFamily="18" charset="0"/>
                </a:endParaRPr>
              </a:p>
              <a:p>
                <a:pPr marL="364150" lvl="1" indent="0">
                  <a:lnSpc>
                    <a:spcPct val="125000"/>
                  </a:lnSpc>
                  <a:buClr>
                    <a:srgbClr val="660033"/>
                  </a:buClr>
                  <a:buSzPct val="69117"/>
                  <a:buNone/>
                  <a:tabLst>
                    <a:tab pos="356235" algn="l"/>
                  </a:tabLst>
                </a:pPr>
                <a:r>
                  <a:rPr lang="en-US" altLang="zh-CN" sz="2600" b="0" dirty="0">
                    <a:solidFill>
                      <a:schemeClr val="tx1"/>
                    </a:solidFill>
                    <a:latin typeface="Times New Roman" panose="02020603050405020304" pitchFamily="18" charset="0"/>
                  </a:rPr>
                  <a:t>4</a:t>
                </a:r>
                <a:r>
                  <a:rPr lang="zh-CN" altLang="en-US" sz="2600" b="0" dirty="0">
                    <a:solidFill>
                      <a:schemeClr val="tx1"/>
                    </a:solidFill>
                    <a:latin typeface="Times New Roman" panose="02020603050405020304" pitchFamily="18" charset="0"/>
                  </a:rPr>
                  <a:t>）若</a:t>
                </a:r>
                <a14:m>
                  <m:oMath xmlns:m="http://schemas.openxmlformats.org/officeDocument/2006/math">
                    <m:r>
                      <a:rPr lang="en-US" altLang="zh-CN" sz="2600" b="1" i="1">
                        <a:solidFill>
                          <a:schemeClr val="tx1"/>
                        </a:solidFill>
                        <a:latin typeface="Cambria Math" panose="02040503050406030204" pitchFamily="18" charset="0"/>
                        <a:ea typeface="Cambria Math" panose="02040503050406030204" pitchFamily="18" charset="0"/>
                      </a:rPr>
                      <m:t>𝑸</m:t>
                    </m:r>
                  </m:oMath>
                </a14:m>
                <a:r>
                  <a:rPr lang="zh-CN" altLang="en-US" sz="2600" b="0" dirty="0">
                    <a:solidFill>
                      <a:schemeClr val="tx1"/>
                    </a:solidFill>
                    <a:latin typeface="Times New Roman" panose="02020603050405020304" pitchFamily="18" charset="0"/>
                  </a:rPr>
                  <a:t>是合式公式，</a:t>
                </a:r>
                <a14:m>
                  <m:oMath xmlns:m="http://schemas.openxmlformats.org/officeDocument/2006/math">
                    <m:r>
                      <a:rPr lang="en-US" altLang="zh-CN" sz="2600" b="1" i="1">
                        <a:solidFill>
                          <a:schemeClr val="tx1"/>
                        </a:solidFill>
                        <a:latin typeface="Cambria Math" panose="02040503050406030204" pitchFamily="18" charset="0"/>
                        <a:ea typeface="Cambria Math" panose="02040503050406030204" pitchFamily="18" charset="0"/>
                      </a:rPr>
                      <m:t>𝒙</m:t>
                    </m:r>
                  </m:oMath>
                </a14:m>
                <a:r>
                  <a:rPr lang="zh-CN" altLang="en-US" sz="2600" b="0" dirty="0">
                    <a:solidFill>
                      <a:schemeClr val="tx1"/>
                    </a:solidFill>
                    <a:latin typeface="Times New Roman" panose="02020603050405020304" pitchFamily="18" charset="0"/>
                  </a:rPr>
                  <a:t>是变元，则</a:t>
                </a:r>
                <a14:m>
                  <m:oMath xmlns:m="http://schemas.openxmlformats.org/officeDocument/2006/math">
                    <m:r>
                      <a:rPr lang="en-US" altLang="zh-CN" sz="2600" b="1" i="1">
                        <a:solidFill>
                          <a:schemeClr val="tx1"/>
                        </a:solidFill>
                        <a:latin typeface="Cambria Math" panose="02040503050406030204" pitchFamily="18" charset="0"/>
                        <a:ea typeface="Cambria Math" panose="02040503050406030204" pitchFamily="18" charset="0"/>
                      </a:rPr>
                      <m:t>(∀</m:t>
                    </m:r>
                    <m:r>
                      <a:rPr lang="en-US" altLang="zh-CN" sz="2600" b="1" i="1">
                        <a:solidFill>
                          <a:schemeClr val="tx1"/>
                        </a:solidFill>
                        <a:latin typeface="Cambria Math" panose="02040503050406030204" pitchFamily="18" charset="0"/>
                        <a:ea typeface="Cambria Math" panose="02040503050406030204" pitchFamily="18" charset="0"/>
                      </a:rPr>
                      <m:t>𝒙𝑸</m:t>
                    </m:r>
                    <m:r>
                      <a:rPr lang="en-US" altLang="zh-CN" sz="2600" b="1" i="1">
                        <a:solidFill>
                          <a:schemeClr val="tx1"/>
                        </a:solidFill>
                        <a:latin typeface="Cambria Math" panose="02040503050406030204" pitchFamily="18" charset="0"/>
                        <a:ea typeface="Cambria Math" panose="02040503050406030204" pitchFamily="18" charset="0"/>
                      </a:rPr>
                      <m:t>)</m:t>
                    </m:r>
                  </m:oMath>
                </a14:m>
                <a:r>
                  <a:rPr lang="zh-CN" altLang="en-US" sz="2600" b="0" dirty="0">
                    <a:solidFill>
                      <a:schemeClr val="tx1"/>
                    </a:solidFill>
                    <a:latin typeface="Times New Roman" panose="02020603050405020304" pitchFamily="18" charset="0"/>
                  </a:rPr>
                  <a:t>是合式公式；</a:t>
                </a:r>
                <a:endParaRPr lang="en-US" altLang="zh-CN" sz="2600" b="0" dirty="0">
                  <a:solidFill>
                    <a:schemeClr val="tx1"/>
                  </a:solidFill>
                  <a:latin typeface="Times New Roman" panose="02020603050405020304" pitchFamily="18" charset="0"/>
                </a:endParaRPr>
              </a:p>
              <a:p>
                <a:pPr marL="364150" lvl="1" indent="0">
                  <a:lnSpc>
                    <a:spcPct val="125000"/>
                  </a:lnSpc>
                  <a:buClr>
                    <a:srgbClr val="660033"/>
                  </a:buClr>
                  <a:buSzPct val="69117"/>
                  <a:buNone/>
                  <a:tabLst>
                    <a:tab pos="356235" algn="l"/>
                  </a:tabLst>
                </a:pPr>
                <a:r>
                  <a:rPr lang="en-US" altLang="zh-CN" sz="2600" b="0" dirty="0">
                    <a:solidFill>
                      <a:schemeClr val="tx1"/>
                    </a:solidFill>
                    <a:latin typeface="Times New Roman" panose="02020603050405020304" pitchFamily="18" charset="0"/>
                  </a:rPr>
                  <a:t>5</a:t>
                </a:r>
                <a:r>
                  <a:rPr lang="zh-CN" altLang="en-US" sz="2600" b="0" dirty="0">
                    <a:solidFill>
                      <a:schemeClr val="tx1"/>
                    </a:solidFill>
                    <a:latin typeface="Times New Roman" panose="02020603050405020304" pitchFamily="18" charset="0"/>
                  </a:rPr>
                  <a:t>）只有有限次应用（</a:t>
                </a:r>
                <a:r>
                  <a:rPr lang="en-US" altLang="zh-CN" sz="2600" b="0" dirty="0">
                    <a:solidFill>
                      <a:schemeClr val="tx1"/>
                    </a:solidFill>
                    <a:latin typeface="Times New Roman" panose="02020603050405020304" pitchFamily="18" charset="0"/>
                  </a:rPr>
                  <a:t>1</a:t>
                </a:r>
                <a:r>
                  <a:rPr lang="zh-CN" altLang="en-US" sz="2600" b="0" dirty="0">
                    <a:solidFill>
                      <a:schemeClr val="tx1"/>
                    </a:solidFill>
                    <a:latin typeface="Times New Roman" panose="02020603050405020304" pitchFamily="18" charset="0"/>
                  </a:rPr>
                  <a:t>～</a:t>
                </a:r>
                <a:r>
                  <a:rPr lang="en-US" altLang="zh-CN" sz="2600" b="0" dirty="0">
                    <a:solidFill>
                      <a:schemeClr val="tx1"/>
                    </a:solidFill>
                    <a:latin typeface="Times New Roman" panose="02020603050405020304" pitchFamily="18" charset="0"/>
                  </a:rPr>
                  <a:t>4</a:t>
                </a:r>
                <a:r>
                  <a:rPr lang="zh-CN" altLang="en-US" sz="2600" b="0" dirty="0">
                    <a:solidFill>
                      <a:schemeClr val="tx1"/>
                    </a:solidFill>
                    <a:latin typeface="Times New Roman" panose="02020603050405020304" pitchFamily="18" charset="0"/>
                  </a:rPr>
                  <a:t>）构成的公式是合式公式。</a:t>
                </a:r>
                <a:endParaRPr lang="en-US" altLang="zh-CN" sz="2600"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blipFill>
                <a:blip r:embed="rId2"/>
                <a:stretch>
                  <a:fillRect l="-355"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47555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一阶理论语言</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589600" cy="5716588"/>
              </a:xfrm>
            </p:spPr>
            <p:txBody>
              <a:bodyPr/>
              <a:lstStyle/>
              <a:p>
                <a:pPr marL="469900" indent="-457200" algn="just">
                  <a:lnSpc>
                    <a:spcPct val="125000"/>
                  </a:lnSpc>
                  <a:buClr>
                    <a:srgbClr val="660033"/>
                  </a:buClr>
                  <a:buSzPct val="69117"/>
                  <a:tabLst>
                    <a:tab pos="356235" algn="l"/>
                  </a:tabLst>
                </a:pPr>
                <a14:m>
                  <m:oMath xmlns:m="http://schemas.openxmlformats.org/officeDocument/2006/math">
                    <m:r>
                      <m:rPr>
                        <m:nor/>
                      </m:rPr>
                      <a:rPr lang="zh-CN" altLang="en-US" b="0" dirty="0" smtClean="0">
                        <a:solidFill>
                          <a:schemeClr val="tx1"/>
                        </a:solidFill>
                        <a:latin typeface="Times New Roman" panose="02020603050405020304" pitchFamily="18" charset="0"/>
                      </a:rPr>
                      <m:t>具有等词的一阶谓词逻辑语言</m:t>
                    </m:r>
                  </m:oMath>
                </a14:m>
                <a:endParaRPr lang="en-US" altLang="zh-CN" b="0" dirty="0">
                  <a:solidFill>
                    <a:schemeClr val="tx1"/>
                  </a:solidFill>
                  <a:latin typeface="Times New Roman" panose="02020603050405020304" pitchFamily="18" charset="0"/>
                </a:endParaRPr>
              </a:p>
              <a:p>
                <a:pPr marL="12700" indent="0" algn="ctr">
                  <a:lnSpc>
                    <a:spcPct val="125000"/>
                  </a:lnSpc>
                  <a:buClr>
                    <a:srgbClr val="660033"/>
                  </a:buClr>
                  <a:buSzPct val="69117"/>
                  <a:buNone/>
                  <a:tabLst>
                    <a:tab pos="356235" algn="l"/>
                  </a:tabLst>
                </a:pPr>
                <a14:m>
                  <m:oMath xmlns:m="http://schemas.openxmlformats.org/officeDocument/2006/math">
                    <m:sSubSup>
                      <m:sSubSupPr>
                        <m:ctrlPr>
                          <a:rPr lang="en-US" altLang="zh-CN" i="1">
                            <a:solidFill>
                              <a:schemeClr val="tx1"/>
                            </a:solidFill>
                            <a:latin typeface="Cambria Math" panose="02040503050406030204" pitchFamily="18" charset="0"/>
                            <a:ea typeface="Cambria Math" panose="02040503050406030204" pitchFamily="18" charset="0"/>
                          </a:rPr>
                        </m:ctrlPr>
                      </m:sSubSupPr>
                      <m:e>
                        <m:r>
                          <a:rPr lang="en-US" altLang="zh-CN" b="1" i="1">
                            <a:solidFill>
                              <a:schemeClr val="tx1"/>
                            </a:solidFill>
                            <a:latin typeface="Cambria Math" panose="02040503050406030204" pitchFamily="18" charset="0"/>
                            <a:ea typeface="Cambria Math" panose="02040503050406030204" pitchFamily="18" charset="0"/>
                          </a:rPr>
                          <m:t>𝑳</m:t>
                        </m:r>
                      </m:e>
                      <m:sub>
                        <m:r>
                          <a:rPr lang="en-US" altLang="zh-CN" b="1" i="1">
                            <a:solidFill>
                              <a:schemeClr val="tx1"/>
                            </a:solidFill>
                            <a:latin typeface="Cambria Math" panose="02040503050406030204" pitchFamily="18" charset="0"/>
                            <a:ea typeface="Cambria Math" panose="02040503050406030204" pitchFamily="18" charset="0"/>
                          </a:rPr>
                          <m:t>𝟐</m:t>
                        </m:r>
                      </m:sub>
                      <m:sup>
                        <m:r>
                          <a:rPr lang="en-US" altLang="zh-CN" b="1" i="1">
                            <a:solidFill>
                              <a:schemeClr val="tx1"/>
                            </a:solidFill>
                            <a:latin typeface="Cambria Math" panose="02040503050406030204" pitchFamily="18" charset="0"/>
                            <a:ea typeface="Cambria Math" panose="02040503050406030204" pitchFamily="18" charset="0"/>
                          </a:rPr>
                          <m:t>𝟏</m:t>
                        </m:r>
                      </m:sup>
                    </m:sSubSup>
                    <m:r>
                      <a:rPr lang="en-US" altLang="zh-CN" b="1" i="1">
                        <a:solidFill>
                          <a:schemeClr val="tx1"/>
                        </a:solidFill>
                        <a:latin typeface="Cambria Math" panose="02040503050406030204" pitchFamily="18" charset="0"/>
                        <a:ea typeface="Cambria Math" panose="02040503050406030204" pitchFamily="18" charset="0"/>
                      </a:rPr>
                      <m:t>=&lt;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m:t>
                        </m:r>
                      </m:e>
                    </m:d>
                    <m:r>
                      <a:rPr lang="en-US" altLang="zh-CN"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m:t>
                        </m:r>
                      </m:e>
                    </m:d>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𝑷</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𝑭</m:t>
                    </m:r>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𝑪</m:t>
                    </m:r>
                    <m:r>
                      <a:rPr lang="en-US" altLang="zh-CN" b="1" i="1">
                        <a:solidFill>
                          <a:schemeClr val="tx1"/>
                        </a:solidFill>
                        <a:latin typeface="Cambria Math" panose="02040503050406030204" pitchFamily="18" charset="0"/>
                        <a:ea typeface="Cambria Math" panose="02040503050406030204" pitchFamily="18" charset="0"/>
                      </a:rPr>
                      <m:t>&gt;</m:t>
                    </m:r>
                  </m:oMath>
                </a14:m>
                <a:r>
                  <a:rPr lang="zh-CN" altLang="en-US" b="0" dirty="0">
                    <a:solidFill>
                      <a:schemeClr val="tx1"/>
                    </a:solidFill>
                    <a:latin typeface="Times New Roman" panose="02020603050405020304" pitchFamily="18" charset="0"/>
                  </a:rPr>
                  <a:t>，其中</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𝑷</m:t>
                    </m:r>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469900" indent="-457200" algn="just">
                  <a:lnSpc>
                    <a:spcPct val="125000"/>
                  </a:lnSpc>
                  <a:buClr>
                    <a:srgbClr val="660033"/>
                  </a:buClr>
                  <a:buSzPct val="69117"/>
                  <a:tabLst>
                    <a:tab pos="356235" algn="l"/>
                  </a:tabLst>
                </a:pPr>
                <a:r>
                  <a:rPr lang="zh-CN" altLang="en-US" b="0" dirty="0">
                    <a:solidFill>
                      <a:schemeClr val="tx1"/>
                    </a:solidFill>
                    <a:latin typeface="Times New Roman" panose="02020603050405020304" pitchFamily="18" charset="0"/>
                  </a:rPr>
                  <a:t>自然数语言</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𝑳</m:t>
                    </m:r>
                    <m:r>
                      <a:rPr lang="en-US" altLang="zh-CN" b="1" i="1">
                        <a:solidFill>
                          <a:schemeClr val="tx1"/>
                        </a:solidFill>
                        <a:latin typeface="Cambria Math" panose="02040503050406030204" pitchFamily="18" charset="0"/>
                        <a:ea typeface="Cambria Math" panose="02040503050406030204" pitchFamily="18" charset="0"/>
                      </a:rPr>
                      <m:t>=&lt;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m:t>
                        </m:r>
                      </m:e>
                    </m:d>
                    <m:r>
                      <a:rPr lang="en-US" altLang="zh-CN"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m:t>
                        </m:r>
                      </m:e>
                    </m:d>
                    <m:r>
                      <a:rPr lang="en-US" altLang="zh-CN"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m:t>
                        </m:r>
                      </m:e>
                    </m:d>
                    <m:r>
                      <a:rPr lang="en-US" altLang="zh-CN"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m:t>
                        </m:r>
                        <m:r>
                          <a:rPr lang="en-US" altLang="zh-CN" b="1" i="1">
                            <a:solidFill>
                              <a:schemeClr val="tx1"/>
                            </a:solidFill>
                            <a:latin typeface="Cambria Math" panose="02040503050406030204" pitchFamily="18" charset="0"/>
                            <a:ea typeface="Cambria Math" panose="02040503050406030204" pitchFamily="18" charset="0"/>
                          </a:rPr>
                          <m:t>𝒔</m:t>
                        </m:r>
                      </m:e>
                    </m:d>
                    <m:r>
                      <a:rPr lang="en-US" altLang="zh-CN"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b="1" i="1">
                            <a:solidFill>
                              <a:schemeClr val="tx1"/>
                            </a:solidFill>
                            <a:latin typeface="Cambria Math" panose="02040503050406030204" pitchFamily="18" charset="0"/>
                            <a:ea typeface="Cambria Math" panose="02040503050406030204" pitchFamily="18" charset="0"/>
                          </a:rPr>
                          <m:t>𝟎</m:t>
                        </m:r>
                      </m:e>
                    </m:d>
                    <m:r>
                      <a:rPr lang="en-US" altLang="zh-CN" b="1" i="1">
                        <a:solidFill>
                          <a:schemeClr val="tx1"/>
                        </a:solidFill>
                        <a:latin typeface="Cambria Math" panose="02040503050406030204" pitchFamily="18" charset="0"/>
                        <a:ea typeface="Cambria Math" panose="02040503050406030204" pitchFamily="18" charset="0"/>
                      </a:rPr>
                      <m:t>&gt;</m:t>
                    </m:r>
                  </m:oMath>
                </a14:m>
                <a:r>
                  <a:rPr lang="zh-CN" altLang="en-US" b="0" dirty="0">
                    <a:solidFill>
                      <a:schemeClr val="tx1"/>
                    </a:solidFill>
                    <a:latin typeface="Times New Roman" panose="02020603050405020304" pitchFamily="18" charset="0"/>
                  </a:rPr>
                  <a:t>，其中</a:t>
                </a:r>
                <a14:m>
                  <m:oMath xmlns:m="http://schemas.openxmlformats.org/officeDocument/2006/math">
                    <m:r>
                      <a:rPr lang="en-US" altLang="zh-CN" b="0" i="1">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a:t>
                </a:r>
                <a14:m>
                  <m:oMath xmlns:m="http://schemas.openxmlformats.org/officeDocument/2006/math">
                    <m:r>
                      <a:rPr lang="zh-CN" altLang="en-US" b="0" i="1" dirty="0">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latin typeface="Times New Roman" panose="02020603050405020304" pitchFamily="18" charset="0"/>
                  </a:rPr>
                  <a:t>是二元运算符（加函词和乘函词），</a:t>
                </a:r>
                <a14:m>
                  <m:oMath xmlns:m="http://schemas.openxmlformats.org/officeDocument/2006/math">
                    <m:r>
                      <a:rPr lang="en-US" altLang="zh-CN" b="1" i="1">
                        <a:solidFill>
                          <a:schemeClr val="tx1"/>
                        </a:solidFill>
                        <a:latin typeface="Cambria Math" panose="02040503050406030204" pitchFamily="18" charset="0"/>
                        <a:ea typeface="Cambria Math" panose="02040503050406030204" pitchFamily="18" charset="0"/>
                      </a:rPr>
                      <m:t>𝒔</m:t>
                    </m:r>
                  </m:oMath>
                </a14:m>
                <a:r>
                  <a:rPr lang="zh-CN" altLang="en-US" b="0" dirty="0">
                    <a:solidFill>
                      <a:schemeClr val="tx1"/>
                    </a:solidFill>
                    <a:latin typeface="Times New Roman" panose="02020603050405020304" pitchFamily="18" charset="0"/>
                  </a:rPr>
                  <a:t>是一元函数符（后继函词），</a:t>
                </a:r>
                <a14:m>
                  <m:oMath xmlns:m="http://schemas.openxmlformats.org/officeDocument/2006/math">
                    <m:r>
                      <a:rPr lang="en-US" altLang="zh-CN" b="0" i="1">
                        <a:solidFill>
                          <a:schemeClr val="tx1"/>
                        </a:solidFill>
                        <a:latin typeface="Cambria Math" panose="02040503050406030204" pitchFamily="18" charset="0"/>
                        <a:ea typeface="Cambria Math" panose="02040503050406030204" pitchFamily="18" charset="0"/>
                      </a:rPr>
                      <m:t>0</m:t>
                    </m:r>
                  </m:oMath>
                </a14:m>
                <a:r>
                  <a:rPr lang="zh-CN" altLang="en-US" b="0" dirty="0">
                    <a:solidFill>
                      <a:schemeClr val="tx1"/>
                    </a:solidFill>
                    <a:latin typeface="Times New Roman" panose="02020603050405020304" pitchFamily="18" charset="0"/>
                  </a:rPr>
                  <a:t>为常元。</a:t>
                </a:r>
                <a:endParaRPr lang="en-US" altLang="zh-CN"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589600" cy="5716588"/>
              </a:xfrm>
              <a:blipFill>
                <a:blip r:embed="rId2"/>
                <a:stretch>
                  <a:fillRect l="-295" r="-14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33067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8CFB41A-36F5-4C4D-9169-01927FEF8C8D}"/>
              </a:ext>
            </a:extLst>
          </p:cNvPr>
          <p:cNvSpPr>
            <a:spLocks noGrp="1" noChangeArrowheads="1"/>
          </p:cNvSpPr>
          <p:nvPr>
            <p:ph type="title"/>
          </p:nvPr>
        </p:nvSpPr>
        <p:spPr/>
        <p:txBody>
          <a:bodyPr/>
          <a:lstStyle/>
          <a:p>
            <a:r>
              <a:rPr lang="zh-CN" altLang="en-US" spc="-5" dirty="0">
                <a:latin typeface="Heiti SC Medium" pitchFamily="2" charset="-128"/>
                <a:ea typeface="Heiti SC Medium" pitchFamily="2" charset="-128"/>
              </a:rPr>
              <a:t>本章内容</a:t>
            </a:r>
            <a:endParaRPr lang="zh-CN" altLang="en-US" dirty="0"/>
          </a:p>
        </p:txBody>
      </p:sp>
      <p:sp>
        <p:nvSpPr>
          <p:cNvPr id="6" name="object 2">
            <a:extLst>
              <a:ext uri="{FF2B5EF4-FFF2-40B4-BE49-F238E27FC236}">
                <a16:creationId xmlns:a16="http://schemas.microsoft.com/office/drawing/2014/main" id="{86E5D400-50FD-3B62-EA5F-03339F7278D4}"/>
              </a:ext>
            </a:extLst>
          </p:cNvPr>
          <p:cNvSpPr txBox="1"/>
          <p:nvPr/>
        </p:nvSpPr>
        <p:spPr>
          <a:xfrm>
            <a:off x="304800" y="990600"/>
            <a:ext cx="8393724" cy="4164858"/>
          </a:xfrm>
          <a:prstGeom prst="rect">
            <a:avLst/>
          </a:prstGeom>
        </p:spPr>
        <p:txBody>
          <a:bodyPr vert="horz" wrap="square" lIns="0" tIns="140335" rIns="0" bIns="0" rtlCol="0">
            <a:spAutoFit/>
          </a:bodyPr>
          <a:lstStyle/>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谓词合式公式语义</a:t>
            </a: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推论关系和相等关系</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推论与等价关系的语义</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推论判断的方法</a:t>
            </a:r>
          </a:p>
          <a:p>
            <a:pPr marL="901900" lvl="0" indent="-457200">
              <a:lnSpc>
                <a:spcPct val="125000"/>
              </a:lnSpc>
              <a:buClr>
                <a:srgbClr val="660033"/>
              </a:buClr>
              <a:buSzPct val="69117"/>
              <a:buFont typeface="Wingdings" pitchFamily="2" charset="2"/>
              <a:buChar char="l"/>
              <a:tabLst>
                <a:tab pos="356235" algn="l"/>
              </a:tabLst>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重要定理</a:t>
            </a: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前束范式与斯科伦范式</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469900" indent="-457200">
              <a:lnSpc>
                <a:spcPct val="125000"/>
              </a:lnSpc>
              <a:buClr>
                <a:srgbClr val="660033"/>
              </a:buClr>
              <a:buSzPct val="69117"/>
              <a:buFont typeface="Wingdings" pitchFamily="2" charset="2"/>
              <a:buChar char="n"/>
              <a:tabLst>
                <a:tab pos="356235" algn="l"/>
              </a:tabLst>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一阶理论语言</a:t>
            </a: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论域、结构与模型</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10290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论域</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589600" cy="5716588"/>
              </a:xfrm>
            </p:spPr>
            <p:txBody>
              <a:bodyPr/>
              <a:lstStyle/>
              <a:p>
                <a:pPr indent="-330200" algn="just">
                  <a:lnSpc>
                    <a:spcPct val="125000"/>
                  </a:lnSpc>
                  <a:buClr>
                    <a:srgbClr val="660033"/>
                  </a:buClr>
                  <a:buSzPct val="69117"/>
                  <a:tabLst>
                    <a:tab pos="356235" algn="l"/>
                  </a:tabLst>
                </a:pPr>
                <a:r>
                  <a:rPr lang="zh-CN" altLang="en-US" b="0" dirty="0">
                    <a:latin typeface="Times New Roman" panose="02020603050405020304" pitchFamily="18" charset="0"/>
                  </a:rPr>
                  <a:t>通常，我们将研究的整体称为论域。在论域中，研究有哪些对象，对象之间的基本运算以及对象之间的基本关系。在论域上，研究用谓词逻辑语句表示的命题以及逻辑真值。</a:t>
                </a:r>
                <a:endParaRPr lang="en-US" altLang="zh-CN" b="0" dirty="0">
                  <a:latin typeface="Times New Roman" panose="02020603050405020304" pitchFamily="18" charset="0"/>
                </a:endParaRPr>
              </a:p>
              <a:p>
                <a:pPr marL="469900" indent="-457200" algn="just">
                  <a:lnSpc>
                    <a:spcPct val="125000"/>
                  </a:lnSpc>
                  <a:buClr>
                    <a:srgbClr val="660033"/>
                  </a:buClr>
                  <a:buSzPct val="69117"/>
                  <a:tabLst>
                    <a:tab pos="356235" algn="l"/>
                  </a:tabLst>
                </a:pPr>
                <a:endParaRPr lang="en-US" altLang="zh-CN" b="0" dirty="0">
                  <a:latin typeface="Times New Roman" panose="02020603050405020304" pitchFamily="18" charset="0"/>
                </a:endParaRPr>
              </a:p>
              <a:p>
                <a:pPr indent="-330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3.5.1 </a:t>
                </a:r>
                <a:r>
                  <a:rPr lang="zh-CN" altLang="en-US" b="0" dirty="0">
                    <a:latin typeface="Times New Roman" panose="02020603050405020304" pitchFamily="18" charset="0"/>
                  </a:rPr>
                  <a:t>论域是一个数学系统，记为 </a:t>
                </a:r>
                <a14:m>
                  <m:oMath xmlns:m="http://schemas.openxmlformats.org/officeDocument/2006/math">
                    <m:r>
                      <a:rPr lang="en-US" altLang="zh-CN" b="1" i="1">
                        <a:latin typeface="Cambria Math" panose="02040503050406030204" pitchFamily="18" charset="0"/>
                      </a:rPr>
                      <m:t>𝑫</m:t>
                    </m:r>
                  </m:oMath>
                </a14:m>
                <a:r>
                  <a:rPr lang="zh-CN" altLang="en-US" b="0" dirty="0">
                    <a:latin typeface="Times New Roman" panose="02020603050405020304" pitchFamily="18" charset="0"/>
                  </a:rPr>
                  <a:t>。它由三部分组成：</a:t>
                </a:r>
                <a:endParaRPr lang="en-US" altLang="zh-CN" b="0" dirty="0">
                  <a:latin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pPr>
                <a:r>
                  <a:rPr lang="zh-CN" altLang="en-US" sz="2800" b="0" dirty="0">
                    <a:latin typeface="Times New Roman" panose="02020603050405020304" pitchFamily="18" charset="0"/>
                  </a:rPr>
                  <a:t>一个非空对象集合，每个对象也称为个体；</a:t>
                </a:r>
                <a:endParaRPr lang="en-US" altLang="zh-CN" sz="2800" b="0" dirty="0">
                  <a:latin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pPr>
                <a:r>
                  <a:rPr lang="zh-CN" altLang="en-US" sz="2800" b="0" dirty="0">
                    <a:latin typeface="Times New Roman" panose="02020603050405020304" pitchFamily="18" charset="0"/>
                  </a:rPr>
                  <a:t>一个关于</a:t>
                </a:r>
                <a14:m>
                  <m:oMath xmlns:m="http://schemas.openxmlformats.org/officeDocument/2006/math">
                    <m:r>
                      <a:rPr lang="en-US" altLang="zh-CN" sz="2800" b="1" i="1">
                        <a:latin typeface="Cambria Math" panose="02040503050406030204" pitchFamily="18" charset="0"/>
                      </a:rPr>
                      <m:t>𝑫</m:t>
                    </m:r>
                  </m:oMath>
                </a14:m>
                <a:r>
                  <a:rPr lang="zh-CN" altLang="en-US" sz="2800" b="0" dirty="0">
                    <a:latin typeface="Times New Roman" panose="02020603050405020304" pitchFamily="18" charset="0"/>
                  </a:rPr>
                  <a:t>的函数集合，也称运算；</a:t>
                </a:r>
                <a:endParaRPr lang="en-US" altLang="zh-CN" sz="2800" b="0" dirty="0">
                  <a:latin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pPr>
                <a:r>
                  <a:rPr lang="zh-CN" altLang="en-US" sz="2800" b="0" dirty="0">
                    <a:latin typeface="Times New Roman" panose="02020603050405020304" pitchFamily="18" charset="0"/>
                  </a:rPr>
                  <a:t>一个关于</a:t>
                </a:r>
                <a14:m>
                  <m:oMath xmlns:m="http://schemas.openxmlformats.org/officeDocument/2006/math">
                    <m:r>
                      <a:rPr lang="en-US" altLang="zh-CN" sz="2800" b="1" i="1">
                        <a:latin typeface="Cambria Math" panose="02040503050406030204" pitchFamily="18" charset="0"/>
                      </a:rPr>
                      <m:t>𝑫</m:t>
                    </m:r>
                  </m:oMath>
                </a14:m>
                <a:r>
                  <a:rPr lang="zh-CN" altLang="en-US" sz="2800" b="0" dirty="0">
                    <a:latin typeface="Times New Roman" panose="02020603050405020304" pitchFamily="18" charset="0"/>
                  </a:rPr>
                  <a:t>的关系集合。</a:t>
                </a:r>
                <a:endParaRPr lang="en-US" altLang="zh-CN" b="0" dirty="0">
                  <a:latin typeface="Times New Roman" panose="02020603050405020304" pitchFamily="18" charset="0"/>
                </a:endParaRPr>
              </a:p>
              <a:p>
                <a:pPr marL="469900" indent="-457200" algn="just">
                  <a:lnSpc>
                    <a:spcPct val="125000"/>
                  </a:lnSpc>
                  <a:buClr>
                    <a:srgbClr val="660033"/>
                  </a:buClr>
                  <a:buSzPct val="69117"/>
                  <a:tabLst>
                    <a:tab pos="356235" algn="l"/>
                  </a:tabLst>
                </a:pPr>
                <a:endParaRPr lang="en-US" altLang="zh-CN"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589600" cy="5716588"/>
              </a:xfrm>
              <a:blipFill>
                <a:blip r:embed="rId2"/>
                <a:stretch>
                  <a:fillRect l="-355" t="-426"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75431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量词的语义</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b="0" dirty="0">
                    <a:solidFill>
                      <a:schemeClr val="tx1"/>
                    </a:solidFill>
                    <a:latin typeface="Times New Roman" panose="02020603050405020304" pitchFamily="18" charset="0"/>
                  </a:rPr>
                  <a:t>量词</a:t>
                </a:r>
                <a14:m>
                  <m:oMath xmlns:m="http://schemas.openxmlformats.org/officeDocument/2006/math">
                    <m:r>
                      <a:rPr lang="en-US" altLang="zh-CN" b="0" dirty="0">
                        <a:solidFill>
                          <a:schemeClr val="tx1"/>
                        </a:solidFill>
                        <a:latin typeface="Cambria Math" panose="02040503050406030204" pitchFamily="18" charset="0"/>
                      </a:rPr>
                      <m:t> </m:t>
                    </m:r>
                    <m:r>
                      <a:rPr lang="zh-CN" altLang="en-US" b="0" i="1" dirty="0">
                        <a:solidFill>
                          <a:schemeClr val="tx1"/>
                        </a:solidFill>
                        <a:latin typeface="Cambria Math" panose="02040503050406030204" pitchFamily="18" charset="0"/>
                      </a:rPr>
                      <m:t>∀</m:t>
                    </m:r>
                    <m:r>
                      <a:rPr lang="en-US" altLang="zh-CN" b="0" i="1" dirty="0">
                        <a:solidFill>
                          <a:schemeClr val="tx1"/>
                        </a:solidFill>
                        <a:latin typeface="Cambria Math" panose="02040503050406030204" pitchFamily="18" charset="0"/>
                      </a:rPr>
                      <m:t>,∃ </m:t>
                    </m:r>
                  </m:oMath>
                </a14:m>
                <a:r>
                  <a:rPr lang="zh-CN" altLang="en-US" b="0" dirty="0">
                    <a:solidFill>
                      <a:schemeClr val="tx1"/>
                    </a:solidFill>
                    <a:latin typeface="Times New Roman" panose="02020603050405020304" pitchFamily="18" charset="0"/>
                  </a:rPr>
                  <a:t>的语义在论域上解释为逻辑量词</a:t>
                </a:r>
                <a14:m>
                  <m:oMath xmlns:m="http://schemas.openxmlformats.org/officeDocument/2006/math">
                    <m:r>
                      <a:rPr lang="zh-CN" altLang="en-US" b="0" i="1" dirty="0">
                        <a:solidFill>
                          <a:schemeClr val="tx1"/>
                        </a:solidFill>
                        <a:latin typeface="Cambria Math" panose="02040503050406030204" pitchFamily="18" charset="0"/>
                      </a:rPr>
                      <m:t>∀</m:t>
                    </m:r>
                    <m:r>
                      <a:rPr lang="en-US" altLang="zh-CN" b="0" i="1" dirty="0">
                        <a:solidFill>
                          <a:schemeClr val="tx1"/>
                        </a:solidFill>
                        <a:latin typeface="Cambria Math" panose="02040503050406030204" pitchFamily="18" charset="0"/>
                      </a:rPr>
                      <m:t>,∃</m:t>
                    </m:r>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rPr>
                      <m:t>)</m:t>
                    </m:r>
                  </m:oMath>
                </a14:m>
                <a:r>
                  <a:rPr lang="zh-CN" altLang="en-US" b="0" dirty="0">
                    <a:solidFill>
                      <a:schemeClr val="tx1"/>
                    </a:solidFill>
                    <a:latin typeface="Times New Roman" panose="02020603050405020304" pitchFamily="18" charset="0"/>
                  </a:rPr>
                  <a:t>语义表示：</a:t>
                </a:r>
                <a:endParaRPr lang="en-US" altLang="zh-CN" b="0" dirty="0">
                  <a:solidFill>
                    <a:schemeClr val="tx1"/>
                  </a:solidFill>
                  <a:latin typeface="Times New Roman" panose="02020603050405020304" pitchFamily="18" charset="0"/>
                </a:endParaRPr>
              </a:p>
              <a:p>
                <a:pPr marL="812800" lvl="1" indent="-342900">
                  <a:lnSpc>
                    <a:spcPct val="125000"/>
                  </a:lnSpc>
                  <a:buClr>
                    <a:srgbClr val="009193"/>
                  </a:buClr>
                  <a:buSzPct val="69117"/>
                  <a:buFont typeface="Wingdings" pitchFamily="2" charset="2"/>
                  <a:buChar char="l"/>
                  <a:tabLst>
                    <a:tab pos="356235" algn="l"/>
                  </a:tabLst>
                </a:pPr>
                <a14:m>
                  <m:oMath xmlns:m="http://schemas.openxmlformats.org/officeDocument/2006/math">
                    <m:r>
                      <a:rPr lang="zh-CN" altLang="en-US" b="1" i="1" dirty="0">
                        <a:solidFill>
                          <a:schemeClr val="tx1"/>
                        </a:solidFill>
                        <a:latin typeface="Cambria Math" panose="02040503050406030204" pitchFamily="18" charset="0"/>
                      </a:rPr>
                      <m:t>𝝈</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m:t>
                        </m:r>
                        <m:r>
                          <a:rPr lang="zh-CN" altLang="en-US"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oMath>
                </a14:m>
                <a:r>
                  <a:rPr lang="zh-CN" altLang="en-US" b="0" dirty="0">
                    <a:solidFill>
                      <a:schemeClr val="tx1"/>
                    </a:solidFill>
                    <a:latin typeface="Times New Roman" panose="02020603050405020304" pitchFamily="18" charset="0"/>
                  </a:rPr>
                  <a:t>，对论域上</a:t>
                </a:r>
                <a14:m>
                  <m:oMath xmlns:m="http://schemas.openxmlformats.org/officeDocument/2006/math">
                    <m:r>
                      <a:rPr lang="en-US" altLang="zh-CN" b="1" i="1" dirty="0">
                        <a:solidFill>
                          <a:schemeClr val="tx1"/>
                        </a:solidFill>
                        <a:latin typeface="Cambria Math" panose="02040503050406030204" pitchFamily="18" charset="0"/>
                      </a:rPr>
                      <m:t>𝑫</m:t>
                    </m:r>
                  </m:oMath>
                </a14:m>
                <a:r>
                  <a:rPr lang="zh-CN" altLang="en-US" b="0" dirty="0">
                    <a:solidFill>
                      <a:schemeClr val="tx1"/>
                    </a:solidFill>
                    <a:latin typeface="Times New Roman" panose="02020603050405020304" pitchFamily="18" charset="0"/>
                  </a:rPr>
                  <a:t>任意</a:t>
                </a:r>
                <a14:m>
                  <m:oMath xmlns:m="http://schemas.openxmlformats.org/officeDocument/2006/math">
                    <m:r>
                      <a:rPr lang="en-US" altLang="zh-CN" b="1" i="1" dirty="0">
                        <a:solidFill>
                          <a:schemeClr val="tx1"/>
                        </a:solidFill>
                        <a:latin typeface="Cambria Math" panose="02040503050406030204" pitchFamily="18" charset="0"/>
                      </a:rPr>
                      <m:t>𝒅</m:t>
                    </m:r>
                  </m:oMath>
                </a14:m>
                <a:r>
                  <a:rPr lang="zh-CN" altLang="en-US" b="0" dirty="0">
                    <a:solidFill>
                      <a:schemeClr val="tx1"/>
                    </a:solidFill>
                    <a:latin typeface="Times New Roman" panose="02020603050405020304" pitchFamily="18" charset="0"/>
                  </a:rPr>
                  <a:t>，使</a:t>
                </a:r>
                <a14:m>
                  <m:oMath xmlns:m="http://schemas.openxmlformats.org/officeDocument/2006/math">
                    <m:sSup>
                      <m:sSupPr>
                        <m:ctrlPr>
                          <a:rPr lang="en-US" altLang="zh-CN" i="1" dirty="0">
                            <a:solidFill>
                              <a:schemeClr val="tx1"/>
                            </a:solidFill>
                            <a:latin typeface="Cambria Math" panose="02040503050406030204" pitchFamily="18" charset="0"/>
                          </a:rPr>
                        </m:ctrlPr>
                      </m:sSupPr>
                      <m:e>
                        <m:r>
                          <a:rPr lang="en-US" altLang="zh-CN" b="1" i="1" dirty="0">
                            <a:solidFill>
                              <a:schemeClr val="tx1"/>
                            </a:solidFill>
                            <a:latin typeface="Cambria Math" panose="02040503050406030204" pitchFamily="18" charset="0"/>
                          </a:rPr>
                          <m:t>𝑸</m:t>
                        </m:r>
                      </m:e>
                      <m:sup>
                        <m:r>
                          <a:rPr lang="en-US" altLang="zh-CN" b="1" i="1" dirty="0">
                            <a:solidFill>
                              <a:schemeClr val="tx1"/>
                            </a:solidFill>
                            <a:latin typeface="Cambria Math" panose="02040503050406030204" pitchFamily="18" charset="0"/>
                            <a:ea typeface="Cambria Math" panose="02040503050406030204" pitchFamily="18" charset="0"/>
                          </a:rPr>
                          <m:t>𝝈</m:t>
                        </m:r>
                      </m:sup>
                    </m:sSup>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d>
                      <m:dPr>
                        <m:begChr m:val="["/>
                        <m:endChr m:val="]"/>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𝒅</m:t>
                        </m:r>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oMath>
                </a14:m>
                <a:endParaRPr lang="zh-CN" altLang="en-US" b="0" dirty="0">
                  <a:solidFill>
                    <a:schemeClr val="tx1"/>
                  </a:solidFill>
                  <a:latin typeface="Times New Roman" panose="02020603050405020304" pitchFamily="18" charset="0"/>
                </a:endParaRPr>
              </a:p>
              <a:p>
                <a:pPr marL="812800" lvl="1" indent="-342900">
                  <a:lnSpc>
                    <a:spcPct val="125000"/>
                  </a:lnSpc>
                  <a:buClr>
                    <a:srgbClr val="009193"/>
                  </a:buClr>
                  <a:buSzPct val="69117"/>
                  <a:buFont typeface="Wingdings" pitchFamily="2" charset="2"/>
                  <a:buChar char="l"/>
                  <a:tabLst>
                    <a:tab pos="356235" algn="l"/>
                  </a:tabLst>
                </a:pPr>
                <a14:m>
                  <m:oMath xmlns:m="http://schemas.openxmlformats.org/officeDocument/2006/math">
                    <m:r>
                      <a:rPr lang="zh-CN" altLang="en-US" b="1" i="1" dirty="0">
                        <a:solidFill>
                          <a:schemeClr val="tx1"/>
                        </a:solidFill>
                        <a:latin typeface="Cambria Math" panose="02040503050406030204" pitchFamily="18" charset="0"/>
                      </a:rPr>
                      <m:t>𝝈</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m:t>
                        </m:r>
                        <m:r>
                          <a:rPr lang="zh-CN" altLang="en-US"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𝟎</m:t>
                    </m:r>
                  </m:oMath>
                </a14:m>
                <a:r>
                  <a:rPr lang="zh-CN" altLang="en-US" b="0" dirty="0">
                    <a:solidFill>
                      <a:schemeClr val="tx1"/>
                    </a:solidFill>
                    <a:latin typeface="Times New Roman" panose="02020603050405020304" pitchFamily="18" charset="0"/>
                  </a:rPr>
                  <a:t>，对论域上</a:t>
                </a:r>
                <a14:m>
                  <m:oMath xmlns:m="http://schemas.openxmlformats.org/officeDocument/2006/math">
                    <m:r>
                      <a:rPr lang="en-US" altLang="zh-CN" b="1" i="1" dirty="0">
                        <a:solidFill>
                          <a:schemeClr val="tx1"/>
                        </a:solidFill>
                        <a:latin typeface="Cambria Math" panose="02040503050406030204" pitchFamily="18" charset="0"/>
                      </a:rPr>
                      <m:t>𝑫</m:t>
                    </m:r>
                  </m:oMath>
                </a14:m>
                <a:r>
                  <a:rPr lang="zh-CN" altLang="en-US" b="0" dirty="0">
                    <a:solidFill>
                      <a:schemeClr val="tx1"/>
                    </a:solidFill>
                    <a:latin typeface="Times New Roman" panose="02020603050405020304" pitchFamily="18" charset="0"/>
                  </a:rPr>
                  <a:t>存在</a:t>
                </a:r>
                <a14:m>
                  <m:oMath xmlns:m="http://schemas.openxmlformats.org/officeDocument/2006/math">
                    <m:r>
                      <a:rPr lang="en-US" altLang="zh-CN" b="1" i="1" dirty="0">
                        <a:solidFill>
                          <a:schemeClr val="tx1"/>
                        </a:solidFill>
                        <a:latin typeface="Cambria Math" panose="02040503050406030204" pitchFamily="18" charset="0"/>
                      </a:rPr>
                      <m:t>𝒄</m:t>
                    </m:r>
                    <m:r>
                      <a:rPr lang="en-US" altLang="zh-CN" b="1" i="1" dirty="0">
                        <a:solidFill>
                          <a:schemeClr val="tx1"/>
                        </a:solidFill>
                        <a:latin typeface="Cambria Math" panose="02040503050406030204" pitchFamily="18" charset="0"/>
                      </a:rPr>
                      <m:t> </m:t>
                    </m:r>
                  </m:oMath>
                </a14:m>
                <a:r>
                  <a:rPr lang="zh-CN" altLang="en-US" b="0" dirty="0">
                    <a:solidFill>
                      <a:schemeClr val="tx1"/>
                    </a:solidFill>
                    <a:latin typeface="Times New Roman" panose="02020603050405020304" pitchFamily="18" charset="0"/>
                  </a:rPr>
                  <a:t>，使</a:t>
                </a:r>
                <a14:m>
                  <m:oMath xmlns:m="http://schemas.openxmlformats.org/officeDocument/2006/math">
                    <m:sSup>
                      <m:sSupPr>
                        <m:ctrlPr>
                          <a:rPr lang="en-US" altLang="zh-CN" i="1" dirty="0">
                            <a:solidFill>
                              <a:schemeClr val="tx1"/>
                            </a:solidFill>
                            <a:latin typeface="Cambria Math" panose="02040503050406030204" pitchFamily="18" charset="0"/>
                          </a:rPr>
                        </m:ctrlPr>
                      </m:sSupPr>
                      <m:e>
                        <m:r>
                          <a:rPr lang="en-US" altLang="zh-CN" b="1" i="1" dirty="0">
                            <a:solidFill>
                              <a:schemeClr val="tx1"/>
                            </a:solidFill>
                            <a:latin typeface="Cambria Math" panose="02040503050406030204" pitchFamily="18" charset="0"/>
                          </a:rPr>
                          <m:t>𝑸</m:t>
                        </m:r>
                      </m:e>
                      <m:sup>
                        <m:r>
                          <a:rPr lang="en-US" altLang="zh-CN" b="1" i="1" dirty="0">
                            <a:solidFill>
                              <a:schemeClr val="tx1"/>
                            </a:solidFill>
                            <a:latin typeface="Cambria Math" panose="02040503050406030204" pitchFamily="18" charset="0"/>
                            <a:ea typeface="Cambria Math" panose="02040503050406030204" pitchFamily="18" charset="0"/>
                          </a:rPr>
                          <m:t>𝝈</m:t>
                        </m:r>
                      </m:sup>
                    </m:sSup>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d>
                      <m:dPr>
                        <m:begChr m:val="["/>
                        <m:endChr m:val="]"/>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𝒄</m:t>
                        </m:r>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𝟎</m:t>
                    </m:r>
                  </m:oMath>
                </a14:m>
                <a:endParaRPr lang="en-US" altLang="zh-CN"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rPr>
                      <m:t>)</m:t>
                    </m:r>
                  </m:oMath>
                </a14:m>
                <a:r>
                  <a:rPr lang="zh-CN" altLang="en-US" b="0" dirty="0">
                    <a:solidFill>
                      <a:schemeClr val="tx1"/>
                    </a:solidFill>
                    <a:latin typeface="Times New Roman" panose="02020603050405020304" pitchFamily="18" charset="0"/>
                  </a:rPr>
                  <a:t>语义表示：</a:t>
                </a:r>
                <a:endParaRPr lang="en-US" altLang="zh-CN" b="0" dirty="0">
                  <a:solidFill>
                    <a:schemeClr val="tx1"/>
                  </a:solidFill>
                  <a:latin typeface="Times New Roman" panose="02020603050405020304" pitchFamily="18" charset="0"/>
                </a:endParaRPr>
              </a:p>
              <a:p>
                <a:pPr marL="812800" lvl="1" indent="-342900">
                  <a:lnSpc>
                    <a:spcPct val="125000"/>
                  </a:lnSpc>
                  <a:buClr>
                    <a:srgbClr val="009193"/>
                  </a:buClr>
                  <a:buSzPct val="69117"/>
                  <a:buFont typeface="Wingdings" pitchFamily="2" charset="2"/>
                  <a:buChar char="l"/>
                  <a:tabLst>
                    <a:tab pos="356235" algn="l"/>
                  </a:tabLst>
                </a:pPr>
                <a14:m>
                  <m:oMath xmlns:m="http://schemas.openxmlformats.org/officeDocument/2006/math">
                    <m:r>
                      <a:rPr lang="zh-CN" altLang="en-US" b="1" i="1" dirty="0">
                        <a:solidFill>
                          <a:schemeClr val="tx1"/>
                        </a:solidFill>
                        <a:latin typeface="Cambria Math" panose="02040503050406030204" pitchFamily="18" charset="0"/>
                      </a:rPr>
                      <m:t>𝝈</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oMath>
                </a14:m>
                <a:r>
                  <a:rPr lang="zh-CN" altLang="en-US" b="0" dirty="0">
                    <a:solidFill>
                      <a:schemeClr val="tx1"/>
                    </a:solidFill>
                    <a:latin typeface="Times New Roman" panose="02020603050405020304" pitchFamily="18" charset="0"/>
                  </a:rPr>
                  <a:t>，对论域上</a:t>
                </a:r>
                <a14:m>
                  <m:oMath xmlns:m="http://schemas.openxmlformats.org/officeDocument/2006/math">
                    <m:r>
                      <a:rPr lang="en-US" altLang="zh-CN" b="1" i="1" dirty="0">
                        <a:solidFill>
                          <a:schemeClr val="tx1"/>
                        </a:solidFill>
                        <a:latin typeface="Cambria Math" panose="02040503050406030204" pitchFamily="18" charset="0"/>
                      </a:rPr>
                      <m:t>𝑫</m:t>
                    </m:r>
                  </m:oMath>
                </a14:m>
                <a:r>
                  <a:rPr lang="zh-CN" altLang="en-US" b="0" dirty="0">
                    <a:solidFill>
                      <a:schemeClr val="tx1"/>
                    </a:solidFill>
                    <a:latin typeface="Times New Roman" panose="02020603050405020304" pitchFamily="18" charset="0"/>
                  </a:rPr>
                  <a:t>存在</a:t>
                </a:r>
                <a14:m>
                  <m:oMath xmlns:m="http://schemas.openxmlformats.org/officeDocument/2006/math">
                    <m:r>
                      <a:rPr lang="en-US" altLang="zh-CN" b="1" i="1" dirty="0">
                        <a:solidFill>
                          <a:schemeClr val="tx1"/>
                        </a:solidFill>
                        <a:latin typeface="Cambria Math" panose="02040503050406030204" pitchFamily="18" charset="0"/>
                      </a:rPr>
                      <m:t>𝒄</m:t>
                    </m:r>
                    <m:r>
                      <a:rPr lang="en-US" altLang="zh-CN" b="0" i="1" dirty="0">
                        <a:solidFill>
                          <a:schemeClr val="tx1"/>
                        </a:solidFill>
                        <a:latin typeface="Cambria Math" panose="02040503050406030204" pitchFamily="18" charset="0"/>
                      </a:rPr>
                      <m:t> </m:t>
                    </m:r>
                  </m:oMath>
                </a14:m>
                <a:r>
                  <a:rPr lang="zh-CN" altLang="en-US" b="0" dirty="0">
                    <a:solidFill>
                      <a:schemeClr val="tx1"/>
                    </a:solidFill>
                    <a:latin typeface="Times New Roman" panose="02020603050405020304" pitchFamily="18" charset="0"/>
                  </a:rPr>
                  <a:t>，使</a:t>
                </a:r>
                <a14:m>
                  <m:oMath xmlns:m="http://schemas.openxmlformats.org/officeDocument/2006/math">
                    <m:sSup>
                      <m:sSupPr>
                        <m:ctrlPr>
                          <a:rPr lang="en-US" altLang="zh-CN" i="1" dirty="0">
                            <a:solidFill>
                              <a:schemeClr val="tx1"/>
                            </a:solidFill>
                            <a:latin typeface="Cambria Math" panose="02040503050406030204" pitchFamily="18" charset="0"/>
                          </a:rPr>
                        </m:ctrlPr>
                      </m:sSupPr>
                      <m:e>
                        <m:r>
                          <a:rPr lang="en-US" altLang="zh-CN" b="1" i="1" dirty="0">
                            <a:solidFill>
                              <a:schemeClr val="tx1"/>
                            </a:solidFill>
                            <a:latin typeface="Cambria Math" panose="02040503050406030204" pitchFamily="18" charset="0"/>
                          </a:rPr>
                          <m:t>𝑸</m:t>
                        </m:r>
                      </m:e>
                      <m:sup>
                        <m:r>
                          <a:rPr lang="en-US" altLang="zh-CN" b="1" i="1" dirty="0">
                            <a:solidFill>
                              <a:schemeClr val="tx1"/>
                            </a:solidFill>
                            <a:latin typeface="Cambria Math" panose="02040503050406030204" pitchFamily="18" charset="0"/>
                            <a:ea typeface="Cambria Math" panose="02040503050406030204" pitchFamily="18" charset="0"/>
                          </a:rPr>
                          <m:t>𝝈</m:t>
                        </m:r>
                      </m:sup>
                    </m:sSup>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d>
                      <m:dPr>
                        <m:begChr m:val="["/>
                        <m:endChr m:val="]"/>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𝒄</m:t>
                        </m:r>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𝟎</m:t>
                    </m:r>
                  </m:oMath>
                </a14:m>
                <a:r>
                  <a:rPr lang="zh-CN" altLang="en-US" b="0" dirty="0">
                    <a:solidFill>
                      <a:schemeClr val="tx1"/>
                    </a:solidFill>
                    <a:latin typeface="Times New Roman" panose="02020603050405020304" pitchFamily="18" charset="0"/>
                  </a:rPr>
                  <a:t>；</a:t>
                </a:r>
              </a:p>
              <a:p>
                <a:pPr marL="812800" lvl="1" indent="-342900">
                  <a:lnSpc>
                    <a:spcPct val="125000"/>
                  </a:lnSpc>
                  <a:buClr>
                    <a:srgbClr val="009193"/>
                  </a:buClr>
                  <a:buSzPct val="69117"/>
                  <a:buFont typeface="Wingdings" pitchFamily="2" charset="2"/>
                  <a:buChar char="l"/>
                  <a:tabLst>
                    <a:tab pos="356235" algn="l"/>
                  </a:tabLst>
                </a:pPr>
                <a14:m>
                  <m:oMath xmlns:m="http://schemas.openxmlformats.org/officeDocument/2006/math">
                    <m:r>
                      <a:rPr lang="zh-CN" altLang="en-US" b="1" i="1" dirty="0">
                        <a:solidFill>
                          <a:schemeClr val="tx1"/>
                        </a:solidFill>
                        <a:latin typeface="Cambria Math" panose="02040503050406030204" pitchFamily="18" charset="0"/>
                      </a:rPr>
                      <m:t>𝝈</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𝒙</m:t>
                            </m:r>
                          </m:e>
                        </m:d>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𝟎</m:t>
                    </m:r>
                  </m:oMath>
                </a14:m>
                <a:r>
                  <a:rPr lang="zh-CN" altLang="en-US" b="0" dirty="0">
                    <a:solidFill>
                      <a:schemeClr val="tx1"/>
                    </a:solidFill>
                    <a:latin typeface="Times New Roman" panose="02020603050405020304" pitchFamily="18" charset="0"/>
                  </a:rPr>
                  <a:t>，对论域上</a:t>
                </a:r>
                <a14:m>
                  <m:oMath xmlns:m="http://schemas.openxmlformats.org/officeDocument/2006/math">
                    <m:r>
                      <a:rPr lang="en-US" altLang="zh-CN" b="1" i="1" dirty="0">
                        <a:solidFill>
                          <a:schemeClr val="tx1"/>
                        </a:solidFill>
                        <a:latin typeface="Cambria Math" panose="02040503050406030204" pitchFamily="18" charset="0"/>
                      </a:rPr>
                      <m:t>𝑫</m:t>
                    </m:r>
                  </m:oMath>
                </a14:m>
                <a:r>
                  <a:rPr lang="zh-CN" altLang="en-US" b="0" dirty="0">
                    <a:solidFill>
                      <a:schemeClr val="tx1"/>
                    </a:solidFill>
                    <a:latin typeface="Times New Roman" panose="02020603050405020304" pitchFamily="18" charset="0"/>
                  </a:rPr>
                  <a:t>任意</a:t>
                </a:r>
                <a14:m>
                  <m:oMath xmlns:m="http://schemas.openxmlformats.org/officeDocument/2006/math">
                    <m:r>
                      <a:rPr lang="en-US" altLang="zh-CN" b="1" i="1" dirty="0">
                        <a:solidFill>
                          <a:schemeClr val="tx1"/>
                        </a:solidFill>
                        <a:latin typeface="Cambria Math" panose="02040503050406030204" pitchFamily="18" charset="0"/>
                      </a:rPr>
                      <m:t>𝒅</m:t>
                    </m:r>
                    <m:r>
                      <a:rPr lang="en-US" altLang="zh-CN" b="0" i="1" dirty="0">
                        <a:solidFill>
                          <a:schemeClr val="tx1"/>
                        </a:solidFill>
                        <a:latin typeface="Cambria Math" panose="02040503050406030204" pitchFamily="18" charset="0"/>
                      </a:rPr>
                      <m:t> </m:t>
                    </m:r>
                  </m:oMath>
                </a14:m>
                <a:r>
                  <a:rPr lang="zh-CN" altLang="en-US" b="0" dirty="0">
                    <a:solidFill>
                      <a:schemeClr val="tx1"/>
                    </a:solidFill>
                    <a:latin typeface="Times New Roman" panose="02020603050405020304" pitchFamily="18" charset="0"/>
                  </a:rPr>
                  <a:t>，使</a:t>
                </a:r>
                <a14:m>
                  <m:oMath xmlns:m="http://schemas.openxmlformats.org/officeDocument/2006/math">
                    <m:sSup>
                      <m:sSupPr>
                        <m:ctrlPr>
                          <a:rPr lang="en-US" altLang="zh-CN" i="1" dirty="0">
                            <a:solidFill>
                              <a:schemeClr val="tx1"/>
                            </a:solidFill>
                            <a:latin typeface="Cambria Math" panose="02040503050406030204" pitchFamily="18" charset="0"/>
                          </a:rPr>
                        </m:ctrlPr>
                      </m:sSupPr>
                      <m:e>
                        <m:r>
                          <a:rPr lang="en-US" altLang="zh-CN" b="1" i="1" dirty="0">
                            <a:solidFill>
                              <a:schemeClr val="tx1"/>
                            </a:solidFill>
                            <a:latin typeface="Cambria Math" panose="02040503050406030204" pitchFamily="18" charset="0"/>
                          </a:rPr>
                          <m:t>𝑸</m:t>
                        </m:r>
                      </m:e>
                      <m:sup>
                        <m:r>
                          <a:rPr lang="en-US" altLang="zh-CN" b="1" i="1" dirty="0">
                            <a:solidFill>
                              <a:schemeClr val="tx1"/>
                            </a:solidFill>
                            <a:latin typeface="Cambria Math" panose="02040503050406030204" pitchFamily="18" charset="0"/>
                            <a:ea typeface="Cambria Math" panose="02040503050406030204" pitchFamily="18" charset="0"/>
                          </a:rPr>
                          <m:t>𝝈</m:t>
                        </m:r>
                      </m:sup>
                    </m:sSup>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d>
                      <m:dPr>
                        <m:begChr m:val="["/>
                        <m:endChr m:val="]"/>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𝒅</m:t>
                        </m:r>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oMath>
                </a14:m>
                <a:endParaRPr lang="en-US" altLang="zh-CN" b="0" dirty="0">
                  <a:solidFill>
                    <a:schemeClr val="tx1"/>
                  </a:solidFill>
                  <a:latin typeface="Times New Roman" panose="02020603050405020304" pitchFamily="18" charset="0"/>
                </a:endParaRPr>
              </a:p>
              <a:p>
                <a:pPr marL="469900" lvl="0" indent="-457200">
                  <a:lnSpc>
                    <a:spcPct val="125000"/>
                  </a:lnSpc>
                  <a:buClr>
                    <a:srgbClr val="660033"/>
                  </a:buClr>
                  <a:buSzPct val="69117"/>
                  <a:tabLst>
                    <a:tab pos="356235" algn="l"/>
                  </a:tabLst>
                  <a:defRPr/>
                </a:pPr>
                <a14:m>
                  <m:oMath xmlns:m="http://schemas.openxmlformats.org/officeDocument/2006/math">
                    <m:sSup>
                      <m:sSupPr>
                        <m:ctrlPr>
                          <a:rPr lang="en-US" altLang="zh-CN" i="1" dirty="0">
                            <a:solidFill>
                              <a:schemeClr val="tx1"/>
                            </a:solidFill>
                            <a:latin typeface="Cambria Math" panose="02040503050406030204" pitchFamily="18" charset="0"/>
                          </a:rPr>
                        </m:ctrlPr>
                      </m:sSupPr>
                      <m:e>
                        <m:r>
                          <a:rPr lang="en-US" altLang="zh-CN" b="1" i="1" dirty="0">
                            <a:solidFill>
                              <a:schemeClr val="tx1"/>
                            </a:solidFill>
                            <a:latin typeface="Cambria Math" panose="02040503050406030204" pitchFamily="18" charset="0"/>
                          </a:rPr>
                          <m:t>𝑸</m:t>
                        </m:r>
                      </m:e>
                      <m:sup>
                        <m:r>
                          <a:rPr lang="en-US" altLang="zh-CN" b="1" i="1" dirty="0">
                            <a:solidFill>
                              <a:schemeClr val="tx1"/>
                            </a:solidFill>
                            <a:latin typeface="Cambria Math" panose="02040503050406030204" pitchFamily="18" charset="0"/>
                            <a:ea typeface="Cambria Math" panose="02040503050406030204" pitchFamily="18" charset="0"/>
                          </a:rPr>
                          <m:t>𝝈</m:t>
                        </m:r>
                      </m:sup>
                    </m:sSup>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oMath>
                </a14:m>
                <a:r>
                  <a:rPr lang="zh-CN" altLang="en-US" b="0" kern="1200" dirty="0">
                    <a:solidFill>
                      <a:schemeClr val="tx1"/>
                    </a:solidFill>
                    <a:latin typeface="Times New Roman" panose="02020603050405020304" pitchFamily="18" charset="0"/>
                    <a:ea typeface="宋体" panose="02010600030101010101" pitchFamily="2" charset="-122"/>
                  </a:rPr>
                  <a:t>简记为</a:t>
                </a:r>
                <a14:m>
                  <m:oMath xmlns:m="http://schemas.openxmlformats.org/officeDocument/2006/math">
                    <m:r>
                      <a:rPr lang="en-US" altLang="zh-CN" b="1" i="1" dirty="0">
                        <a:solidFill>
                          <a:schemeClr val="tx1"/>
                        </a:solidFill>
                        <a:latin typeface="Cambria Math" panose="02040503050406030204" pitchFamily="18" charset="0"/>
                      </a:rPr>
                      <m:t>𝑸</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r>
                      <a:rPr lang="en-US" altLang="zh-CN" b="1" i="1" dirty="0">
                        <a:solidFill>
                          <a:schemeClr val="tx1"/>
                        </a:solidFill>
                        <a:latin typeface="Cambria Math" panose="02040503050406030204" pitchFamily="18" charset="0"/>
                      </a:rPr>
                      <m:t> </m:t>
                    </m:r>
                  </m:oMath>
                </a14:m>
                <a:r>
                  <a:rPr lang="zh-CN" altLang="en-US" b="0" kern="1200" dirty="0">
                    <a:solidFill>
                      <a:schemeClr val="tx1"/>
                    </a:solidFill>
                    <a:latin typeface="Times New Roman" panose="02020603050405020304" pitchFamily="18" charset="0"/>
                    <a:ea typeface="宋体" panose="02010600030101010101" pitchFamily="2" charset="-122"/>
                  </a:rPr>
                  <a:t>。</a:t>
                </a:r>
                <a:endParaRPr lang="en-US" altLang="zh-CN" b="0" kern="1200" dirty="0">
                  <a:solidFill>
                    <a:schemeClr val="tx1"/>
                  </a:solidFill>
                  <a:latin typeface="Times New Roman" panose="02020603050405020304" pitchFamily="18" charset="0"/>
                  <a:ea typeface="宋体" panose="02010600030101010101" pitchFamily="2" charset="-122"/>
                </a:endParaRPr>
              </a:p>
              <a:p>
                <a:pPr marL="469900" indent="-457200">
                  <a:lnSpc>
                    <a:spcPct val="125000"/>
                  </a:lnSpc>
                  <a:buClr>
                    <a:srgbClr val="660033"/>
                  </a:buClr>
                  <a:buSzPct val="69117"/>
                  <a:tabLst>
                    <a:tab pos="356235" algn="l"/>
                  </a:tabLst>
                </a:pPr>
                <a:endParaRPr lang="en-US" altLang="zh-CN" sz="2800"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293" t="-443" r="-8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0354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逻辑关系</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589600" cy="5716588"/>
              </a:xfrm>
            </p:spPr>
            <p:txBody>
              <a:bodyPr/>
              <a:lstStyle/>
              <a:p>
                <a:pPr marL="469900" indent="-457200">
                  <a:lnSpc>
                    <a:spcPct val="125000"/>
                  </a:lnSpc>
                  <a:buClr>
                    <a:srgbClr val="660033"/>
                  </a:buClr>
                  <a:buSzPct val="69117"/>
                  <a:tabLst>
                    <a:tab pos="356235" algn="l"/>
                  </a:tabLst>
                </a:pPr>
                <a:r>
                  <a:rPr lang="zh-CN" altLang="en-US" b="0" dirty="0">
                    <a:solidFill>
                      <a:schemeClr val="tx1"/>
                    </a:solidFill>
                  </a:rPr>
                  <a:t>在自然数论域中，有自然数集合</a:t>
                </a:r>
                <a14:m>
                  <m:oMath xmlns:m="http://schemas.openxmlformats.org/officeDocument/2006/math">
                    <m:r>
                      <a:rPr lang="en-US" altLang="zh-CN" b="1" i="1" dirty="0">
                        <a:solidFill>
                          <a:schemeClr val="tx1"/>
                        </a:solidFill>
                        <a:latin typeface="Cambria Math" panose="02040503050406030204" pitchFamily="18" charset="0"/>
                      </a:rPr>
                      <m:t>𝑵</m:t>
                    </m:r>
                  </m:oMath>
                </a14:m>
                <a:r>
                  <a:rPr lang="zh-CN" altLang="en-US" b="0" dirty="0">
                    <a:solidFill>
                      <a:schemeClr val="tx1"/>
                    </a:solidFill>
                  </a:rPr>
                  <a:t>；有运算集合</a:t>
                </a:r>
                <a14:m>
                  <m:oMath xmlns:m="http://schemas.openxmlformats.org/officeDocument/2006/math">
                    <m:r>
                      <a:rPr lang="en-US" altLang="zh-CN" b="0" i="1" dirty="0">
                        <a:solidFill>
                          <a:schemeClr val="tx1"/>
                        </a:solidFill>
                        <a:latin typeface="Cambria Math" panose="02040503050406030204" pitchFamily="18" charset="0"/>
                      </a:rPr>
                      <m:t>{+,</m:t>
                    </m:r>
                    <m:r>
                      <a:rPr lang="en-US" altLang="zh-CN" b="0" i="1" dirty="0">
                        <a:solidFill>
                          <a:schemeClr val="tx1"/>
                        </a:solidFill>
                        <a:latin typeface="Cambria Math" panose="02040503050406030204" pitchFamily="18" charset="0"/>
                        <a:ea typeface="Cambria Math" panose="02040503050406030204" pitchFamily="18" charset="0"/>
                      </a:rPr>
                      <m:t>×</m:t>
                    </m:r>
                    <m:r>
                      <a:rPr lang="en-US" altLang="zh-CN" b="0" i="1" dirty="0">
                        <a:solidFill>
                          <a:schemeClr val="tx1"/>
                        </a:solidFill>
                        <a:latin typeface="Cambria Math" panose="02040503050406030204" pitchFamily="18" charset="0"/>
                      </a:rPr>
                      <m:t>} </m:t>
                    </m:r>
                  </m:oMath>
                </a14:m>
                <a:r>
                  <a:rPr lang="zh-CN" altLang="en-US" b="0" dirty="0">
                    <a:solidFill>
                      <a:schemeClr val="tx1"/>
                    </a:solidFill>
                  </a:rPr>
                  <a:t>，其中</a:t>
                </a:r>
                <a14:m>
                  <m:oMath xmlns:m="http://schemas.openxmlformats.org/officeDocument/2006/math">
                    <m:r>
                      <a:rPr lang="en-US" altLang="zh-CN" b="0" dirty="0">
                        <a:solidFill>
                          <a:schemeClr val="tx1"/>
                        </a:solidFill>
                        <a:latin typeface="Cambria Math" panose="02040503050406030204" pitchFamily="18" charset="0"/>
                      </a:rPr>
                      <m:t>+</m:t>
                    </m:r>
                  </m:oMath>
                </a14:m>
                <a:r>
                  <a:rPr lang="zh-CN" altLang="en-US" b="0" dirty="0">
                    <a:solidFill>
                      <a:schemeClr val="tx1"/>
                    </a:solidFill>
                  </a:rPr>
                  <a:t>表示加法</a:t>
                </a:r>
                <a:r>
                  <a:rPr lang="en-US" altLang="zh-CN" b="0" dirty="0">
                    <a:solidFill>
                      <a:schemeClr val="tx1"/>
                    </a:solidFill>
                  </a:rPr>
                  <a:t>, </a:t>
                </a:r>
                <a14:m>
                  <m:oMath xmlns:m="http://schemas.openxmlformats.org/officeDocument/2006/math">
                    <m:r>
                      <a:rPr lang="en-US" altLang="zh-CN" b="0" i="1" dirty="0">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rPr>
                  <a:t>表示乘法；有关系集合</a:t>
                </a:r>
                <a14:m>
                  <m:oMath xmlns:m="http://schemas.openxmlformats.org/officeDocument/2006/math">
                    <m:r>
                      <a:rPr lang="en-US" altLang="zh-CN" b="0" i="1" dirty="0">
                        <a:solidFill>
                          <a:schemeClr val="tx1"/>
                        </a:solidFill>
                        <a:latin typeface="Cambria Math" panose="02040503050406030204" pitchFamily="18" charset="0"/>
                      </a:rPr>
                      <m:t>{=,</m:t>
                    </m:r>
                    <m:r>
                      <a:rPr lang="en-US" altLang="zh-CN" b="0" i="1" dirty="0">
                        <a:solidFill>
                          <a:schemeClr val="tx1"/>
                        </a:solidFill>
                        <a:latin typeface="Cambria Math" panose="02040503050406030204" pitchFamily="18" charset="0"/>
                        <a:ea typeface="Cambria Math" panose="02040503050406030204" pitchFamily="18" charset="0"/>
                      </a:rPr>
                      <m:t>≤</m:t>
                    </m:r>
                    <m:r>
                      <a:rPr lang="en-US" altLang="zh-CN" b="0" i="1" dirty="0">
                        <a:solidFill>
                          <a:schemeClr val="tx1"/>
                        </a:solidFill>
                        <a:latin typeface="Cambria Math" panose="02040503050406030204" pitchFamily="18" charset="0"/>
                      </a:rPr>
                      <m:t>} </m:t>
                    </m:r>
                  </m:oMath>
                </a14:m>
                <a:r>
                  <a:rPr lang="zh-CN" altLang="en-US" b="0" dirty="0">
                    <a:solidFill>
                      <a:schemeClr val="tx1"/>
                    </a:solidFill>
                  </a:rPr>
                  <a:t>，其中</a:t>
                </a:r>
                <a14:m>
                  <m:oMath xmlns:m="http://schemas.openxmlformats.org/officeDocument/2006/math">
                    <m:r>
                      <a:rPr lang="en-US" altLang="zh-CN" b="0" i="1" dirty="0">
                        <a:solidFill>
                          <a:schemeClr val="tx1"/>
                        </a:solidFill>
                        <a:latin typeface="Cambria Math" panose="02040503050406030204" pitchFamily="18" charset="0"/>
                      </a:rPr>
                      <m:t>=</m:t>
                    </m:r>
                  </m:oMath>
                </a14:m>
                <a:r>
                  <a:rPr lang="zh-CN" altLang="en-US" b="0" dirty="0">
                    <a:solidFill>
                      <a:schemeClr val="tx1"/>
                    </a:solidFill>
                  </a:rPr>
                  <a:t>表示相等关系，</a:t>
                </a:r>
                <a:r>
                  <a:rPr lang="en-US" altLang="zh-CN" b="0" dirty="0">
                    <a:solidFill>
                      <a:schemeClr val="tx1"/>
                    </a:solidFill>
                  </a:rPr>
                  <a:t> </a:t>
                </a:r>
                <a14:m>
                  <m:oMath xmlns:m="http://schemas.openxmlformats.org/officeDocument/2006/math">
                    <m:r>
                      <a:rPr lang="en-US" altLang="zh-CN" b="0" i="1" dirty="0">
                        <a:solidFill>
                          <a:schemeClr val="tx1"/>
                        </a:solidFill>
                        <a:latin typeface="Cambria Math" panose="02040503050406030204" pitchFamily="18" charset="0"/>
                        <a:ea typeface="Cambria Math" panose="02040503050406030204" pitchFamily="18" charset="0"/>
                      </a:rPr>
                      <m:t>≤</m:t>
                    </m:r>
                  </m:oMath>
                </a14:m>
                <a:r>
                  <a:rPr lang="zh-CN" altLang="en-US" b="0" dirty="0">
                    <a:solidFill>
                      <a:schemeClr val="tx1"/>
                    </a:solidFill>
                  </a:rPr>
                  <a:t>表示小于或等于关系。</a:t>
                </a:r>
                <a:endParaRPr lang="en-US" altLang="zh-CN" b="0" dirty="0">
                  <a:solidFill>
                    <a:schemeClr val="tx1"/>
                  </a:solidFill>
                </a:endParaRPr>
              </a:p>
              <a:p>
                <a:pPr marL="469900" indent="-457200">
                  <a:lnSpc>
                    <a:spcPct val="125000"/>
                  </a:lnSpc>
                  <a:buClr>
                    <a:srgbClr val="660033"/>
                  </a:buClr>
                  <a:buSzPct val="69117"/>
                  <a:tabLst>
                    <a:tab pos="356235" algn="l"/>
                  </a:tabLst>
                </a:pPr>
                <a:r>
                  <a:rPr lang="zh-CN" altLang="en-US" b="0" kern="1200" dirty="0">
                    <a:solidFill>
                      <a:schemeClr val="tx1"/>
                    </a:solidFill>
                  </a:rPr>
                  <a:t>在</a:t>
                </a:r>
                <a:r>
                  <a:rPr lang="zh-CN" altLang="en-US" b="0" dirty="0">
                    <a:solidFill>
                      <a:schemeClr val="tx1"/>
                    </a:solidFill>
                  </a:rPr>
                  <a:t>整</a:t>
                </a:r>
                <a:r>
                  <a:rPr lang="zh-CN" altLang="en-US" b="0" kern="1200" dirty="0">
                    <a:solidFill>
                      <a:schemeClr val="tx1"/>
                    </a:solidFill>
                  </a:rPr>
                  <a:t>数论域中，有</a:t>
                </a:r>
                <a:r>
                  <a:rPr lang="zh-CN" altLang="en-US" b="0" dirty="0">
                    <a:solidFill>
                      <a:schemeClr val="tx1"/>
                    </a:solidFill>
                  </a:rPr>
                  <a:t>整</a:t>
                </a:r>
                <a:r>
                  <a:rPr lang="zh-CN" altLang="en-US" b="0" kern="1200" dirty="0">
                    <a:solidFill>
                      <a:schemeClr val="tx1"/>
                    </a:solidFill>
                  </a:rPr>
                  <a:t>数集合</a:t>
                </a:r>
                <a14:m>
                  <m:oMath xmlns:m="http://schemas.openxmlformats.org/officeDocument/2006/math">
                    <m:r>
                      <a:rPr lang="en-US" altLang="zh-CN" b="1" i="1" dirty="0">
                        <a:solidFill>
                          <a:schemeClr val="tx1"/>
                        </a:solidFill>
                        <a:latin typeface="Cambria Math" panose="02040503050406030204" pitchFamily="18" charset="0"/>
                      </a:rPr>
                      <m:t>𝒁</m:t>
                    </m:r>
                  </m:oMath>
                </a14:m>
                <a:r>
                  <a:rPr lang="zh-CN" altLang="en-US" b="0" kern="1200" dirty="0">
                    <a:solidFill>
                      <a:schemeClr val="tx1"/>
                    </a:solidFill>
                  </a:rPr>
                  <a:t>；有运算集合</a:t>
                </a:r>
                <a14:m>
                  <m:oMath xmlns:m="http://schemas.openxmlformats.org/officeDocument/2006/math">
                    <m:r>
                      <a:rPr lang="en-US" altLang="zh-CN" b="0" i="1" kern="1200" dirty="0">
                        <a:solidFill>
                          <a:schemeClr val="tx1"/>
                        </a:solidFill>
                        <a:latin typeface="Cambria Math" panose="02040503050406030204" pitchFamily="18" charset="0"/>
                      </a:rPr>
                      <m:t>{+,−,</m:t>
                    </m:r>
                    <m:r>
                      <a:rPr lang="en-US" altLang="zh-CN" b="0" i="1" kern="1200" dirty="0">
                        <a:solidFill>
                          <a:schemeClr val="tx1"/>
                        </a:solidFill>
                        <a:latin typeface="Cambria Math" panose="02040503050406030204" pitchFamily="18" charset="0"/>
                        <a:ea typeface="Cambria Math" panose="02040503050406030204" pitchFamily="18" charset="0"/>
                      </a:rPr>
                      <m:t>×</m:t>
                    </m:r>
                    <m:r>
                      <a:rPr lang="en-US" altLang="zh-CN" b="0" i="1" kern="1200" dirty="0">
                        <a:solidFill>
                          <a:schemeClr val="tx1"/>
                        </a:solidFill>
                        <a:latin typeface="Cambria Math" panose="02040503050406030204" pitchFamily="18" charset="0"/>
                      </a:rPr>
                      <m:t>} </m:t>
                    </m:r>
                  </m:oMath>
                </a14:m>
                <a:r>
                  <a:rPr lang="zh-CN" altLang="en-US" b="0" kern="1200" dirty="0">
                    <a:solidFill>
                      <a:schemeClr val="tx1"/>
                    </a:solidFill>
                  </a:rPr>
                  <a:t>，其中</a:t>
                </a:r>
                <a14:m>
                  <m:oMath xmlns:m="http://schemas.openxmlformats.org/officeDocument/2006/math">
                    <m:r>
                      <a:rPr lang="en-US" altLang="zh-CN" b="0" kern="1200" dirty="0">
                        <a:solidFill>
                          <a:schemeClr val="tx1"/>
                        </a:solidFill>
                        <a:latin typeface="Cambria Math" panose="02040503050406030204" pitchFamily="18" charset="0"/>
                      </a:rPr>
                      <m:t>+</m:t>
                    </m:r>
                  </m:oMath>
                </a14:m>
                <a:r>
                  <a:rPr lang="zh-CN" altLang="en-US" b="0" kern="1200" dirty="0">
                    <a:solidFill>
                      <a:schemeClr val="tx1"/>
                    </a:solidFill>
                  </a:rPr>
                  <a:t>表示加法</a:t>
                </a:r>
                <a:r>
                  <a:rPr lang="zh-CN" altLang="en-US" b="0" dirty="0">
                    <a:solidFill>
                      <a:schemeClr val="tx1"/>
                    </a:solidFill>
                  </a:rPr>
                  <a:t>，</a:t>
                </a:r>
                <a:r>
                  <a:rPr lang="en-US" altLang="zh-CN" b="0" dirty="0">
                    <a:solidFill>
                      <a:schemeClr val="tx1"/>
                    </a:solidFill>
                  </a:rPr>
                  <a:t> </a:t>
                </a:r>
                <a14:m>
                  <m:oMath xmlns:m="http://schemas.openxmlformats.org/officeDocument/2006/math">
                    <m:r>
                      <a:rPr lang="en-US" altLang="zh-CN" b="0" i="1" dirty="0">
                        <a:solidFill>
                          <a:schemeClr val="tx1"/>
                        </a:solidFill>
                        <a:latin typeface="Cambria Math" panose="02040503050406030204" pitchFamily="18" charset="0"/>
                      </a:rPr>
                      <m:t>−</m:t>
                    </m:r>
                  </m:oMath>
                </a14:m>
                <a:r>
                  <a:rPr lang="zh-CN" altLang="en-US" b="0" kern="1200" dirty="0">
                    <a:solidFill>
                      <a:schemeClr val="tx1"/>
                    </a:solidFill>
                  </a:rPr>
                  <a:t>表示减法，</a:t>
                </a:r>
                <a:r>
                  <a:rPr lang="en-US" altLang="zh-CN" b="0" kern="1200" dirty="0">
                    <a:solidFill>
                      <a:schemeClr val="tx1"/>
                    </a:solidFill>
                  </a:rPr>
                  <a:t> </a:t>
                </a:r>
                <a14:m>
                  <m:oMath xmlns:m="http://schemas.openxmlformats.org/officeDocument/2006/math">
                    <m:r>
                      <a:rPr lang="en-US" altLang="zh-CN" b="0" i="1" kern="1200" dirty="0">
                        <a:solidFill>
                          <a:schemeClr val="tx1"/>
                        </a:solidFill>
                        <a:latin typeface="Cambria Math" panose="02040503050406030204" pitchFamily="18" charset="0"/>
                        <a:ea typeface="Cambria Math" panose="02040503050406030204" pitchFamily="18" charset="0"/>
                      </a:rPr>
                      <m:t>×</m:t>
                    </m:r>
                  </m:oMath>
                </a14:m>
                <a:r>
                  <a:rPr lang="zh-CN" altLang="en-US" b="0" kern="1200" dirty="0">
                    <a:solidFill>
                      <a:schemeClr val="tx1"/>
                    </a:solidFill>
                  </a:rPr>
                  <a:t>表示乘法；有关系集合</a:t>
                </a:r>
                <a14:m>
                  <m:oMath xmlns:m="http://schemas.openxmlformats.org/officeDocument/2006/math">
                    <m:r>
                      <a:rPr lang="en-US" altLang="zh-CN" b="0" i="1" kern="1200" dirty="0">
                        <a:solidFill>
                          <a:schemeClr val="tx1"/>
                        </a:solidFill>
                        <a:latin typeface="Cambria Math" panose="02040503050406030204" pitchFamily="18" charset="0"/>
                      </a:rPr>
                      <m:t>{=,</m:t>
                    </m:r>
                    <m:r>
                      <a:rPr lang="en-US" altLang="zh-CN" b="0" i="1" kern="1200" dirty="0">
                        <a:solidFill>
                          <a:schemeClr val="tx1"/>
                        </a:solidFill>
                        <a:latin typeface="Cambria Math" panose="02040503050406030204" pitchFamily="18" charset="0"/>
                        <a:ea typeface="Cambria Math" panose="02040503050406030204" pitchFamily="18" charset="0"/>
                      </a:rPr>
                      <m:t>≤</m:t>
                    </m:r>
                    <m:r>
                      <a:rPr lang="en-US" altLang="zh-CN" b="0" i="1" kern="1200" dirty="0">
                        <a:solidFill>
                          <a:schemeClr val="tx1"/>
                        </a:solidFill>
                        <a:latin typeface="Cambria Math" panose="02040503050406030204" pitchFamily="18" charset="0"/>
                      </a:rPr>
                      <m:t>} </m:t>
                    </m:r>
                  </m:oMath>
                </a14:m>
                <a:r>
                  <a:rPr lang="zh-CN" altLang="en-US" b="0" kern="1200" dirty="0">
                    <a:solidFill>
                      <a:schemeClr val="tx1"/>
                    </a:solidFill>
                  </a:rPr>
                  <a:t>，其中</a:t>
                </a:r>
                <a14:m>
                  <m:oMath xmlns:m="http://schemas.openxmlformats.org/officeDocument/2006/math">
                    <m:r>
                      <a:rPr lang="en-US" altLang="zh-CN" b="0" i="1" kern="1200" dirty="0">
                        <a:solidFill>
                          <a:schemeClr val="tx1"/>
                        </a:solidFill>
                        <a:latin typeface="Cambria Math" panose="02040503050406030204" pitchFamily="18" charset="0"/>
                      </a:rPr>
                      <m:t>=</m:t>
                    </m:r>
                  </m:oMath>
                </a14:m>
                <a:r>
                  <a:rPr lang="zh-CN" altLang="en-US" b="0" kern="1200" dirty="0">
                    <a:solidFill>
                      <a:schemeClr val="tx1"/>
                    </a:solidFill>
                  </a:rPr>
                  <a:t>表示相等关系，</a:t>
                </a:r>
                <a:r>
                  <a:rPr lang="en-US" altLang="zh-CN" b="0" kern="1200" dirty="0">
                    <a:solidFill>
                      <a:schemeClr val="tx1"/>
                    </a:solidFill>
                  </a:rPr>
                  <a:t> </a:t>
                </a:r>
                <a14:m>
                  <m:oMath xmlns:m="http://schemas.openxmlformats.org/officeDocument/2006/math">
                    <m:r>
                      <a:rPr lang="en-US" altLang="zh-CN" b="0" i="1" kern="1200" dirty="0">
                        <a:solidFill>
                          <a:schemeClr val="tx1"/>
                        </a:solidFill>
                        <a:latin typeface="Cambria Math" panose="02040503050406030204" pitchFamily="18" charset="0"/>
                        <a:ea typeface="Cambria Math" panose="02040503050406030204" pitchFamily="18" charset="0"/>
                      </a:rPr>
                      <m:t>≤</m:t>
                    </m:r>
                  </m:oMath>
                </a14:m>
                <a:r>
                  <a:rPr lang="zh-CN" altLang="en-US" b="0" kern="1200" dirty="0">
                    <a:solidFill>
                      <a:schemeClr val="tx1"/>
                    </a:solidFill>
                  </a:rPr>
                  <a:t>表示小于或等于关系。</a:t>
                </a:r>
                <a:endParaRPr lang="en-US" altLang="zh-CN" b="0" dirty="0">
                  <a:solidFill>
                    <a:schemeClr val="tx1"/>
                  </a:solidFill>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589600" cy="5716588"/>
              </a:xfrm>
              <a:blipFill>
                <a:blip r:embed="rId2"/>
                <a:stretch>
                  <a:fillRect l="-295" t="-443" r="-7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36129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逻辑关系</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b="0" dirty="0">
                    <a:solidFill>
                      <a:schemeClr val="tx1"/>
                    </a:solidFill>
                  </a:rPr>
                  <a:t>每个关系表示论域</a:t>
                </a:r>
                <a14:m>
                  <m:oMath xmlns:m="http://schemas.openxmlformats.org/officeDocument/2006/math">
                    <m:r>
                      <a:rPr lang="en-US" altLang="zh-CN" b="1" i="1" dirty="0">
                        <a:solidFill>
                          <a:schemeClr val="tx1"/>
                        </a:solidFill>
                        <a:latin typeface="Cambria Math" panose="02040503050406030204" pitchFamily="18" charset="0"/>
                      </a:rPr>
                      <m:t>𝑫</m:t>
                    </m:r>
                  </m:oMath>
                </a14:m>
                <a:r>
                  <a:rPr lang="zh-CN" altLang="en-US" b="0" dirty="0">
                    <a:solidFill>
                      <a:schemeClr val="tx1"/>
                    </a:solidFill>
                  </a:rPr>
                  <a:t>的对象之间、函数之间以及对象与函数之间的逻辑关系。</a:t>
                </a:r>
                <a:endParaRPr lang="en-US" altLang="zh-CN" b="0" dirty="0">
                  <a:solidFill>
                    <a:schemeClr val="tx1"/>
                  </a:solidFill>
                  <a:latin typeface="Times New Roman" panose="02020603050405020304" pitchFamily="18" charset="0"/>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rPr>
                  <a:t>在自然数论域中，表示对象之间逻辑关系，</a:t>
                </a:r>
                <a14:m>
                  <m:oMath xmlns:m="http://schemas.openxmlformats.org/officeDocument/2006/math">
                    <m:r>
                      <a:rPr lang="en-US" altLang="zh-CN" b="0" kern="1200" dirty="0">
                        <a:solidFill>
                          <a:schemeClr val="tx1"/>
                        </a:solidFill>
                        <a:latin typeface="Cambria Math" panose="02040503050406030204" pitchFamily="18" charset="0"/>
                        <a:ea typeface="Cambria Math" panose="02040503050406030204" pitchFamily="18" charset="0"/>
                      </a:rPr>
                      <m:t>3</m:t>
                    </m:r>
                    <m:r>
                      <a:rPr lang="en-US" altLang="zh-CN" b="0" i="1" kern="1200" dirty="0">
                        <a:solidFill>
                          <a:schemeClr val="tx1"/>
                        </a:solidFill>
                        <a:latin typeface="Cambria Math" panose="02040503050406030204" pitchFamily="18" charset="0"/>
                        <a:ea typeface="Cambria Math" panose="02040503050406030204" pitchFamily="18" charset="0"/>
                      </a:rPr>
                      <m:t>≤5</m:t>
                    </m:r>
                  </m:oMath>
                </a14:m>
                <a:r>
                  <a:rPr lang="zh-CN" altLang="en-US" b="0" dirty="0">
                    <a:solidFill>
                      <a:schemeClr val="tx1"/>
                    </a:solidFill>
                  </a:rPr>
                  <a:t>是真，</a:t>
                </a:r>
                <a14:m>
                  <m:oMath xmlns:m="http://schemas.openxmlformats.org/officeDocument/2006/math">
                    <m:r>
                      <a:rPr lang="en-US" altLang="zh-CN" b="0" i="1" dirty="0">
                        <a:solidFill>
                          <a:schemeClr val="tx1"/>
                        </a:solidFill>
                        <a:latin typeface="Cambria Math" panose="02040503050406030204" pitchFamily="18" charset="0"/>
                        <a:ea typeface="Cambria Math" panose="02040503050406030204" pitchFamily="18" charset="0"/>
                      </a:rPr>
                      <m:t>3=5</m:t>
                    </m:r>
                  </m:oMath>
                </a14:m>
                <a:r>
                  <a:rPr lang="zh-CN" altLang="en-US" b="0" dirty="0">
                    <a:solidFill>
                      <a:schemeClr val="tx1"/>
                    </a:solidFill>
                  </a:rPr>
                  <a:t>是假。</a:t>
                </a:r>
                <a:endParaRPr lang="en-US" altLang="zh-CN" b="0" dirty="0">
                  <a:solidFill>
                    <a:schemeClr val="tx1"/>
                  </a:solidFill>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rPr>
                  <a:t>表示函数之间逻辑关系</a:t>
                </a:r>
                <a14:m>
                  <m:oMath xmlns:m="http://schemas.openxmlformats.org/officeDocument/2006/math">
                    <m:r>
                      <a:rPr lang="en-US" altLang="zh-CN" b="0" i="1" dirty="0">
                        <a:solidFill>
                          <a:schemeClr val="tx1"/>
                        </a:solidFill>
                        <a:latin typeface="Cambria Math" panose="02040503050406030204" pitchFamily="18" charset="0"/>
                        <a:ea typeface="Cambria Math" panose="02040503050406030204" pitchFamily="18" charset="0"/>
                      </a:rPr>
                      <m:t>6+8=8+6</m:t>
                    </m:r>
                  </m:oMath>
                </a14:m>
                <a:r>
                  <a:rPr lang="zh-CN" altLang="en-US" b="0" dirty="0">
                    <a:solidFill>
                      <a:schemeClr val="tx1"/>
                    </a:solidFill>
                  </a:rPr>
                  <a:t>是真；</a:t>
                </a:r>
                <a:endParaRPr lang="en-US" altLang="zh-CN" b="0" dirty="0">
                  <a:solidFill>
                    <a:schemeClr val="tx1"/>
                  </a:solidFill>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rPr>
                  <a:t>表示对象与函数之间逻辑关系，</a:t>
                </a:r>
                <a14:m>
                  <m:oMath xmlns:m="http://schemas.openxmlformats.org/officeDocument/2006/math">
                    <m:r>
                      <a:rPr lang="en-US" altLang="zh-CN" b="0" dirty="0">
                        <a:solidFill>
                          <a:schemeClr val="tx1"/>
                        </a:solidFill>
                        <a:latin typeface="Cambria Math" panose="02040503050406030204" pitchFamily="18" charset="0"/>
                        <a:ea typeface="Cambria Math" panose="02040503050406030204" pitchFamily="18" charset="0"/>
                      </a:rPr>
                      <m:t>3</m:t>
                    </m:r>
                    <m:r>
                      <a:rPr lang="en-US" altLang="zh-CN" b="0" i="1" dirty="0">
                        <a:solidFill>
                          <a:schemeClr val="tx1"/>
                        </a:solidFill>
                        <a:latin typeface="Cambria Math" panose="02040503050406030204" pitchFamily="18" charset="0"/>
                        <a:ea typeface="Cambria Math" panose="02040503050406030204" pitchFamily="18" charset="0"/>
                      </a:rPr>
                      <m:t>×5≤4</m:t>
                    </m:r>
                  </m:oMath>
                </a14:m>
                <a:r>
                  <a:rPr lang="zh-CN" altLang="en-US" b="0" dirty="0">
                    <a:solidFill>
                      <a:schemeClr val="tx1"/>
                    </a:solidFill>
                  </a:rPr>
                  <a:t>是假。</a:t>
                </a:r>
                <a:endParaRPr lang="en-US" altLang="zh-CN" b="0" dirty="0">
                  <a:solidFill>
                    <a:schemeClr val="tx1"/>
                  </a:solidFill>
                </a:endParaRPr>
              </a:p>
              <a:p>
                <a:pPr marL="812800" lvl="1" indent="-342900">
                  <a:lnSpc>
                    <a:spcPct val="125000"/>
                  </a:lnSpc>
                  <a:buClr>
                    <a:srgbClr val="009193"/>
                  </a:buClr>
                  <a:buSzPct val="69117"/>
                  <a:buFont typeface="Wingdings" pitchFamily="2" charset="2"/>
                  <a:buChar char="l"/>
                  <a:tabLst>
                    <a:tab pos="356235" algn="l"/>
                  </a:tabLst>
                </a:pPr>
                <a:endParaRPr lang="en-US" altLang="zh-CN"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r>
                  <a:rPr lang="zh-CN" altLang="en-US" b="0" dirty="0">
                    <a:latin typeface="Times New Roman" panose="02020603050405020304" pitchFamily="18" charset="0"/>
                  </a:rPr>
                  <a:t>通常一个合式公式可能没有自由变元，也可能有自由变元。通过对变元的指派，合式公式的一个自由变元指定一个常元。</a:t>
                </a:r>
                <a:endParaRPr lang="en-US" altLang="zh-CN" b="0" kern="1200" dirty="0">
                  <a:solidFill>
                    <a:schemeClr val="tx1"/>
                  </a:solidFill>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293" t="-4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62331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指派与解释</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kern="1200" dirty="0">
                    <a:solidFill>
                      <a:srgbClr val="0070C0"/>
                    </a:solidFill>
                    <a:latin typeface="Times New Roman" panose="02020603050405020304" pitchFamily="18" charset="0"/>
                  </a:rPr>
                  <a:t>定义</a:t>
                </a:r>
                <a:r>
                  <a:rPr lang="en-US" altLang="zh-CN" kern="1200" dirty="0">
                    <a:solidFill>
                      <a:srgbClr val="0070C0"/>
                    </a:solidFill>
                    <a:latin typeface="Times New Roman" panose="02020603050405020304" pitchFamily="18" charset="0"/>
                  </a:rPr>
                  <a:t>3.5.2</a:t>
                </a:r>
                <a:r>
                  <a:rPr lang="zh-CN" altLang="en-US" kern="1200" dirty="0">
                    <a:solidFill>
                      <a:srgbClr val="0070C0"/>
                    </a:solidFill>
                    <a:latin typeface="Times New Roman" panose="02020603050405020304" pitchFamily="18" charset="0"/>
                  </a:rPr>
                  <a:t> </a:t>
                </a:r>
                <a:r>
                  <a:rPr lang="zh-CN" altLang="en-US" b="0" kern="1200" dirty="0">
                    <a:solidFill>
                      <a:schemeClr val="tx1"/>
                    </a:solidFill>
                    <a:latin typeface="Times New Roman" panose="02020603050405020304" pitchFamily="18" charset="0"/>
                  </a:rPr>
                  <a:t>命题形式的自由变元被指定为集合中的一个常元称为</a:t>
                </a:r>
                <a:r>
                  <a:rPr lang="zh-CN" altLang="en-US" kern="1200" dirty="0">
                    <a:solidFill>
                      <a:srgbClr val="0070C0"/>
                    </a:solidFill>
                    <a:latin typeface="Times New Roman" panose="02020603050405020304" pitchFamily="18" charset="0"/>
                  </a:rPr>
                  <a:t>指派</a:t>
                </a:r>
                <a:r>
                  <a:rPr lang="zh-CN" altLang="en-US" b="0" kern="1200" dirty="0">
                    <a:solidFill>
                      <a:schemeClr val="tx1"/>
                    </a:solidFill>
                    <a:latin typeface="Times New Roman" panose="02020603050405020304" pitchFamily="18" charset="0"/>
                  </a:rPr>
                  <a:t>，记为</a:t>
                </a:r>
                <a:r>
                  <a:rPr lang="en-US" altLang="zh-CN" b="0" kern="1200" dirty="0">
                    <a:solidFill>
                      <a:schemeClr val="tx1"/>
                    </a:solidFill>
                    <a:latin typeface="Times New Roman" panose="02020603050405020304" pitchFamily="18" charset="0"/>
                  </a:rPr>
                  <a:t> </a:t>
                </a:r>
                <a14:m>
                  <m:oMath xmlns:m="http://schemas.openxmlformats.org/officeDocument/2006/math">
                    <m:r>
                      <m:rPr>
                        <m:brk m:alnAt="7"/>
                      </m:rPr>
                      <a:rPr lang="en-US" altLang="zh-CN" b="1" i="1" kern="1200" dirty="0">
                        <a:solidFill>
                          <a:schemeClr val="tx1"/>
                        </a:solidFill>
                        <a:latin typeface="Cambria Math" panose="02040503050406030204" pitchFamily="18" charset="0"/>
                        <a:ea typeface="Cambria Math" panose="02040503050406030204" pitchFamily="18" charset="0"/>
                      </a:rPr>
                      <m:t>𝝈</m:t>
                    </m:r>
                    <m:r>
                      <a:rPr lang="en-US" altLang="zh-CN" b="1" i="1" kern="1200" dirty="0">
                        <a:solidFill>
                          <a:schemeClr val="tx1"/>
                        </a:solidFill>
                        <a:latin typeface="Cambria Math" panose="02040503050406030204" pitchFamily="18" charset="0"/>
                        <a:ea typeface="Cambria Math" panose="02040503050406030204" pitchFamily="18" charset="0"/>
                      </a:rPr>
                      <m:t>:</m:t>
                    </m:r>
                    <m:r>
                      <a:rPr lang="en-US" altLang="zh-CN" b="1" i="1" kern="1200" dirty="0">
                        <a:solidFill>
                          <a:schemeClr val="tx1"/>
                        </a:solidFill>
                        <a:latin typeface="Cambria Math" panose="02040503050406030204" pitchFamily="18" charset="0"/>
                        <a:ea typeface="Cambria Math" panose="02040503050406030204" pitchFamily="18" charset="0"/>
                      </a:rPr>
                      <m:t>𝑿</m:t>
                    </m:r>
                    <m:r>
                      <a:rPr lang="en-US" altLang="zh-CN" b="1" i="1" kern="1200" dirty="0">
                        <a:solidFill>
                          <a:schemeClr val="tx1"/>
                        </a:solidFill>
                        <a:latin typeface="Cambria Math" panose="02040503050406030204" pitchFamily="18" charset="0"/>
                        <a:ea typeface="Cambria Math" panose="02040503050406030204" pitchFamily="18" charset="0"/>
                      </a:rPr>
                      <m:t>→</m:t>
                    </m:r>
                    <m:r>
                      <a:rPr lang="en-US" altLang="zh-CN" b="1" i="1" kern="1200" dirty="0">
                        <a:solidFill>
                          <a:schemeClr val="tx1"/>
                        </a:solidFill>
                        <a:latin typeface="Cambria Math" panose="02040503050406030204" pitchFamily="18" charset="0"/>
                        <a:ea typeface="Cambria Math" panose="02040503050406030204" pitchFamily="18" charset="0"/>
                      </a:rPr>
                      <m:t>𝑪</m:t>
                    </m:r>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3.5.3 </a:t>
                </a:r>
                <a:r>
                  <a:rPr lang="zh-CN" altLang="en-US" b="0" dirty="0">
                    <a:solidFill>
                      <a:schemeClr val="tx1"/>
                    </a:solidFill>
                  </a:rPr>
                  <a:t>设</a:t>
                </a:r>
                <a14:m>
                  <m:oMath xmlns:m="http://schemas.openxmlformats.org/officeDocument/2006/math">
                    <m:r>
                      <a:rPr lang="en-US" altLang="zh-CN" b="0" i="1" kern="1200" dirty="0">
                        <a:solidFill>
                          <a:schemeClr val="tx1"/>
                        </a:solidFill>
                        <a:latin typeface="Cambria Math" panose="02040503050406030204" pitchFamily="18" charset="0"/>
                        <a:ea typeface="Cambria Math" panose="02040503050406030204" pitchFamily="18" charset="0"/>
                      </a:rPr>
                      <m:t>𝐿</m:t>
                    </m:r>
                  </m:oMath>
                </a14:m>
                <a:r>
                  <a:rPr lang="zh-CN" altLang="en-US" b="0" dirty="0">
                    <a:solidFill>
                      <a:schemeClr val="tx1"/>
                    </a:solidFill>
                  </a:rPr>
                  <a:t>是语言，</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𝑫</m:t>
                    </m:r>
                  </m:oMath>
                </a14:m>
                <a:r>
                  <a:rPr lang="zh-CN" altLang="en-US" b="0" dirty="0">
                    <a:solidFill>
                      <a:schemeClr val="tx1"/>
                    </a:solidFill>
                  </a:rPr>
                  <a:t>是论域，一个</a:t>
                </a:r>
                <a:r>
                  <a:rPr lang="zh-CN" altLang="en-US" dirty="0">
                    <a:solidFill>
                      <a:srgbClr val="0070C0"/>
                    </a:solidFill>
                  </a:rPr>
                  <a:t>解释</a:t>
                </a:r>
                <a14:m>
                  <m:oMath xmlns:m="http://schemas.openxmlformats.org/officeDocument/2006/math">
                    <m:r>
                      <a:rPr lang="en-US" altLang="zh-CN" b="0" i="1" dirty="0">
                        <a:solidFill>
                          <a:schemeClr val="tx1"/>
                        </a:solidFill>
                        <a:latin typeface="Cambria Math" panose="02040503050406030204" pitchFamily="18" charset="0"/>
                        <a:ea typeface="Cambria Math" panose="02040503050406030204" pitchFamily="18" charset="0"/>
                      </a:rPr>
                      <m:t>𝐼</m:t>
                    </m:r>
                  </m:oMath>
                </a14:m>
                <a:r>
                  <a:rPr lang="zh-CN" altLang="en-US" b="0" dirty="0">
                    <a:solidFill>
                      <a:schemeClr val="tx1"/>
                    </a:solidFill>
                  </a:rPr>
                  <a:t>由以下四部分组成：</a:t>
                </a:r>
                <a:endParaRPr lang="en-US" altLang="zh-CN" b="0" dirty="0">
                  <a:solidFill>
                    <a:schemeClr val="tx1"/>
                  </a:solidFill>
                  <a:latin typeface="Times New Roman" panose="02020603050405020304" pitchFamily="18" charset="0"/>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latin typeface="Times New Roman" panose="02020603050405020304" pitchFamily="18" charset="0"/>
                  </a:rPr>
                  <a:t>对于每个常元</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𝒄</m:t>
                    </m:r>
                  </m:oMath>
                </a14:m>
                <a:r>
                  <a:rPr lang="zh-CN" altLang="en-US" b="0" dirty="0">
                    <a:solidFill>
                      <a:schemeClr val="tx1"/>
                    </a:solidFill>
                    <a:latin typeface="Times New Roman" panose="02020603050405020304" pitchFamily="18" charset="0"/>
                  </a:rPr>
                  <a:t>，指派为</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𝑫</m:t>
                    </m:r>
                  </m:oMath>
                </a14:m>
                <a:r>
                  <a:rPr lang="zh-CN" altLang="en-US" b="0" dirty="0">
                    <a:solidFill>
                      <a:schemeClr val="tx1"/>
                    </a:solidFill>
                    <a:latin typeface="Times New Roman" panose="02020603050405020304" pitchFamily="18" charset="0"/>
                  </a:rPr>
                  <a:t>上一个常量</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𝒄</m:t>
                    </m:r>
                    <m:r>
                      <a:rPr lang="en-US" altLang="zh-CN" b="0" i="1" dirty="0">
                        <a:solidFill>
                          <a:schemeClr val="tx1"/>
                        </a:solidFill>
                        <a:latin typeface="Cambria Math" panose="02040503050406030204" pitchFamily="18" charset="0"/>
                        <a:ea typeface="Cambria Math" panose="02040503050406030204" pitchFamily="18" charset="0"/>
                      </a:rPr>
                      <m:t> </m:t>
                    </m:r>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latin typeface="Times New Roman" panose="02020603050405020304" pitchFamily="18" charset="0"/>
                  </a:rPr>
                  <a:t>对于每个</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𝒏</m:t>
                    </m:r>
                  </m:oMath>
                </a14:m>
                <a:r>
                  <a:rPr lang="zh-CN" altLang="en-US" b="0" dirty="0">
                    <a:solidFill>
                      <a:schemeClr val="tx1"/>
                    </a:solidFill>
                    <a:latin typeface="Times New Roman" panose="02020603050405020304" pitchFamily="18" charset="0"/>
                  </a:rPr>
                  <a:t>元函词</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𝒇</m:t>
                    </m:r>
                  </m:oMath>
                </a14:m>
                <a:r>
                  <a:rPr lang="zh-CN" altLang="en-US" b="0" dirty="0">
                    <a:solidFill>
                      <a:schemeClr val="tx1"/>
                    </a:solidFill>
                    <a:latin typeface="Times New Roman" panose="02020603050405020304" pitchFamily="18" charset="0"/>
                  </a:rPr>
                  <a:t>，指派为</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𝑫</m:t>
                    </m:r>
                  </m:oMath>
                </a14:m>
                <a:r>
                  <a:rPr lang="zh-CN" altLang="en-US" b="0" dirty="0">
                    <a:solidFill>
                      <a:schemeClr val="tx1"/>
                    </a:solidFill>
                    <a:latin typeface="Times New Roman" panose="02020603050405020304" pitchFamily="18" charset="0"/>
                  </a:rPr>
                  <a:t>上的一个</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𝒏</m:t>
                    </m:r>
                  </m:oMath>
                </a14:m>
                <a:r>
                  <a:rPr lang="zh-CN" altLang="en-US" b="0" dirty="0">
                    <a:solidFill>
                      <a:schemeClr val="tx1"/>
                    </a:solidFill>
                    <a:latin typeface="Times New Roman" panose="02020603050405020304" pitchFamily="18" charset="0"/>
                  </a:rPr>
                  <a:t>元函数</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𝒇</m:t>
                    </m:r>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latin typeface="Times New Roman" panose="02020603050405020304" pitchFamily="18" charset="0"/>
                  </a:rPr>
                  <a:t>对于每个</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𝒎</m:t>
                    </m:r>
                  </m:oMath>
                </a14:m>
                <a:r>
                  <a:rPr lang="zh-CN" altLang="en-US" b="0" dirty="0">
                    <a:solidFill>
                      <a:schemeClr val="tx1"/>
                    </a:solidFill>
                    <a:latin typeface="Times New Roman" panose="02020603050405020304" pitchFamily="18" charset="0"/>
                  </a:rPr>
                  <a:t>元谓词符</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latin typeface="Times New Roman" panose="02020603050405020304" pitchFamily="18" charset="0"/>
                  </a:rPr>
                  <a:t>，指派为</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𝑫</m:t>
                    </m:r>
                  </m:oMath>
                </a14:m>
                <a:r>
                  <a:rPr lang="zh-CN" altLang="en-US" b="0" dirty="0">
                    <a:solidFill>
                      <a:schemeClr val="tx1"/>
                    </a:solidFill>
                    <a:latin typeface="Times New Roman" panose="02020603050405020304" pitchFamily="18" charset="0"/>
                  </a:rPr>
                  <a:t>上的一个</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𝒎</m:t>
                    </m:r>
                  </m:oMath>
                </a14:m>
                <a:r>
                  <a:rPr lang="zh-CN" altLang="en-US" b="0" dirty="0">
                    <a:solidFill>
                      <a:schemeClr val="tx1"/>
                    </a:solidFill>
                    <a:latin typeface="Times New Roman" panose="02020603050405020304" pitchFamily="18" charset="0"/>
                  </a:rPr>
                  <a:t>元关系</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latin typeface="Times New Roman" panose="02020603050405020304" pitchFamily="18" charset="0"/>
                  </a:rPr>
                  <a:t>；</a:t>
                </a:r>
                <a:endParaRPr lang="en-US" altLang="zh-CN" b="0" dirty="0">
                  <a:solidFill>
                    <a:schemeClr val="tx1"/>
                  </a:solidFill>
                  <a:latin typeface="Times New Roman" panose="02020603050405020304" pitchFamily="18" charset="0"/>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latin typeface="Times New Roman" panose="02020603050405020304" pitchFamily="18" charset="0"/>
                  </a:rPr>
                  <a:t>对于每个自由变元</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𝒙</m:t>
                    </m:r>
                  </m:oMath>
                </a14:m>
                <a:r>
                  <a:rPr lang="zh-CN" altLang="en-US" b="0" dirty="0">
                    <a:solidFill>
                      <a:schemeClr val="tx1"/>
                    </a:solidFill>
                    <a:latin typeface="Times New Roman" panose="02020603050405020304" pitchFamily="18" charset="0"/>
                  </a:rPr>
                  <a:t>，指派为</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𝑫</m:t>
                    </m:r>
                  </m:oMath>
                </a14:m>
                <a:r>
                  <a:rPr lang="zh-CN" altLang="en-US" b="0" dirty="0">
                    <a:solidFill>
                      <a:schemeClr val="tx1"/>
                    </a:solidFill>
                    <a:latin typeface="Times New Roman" panose="02020603050405020304" pitchFamily="18" charset="0"/>
                  </a:rPr>
                  <a:t>上的一个常量</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𝒄</m:t>
                    </m:r>
                  </m:oMath>
                </a14:m>
                <a:r>
                  <a:rPr lang="zh-CN" altLang="en-US" b="0" dirty="0">
                    <a:solidFill>
                      <a:schemeClr val="tx1"/>
                    </a:solidFill>
                    <a:latin typeface="Times New Roman" panose="02020603050405020304" pitchFamily="18" charset="0"/>
                  </a:rPr>
                  <a:t>，也称为赋值函数。</a:t>
                </a:r>
                <a:endParaRPr lang="en-US" altLang="zh-CN"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352" t="-426" r="-14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7078803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指派与解释</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12700" indent="0">
                  <a:lnSpc>
                    <a:spcPct val="125000"/>
                  </a:lnSpc>
                  <a:buClr>
                    <a:srgbClr val="660033"/>
                  </a:buClr>
                  <a:buSzPct val="69117"/>
                  <a:buNone/>
                  <a:tabLst>
                    <a:tab pos="356235" algn="l"/>
                  </a:tabLst>
                </a:pPr>
                <a:r>
                  <a:rPr lang="zh-CN" altLang="en-US" b="0" dirty="0">
                    <a:solidFill>
                      <a:schemeClr val="tx1"/>
                    </a:solidFill>
                    <a:latin typeface="Times New Roman" panose="02020603050405020304" pitchFamily="18" charset="0"/>
                  </a:rPr>
                  <a:t>一般地说，</a:t>
                </a:r>
                <a:endParaRPr lang="en-US" altLang="zh-CN"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r>
                  <a:rPr lang="zh-CN" altLang="en-US" b="0" dirty="0">
                    <a:solidFill>
                      <a:schemeClr val="tx1"/>
                    </a:solidFill>
                    <a:latin typeface="Times New Roman" panose="02020603050405020304" pitchFamily="18" charset="0"/>
                  </a:rPr>
                  <a:t>一个常元解释为论域中的一个常量，</a:t>
                </a:r>
                <a:endParaRPr lang="en-US" altLang="zh-CN"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r>
                  <a:rPr lang="zh-CN" altLang="en-US" b="0" dirty="0">
                    <a:solidFill>
                      <a:schemeClr val="tx1"/>
                    </a:solidFill>
                    <a:latin typeface="Times New Roman" panose="02020603050405020304" pitchFamily="18" charset="0"/>
                  </a:rPr>
                  <a:t>一个</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𝒏</m:t>
                    </m:r>
                  </m:oMath>
                </a14:m>
                <a:r>
                  <a:rPr lang="zh-CN" altLang="en-US" b="0" dirty="0">
                    <a:solidFill>
                      <a:schemeClr val="tx1"/>
                    </a:solidFill>
                    <a:latin typeface="Times New Roman" panose="02020603050405020304" pitchFamily="18" charset="0"/>
                  </a:rPr>
                  <a:t>元函词被解释为论域上的</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𝒏</m:t>
                    </m:r>
                  </m:oMath>
                </a14:m>
                <a:r>
                  <a:rPr lang="zh-CN" altLang="en-US" b="0" dirty="0">
                    <a:solidFill>
                      <a:schemeClr val="tx1"/>
                    </a:solidFill>
                    <a:latin typeface="Times New Roman" panose="02020603050405020304" pitchFamily="18" charset="0"/>
                  </a:rPr>
                  <a:t>元函数，</a:t>
                </a:r>
                <a:endParaRPr lang="en-US" altLang="zh-CN"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r>
                  <a:rPr lang="zh-CN" altLang="en-US" b="0" dirty="0">
                    <a:solidFill>
                      <a:schemeClr val="tx1"/>
                    </a:solidFill>
                    <a:latin typeface="Times New Roman" panose="02020603050405020304" pitchFamily="18" charset="0"/>
                  </a:rPr>
                  <a:t>一个</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𝒎</m:t>
                    </m:r>
                  </m:oMath>
                </a14:m>
                <a:r>
                  <a:rPr lang="zh-CN" altLang="en-US" b="0" dirty="0">
                    <a:solidFill>
                      <a:schemeClr val="tx1"/>
                    </a:solidFill>
                    <a:latin typeface="Times New Roman" panose="02020603050405020304" pitchFamily="18" charset="0"/>
                  </a:rPr>
                  <a:t>元谓词被解释为论域上的</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𝒎</m:t>
                    </m:r>
                  </m:oMath>
                </a14:m>
                <a:r>
                  <a:rPr lang="zh-CN" altLang="en-US" b="0" dirty="0">
                    <a:solidFill>
                      <a:schemeClr val="tx1"/>
                    </a:solidFill>
                    <a:latin typeface="Times New Roman" panose="02020603050405020304" pitchFamily="18" charset="0"/>
                  </a:rPr>
                  <a:t>元关系。</a:t>
                </a:r>
                <a:endParaRPr lang="en-US" altLang="zh-CN"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endParaRPr lang="en-US" altLang="zh-CN" b="0" dirty="0">
                  <a:latin typeface="Times New Roman" panose="02020603050405020304" pitchFamily="18" charset="0"/>
                </a:endParaRPr>
              </a:p>
              <a:p>
                <a:pPr marL="469900" indent="-457200">
                  <a:lnSpc>
                    <a:spcPct val="125000"/>
                  </a:lnSpc>
                  <a:buClr>
                    <a:srgbClr val="660033"/>
                  </a:buClr>
                  <a:buSzPct val="69117"/>
                  <a:tabLst>
                    <a:tab pos="356235" algn="l"/>
                  </a:tabLst>
                </a:pPr>
                <a:r>
                  <a:rPr lang="zh-CN" altLang="en-US" b="0" dirty="0">
                    <a:solidFill>
                      <a:schemeClr val="tx1"/>
                    </a:solidFill>
                    <a:latin typeface="Times New Roman" panose="02020603050405020304" pitchFamily="18" charset="0"/>
                  </a:rPr>
                  <a:t>这样公式经过解释后就确定了合式公式中的常元、函词和谓词到论域中常量、函数和关系之间的对应关系，自由变元与常元相对应。</a:t>
                </a:r>
                <a:endParaRPr lang="en-US" altLang="zh-CN" b="0" dirty="0">
                  <a:solidFill>
                    <a:schemeClr val="tx1"/>
                  </a:solidFill>
                  <a:latin typeface="Times New Roman" panose="02020603050405020304" pitchFamily="18" charset="0"/>
                </a:endParaRPr>
              </a:p>
              <a:p>
                <a:pPr marL="469900" indent="-457200">
                  <a:lnSpc>
                    <a:spcPct val="125000"/>
                  </a:lnSpc>
                  <a:buClr>
                    <a:srgbClr val="660033"/>
                  </a:buClr>
                  <a:buSzPct val="69117"/>
                  <a:tabLst>
                    <a:tab pos="356235" algn="l"/>
                  </a:tabLst>
                </a:pPr>
                <a:endParaRPr lang="en-US" altLang="zh-CN"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1320" t="-44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9569378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结构与模型</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3.5.4 </a:t>
                </a:r>
                <a:r>
                  <a:rPr lang="zh-CN" altLang="en-US" b="0" dirty="0">
                    <a:solidFill>
                      <a:schemeClr val="tx1"/>
                    </a:solidFill>
                  </a:rPr>
                  <a:t>给定语言</a:t>
                </a:r>
                <a14:m>
                  <m:oMath xmlns:m="http://schemas.openxmlformats.org/officeDocument/2006/math">
                    <m:r>
                      <a:rPr lang="en-US" altLang="zh-CN" b="1" i="1" kern="1200" dirty="0">
                        <a:solidFill>
                          <a:schemeClr val="tx1"/>
                        </a:solidFill>
                        <a:latin typeface="Cambria Math" panose="02040503050406030204" pitchFamily="18" charset="0"/>
                        <a:ea typeface="Cambria Math" panose="02040503050406030204" pitchFamily="18" charset="0"/>
                      </a:rPr>
                      <m:t>𝑳</m:t>
                    </m:r>
                  </m:oMath>
                </a14:m>
                <a:r>
                  <a:rPr lang="zh-CN" altLang="en-US" b="0" dirty="0">
                    <a:solidFill>
                      <a:schemeClr val="tx1"/>
                    </a:solidFill>
                  </a:rPr>
                  <a:t>以及论域</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𝑫</m:t>
                    </m:r>
                  </m:oMath>
                </a14:m>
                <a:r>
                  <a:rPr lang="zh-CN" altLang="en-US" b="0" dirty="0">
                    <a:solidFill>
                      <a:schemeClr val="tx1"/>
                    </a:solidFill>
                  </a:rPr>
                  <a:t>和解释</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𝑰</m:t>
                    </m:r>
                  </m:oMath>
                </a14:m>
                <a:r>
                  <a:rPr lang="zh-CN" altLang="en-US" b="0" dirty="0">
                    <a:solidFill>
                      <a:schemeClr val="tx1"/>
                    </a:solidFill>
                  </a:rPr>
                  <a:t>，偶对</a:t>
                </a:r>
                <a14:m>
                  <m:oMath xmlns:m="http://schemas.openxmlformats.org/officeDocument/2006/math">
                    <m:r>
                      <a:rPr lang="en-US" altLang="zh-CN" b="0" i="1" dirty="0">
                        <a:solidFill>
                          <a:schemeClr val="tx1"/>
                        </a:solidFill>
                        <a:latin typeface="Cambria Math" panose="02040503050406030204" pitchFamily="18" charset="0"/>
                        <a:ea typeface="Cambria Math" panose="02040503050406030204" pitchFamily="18" charset="0"/>
                      </a:rPr>
                      <m:t>&lt;</m:t>
                    </m:r>
                    <m:r>
                      <a:rPr lang="en-US" altLang="zh-CN" b="1" i="1" dirty="0">
                        <a:solidFill>
                          <a:schemeClr val="tx1"/>
                        </a:solidFill>
                        <a:latin typeface="Cambria Math" panose="02040503050406030204" pitchFamily="18" charset="0"/>
                        <a:ea typeface="Cambria Math" panose="02040503050406030204" pitchFamily="18" charset="0"/>
                      </a:rPr>
                      <m:t>𝑫</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𝑰</m:t>
                    </m:r>
                    <m:r>
                      <a:rPr lang="en-US" altLang="zh-CN" b="1" i="1" dirty="0">
                        <a:solidFill>
                          <a:schemeClr val="tx1"/>
                        </a:solidFill>
                        <a:latin typeface="Cambria Math" panose="02040503050406030204" pitchFamily="18" charset="0"/>
                        <a:ea typeface="Cambria Math" panose="02040503050406030204" pitchFamily="18" charset="0"/>
                      </a:rPr>
                      <m:t>&gt;</m:t>
                    </m:r>
                  </m:oMath>
                </a14:m>
                <a:r>
                  <a:rPr lang="zh-CN" altLang="en-US" b="0" dirty="0">
                    <a:solidFill>
                      <a:schemeClr val="tx1"/>
                    </a:solidFill>
                  </a:rPr>
                  <a:t>称为</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𝑳</m:t>
                    </m:r>
                  </m:oMath>
                </a14:m>
                <a:r>
                  <a:rPr lang="zh-CN" altLang="en-US" b="0" dirty="0">
                    <a:solidFill>
                      <a:schemeClr val="tx1"/>
                    </a:solidFill>
                  </a:rPr>
                  <a:t>的结构，记为</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𝑺</m:t>
                    </m:r>
                    <m:r>
                      <a:rPr lang="en-US" altLang="zh-CN" b="1" i="1" dirty="0">
                        <a:solidFill>
                          <a:schemeClr val="tx1"/>
                        </a:solidFill>
                        <a:latin typeface="Cambria Math" panose="02040503050406030204" pitchFamily="18" charset="0"/>
                        <a:ea typeface="Cambria Math" panose="02040503050406030204" pitchFamily="18" charset="0"/>
                      </a:rPr>
                      <m:t>=&lt;</m:t>
                    </m:r>
                    <m:r>
                      <a:rPr lang="en-US" altLang="zh-CN" b="1" i="1" dirty="0" smtClean="0">
                        <a:solidFill>
                          <a:schemeClr val="tx1"/>
                        </a:solidFill>
                        <a:latin typeface="Cambria Math" panose="02040503050406030204" pitchFamily="18" charset="0"/>
                        <a:ea typeface="Cambria Math" panose="02040503050406030204" pitchFamily="18" charset="0"/>
                      </a:rPr>
                      <m:t>𝑫</m:t>
                    </m:r>
                    <m:r>
                      <a:rPr lang="en-US" altLang="zh-CN" b="1" i="1" dirty="0" smtClean="0">
                        <a:solidFill>
                          <a:schemeClr val="tx1"/>
                        </a:solidFill>
                        <a:latin typeface="Cambria Math" panose="02040503050406030204" pitchFamily="18" charset="0"/>
                        <a:ea typeface="Cambria Math" panose="02040503050406030204" pitchFamily="18" charset="0"/>
                      </a:rPr>
                      <m:t>,</m:t>
                    </m:r>
                    <m:r>
                      <a:rPr lang="en-US" altLang="zh-CN" b="1" i="1" dirty="0" smtClean="0">
                        <a:solidFill>
                          <a:schemeClr val="tx1"/>
                        </a:solidFill>
                        <a:latin typeface="Cambria Math" panose="02040503050406030204" pitchFamily="18" charset="0"/>
                        <a:ea typeface="Cambria Math" panose="02040503050406030204" pitchFamily="18" charset="0"/>
                      </a:rPr>
                      <m:t>𝑰</m:t>
                    </m:r>
                    <m:r>
                      <a:rPr lang="en-US" altLang="zh-CN" b="1" i="1" dirty="0" smtClean="0">
                        <a:solidFill>
                          <a:schemeClr val="tx1"/>
                        </a:solidFill>
                        <a:latin typeface="Cambria Math" panose="02040503050406030204" pitchFamily="18" charset="0"/>
                        <a:ea typeface="Cambria Math" panose="02040503050406030204" pitchFamily="18" charset="0"/>
                      </a:rPr>
                      <m:t>&gt;</m:t>
                    </m:r>
                  </m:oMath>
                </a14:m>
                <a:r>
                  <a:rPr lang="zh-CN" altLang="en-US" b="0" dirty="0">
                    <a:solidFill>
                      <a:schemeClr val="tx1"/>
                    </a:solidFill>
                  </a:rPr>
                  <a:t>。</a:t>
                </a:r>
                <a:endParaRPr lang="en-US" altLang="zh-CN" b="0" dirty="0">
                  <a:solidFill>
                    <a:schemeClr val="tx1"/>
                  </a:solidFill>
                </a:endParaRPr>
              </a:p>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3.5.5 </a:t>
                </a:r>
                <a:r>
                  <a:rPr lang="zh-CN" altLang="en-US" b="0" dirty="0">
                    <a:solidFill>
                      <a:schemeClr val="tx1"/>
                    </a:solidFill>
                  </a:rPr>
                  <a:t>解释和指派统称为指派函数（简称指派），对于合式公式</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rPr>
                  <a:t>，记为</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𝑸</m:t>
                    </m:r>
                    <m:r>
                      <a:rPr lang="en-US" altLang="zh-CN" b="1" i="1" dirty="0">
                        <a:solidFill>
                          <a:schemeClr val="tx1"/>
                        </a:solidFill>
                        <a:latin typeface="Cambria Math" panose="02040503050406030204" pitchFamily="18" charset="0"/>
                        <a:ea typeface="Cambria Math" panose="02040503050406030204" pitchFamily="18" charset="0"/>
                      </a:rPr>
                      <m:t>→</m:t>
                    </m:r>
                    <m:d>
                      <m:dPr>
                        <m:begChr m:val="{"/>
                        <m:endChr m:val="}"/>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𝟎</m:t>
                        </m:r>
                        <m:r>
                          <a:rPr lang="en-US" altLang="zh-CN" b="1" i="1" dirty="0">
                            <a:solidFill>
                              <a:schemeClr val="tx1"/>
                            </a:solidFill>
                            <a:latin typeface="Cambria Math" panose="02040503050406030204" pitchFamily="18" charset="0"/>
                            <a:ea typeface="Cambria Math" panose="02040503050406030204" pitchFamily="18" charset="0"/>
                          </a:rPr>
                          <m:t>,</m:t>
                        </m:r>
                        <m:r>
                          <a:rPr lang="en-US" altLang="zh-CN" b="1" i="1" dirty="0">
                            <a:solidFill>
                              <a:schemeClr val="tx1"/>
                            </a:solidFill>
                            <a:latin typeface="Cambria Math" panose="02040503050406030204" pitchFamily="18" charset="0"/>
                            <a:ea typeface="Cambria Math" panose="02040503050406030204" pitchFamily="18" charset="0"/>
                          </a:rPr>
                          <m:t>𝟏</m:t>
                        </m:r>
                      </m:e>
                    </m:d>
                  </m:oMath>
                </a14:m>
                <a:r>
                  <a:rPr lang="zh-CN" altLang="en-US" b="0" dirty="0">
                    <a:solidFill>
                      <a:schemeClr val="tx1"/>
                    </a:solidFill>
                  </a:rPr>
                  <a:t>。</a:t>
                </a:r>
                <a:endParaRPr lang="en-US" altLang="zh-CN" b="0" dirty="0"/>
              </a:p>
              <a:p>
                <a:pPr marL="12700" indent="0">
                  <a:lnSpc>
                    <a:spcPct val="125000"/>
                  </a:lnSpc>
                  <a:buClr>
                    <a:srgbClr val="660033"/>
                  </a:buClr>
                  <a:buSzPct val="69117"/>
                  <a:buNone/>
                  <a:tabLst>
                    <a:tab pos="356235" algn="l"/>
                  </a:tabLst>
                </a:pPr>
                <a:r>
                  <a:rPr lang="zh-CN" altLang="en-US" b="0" dirty="0">
                    <a:solidFill>
                      <a:schemeClr val="tx1"/>
                    </a:solidFill>
                  </a:rPr>
                  <a:t>  指派将语言</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𝑳</m:t>
                    </m:r>
                  </m:oMath>
                </a14:m>
                <a:r>
                  <a:rPr lang="zh-CN" altLang="en-US" b="0" dirty="0">
                    <a:solidFill>
                      <a:schemeClr val="tx1"/>
                    </a:solidFill>
                  </a:rPr>
                  <a:t>中的合式公式</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rPr>
                  <a:t>确定一个真值，即语义</a:t>
                </a:r>
                <a:endParaRPr lang="en-US" altLang="zh-CN" b="0" dirty="0">
                  <a:solidFill>
                    <a:schemeClr val="tx1"/>
                  </a:solidFill>
                </a:endParaRPr>
              </a:p>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3.5.6 </a:t>
                </a:r>
                <a:r>
                  <a:rPr lang="zh-CN" altLang="en-US" b="0" dirty="0">
                    <a:solidFill>
                      <a:schemeClr val="tx1"/>
                    </a:solidFill>
                  </a:rPr>
                  <a:t>设</a:t>
                </a:r>
                <a14:m>
                  <m:oMath xmlns:m="http://schemas.openxmlformats.org/officeDocument/2006/math">
                    <m:r>
                      <a:rPr lang="en-US" altLang="zh-CN" b="0" i="1" dirty="0">
                        <a:solidFill>
                          <a:schemeClr val="tx1"/>
                        </a:solidFill>
                        <a:latin typeface="Cambria Math" panose="02040503050406030204" pitchFamily="18" charset="0"/>
                        <a:ea typeface="Cambria Math" panose="02040503050406030204" pitchFamily="18" charset="0"/>
                      </a:rPr>
                      <m:t>𝐿</m:t>
                    </m:r>
                  </m:oMath>
                </a14:m>
                <a:r>
                  <a:rPr lang="zh-CN" altLang="en-US" b="0" dirty="0">
                    <a:solidFill>
                      <a:schemeClr val="tx1"/>
                    </a:solidFill>
                  </a:rPr>
                  <a:t>是语言</a:t>
                </a:r>
                <a:r>
                  <a:rPr lang="zh-CN" altLang="en-US" dirty="0">
                    <a:solidFill>
                      <a:schemeClr val="tx1"/>
                    </a:solidFill>
                  </a:rPr>
                  <a:t>，</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𝑫</m:t>
                    </m:r>
                  </m:oMath>
                </a14:m>
                <a:r>
                  <a:rPr lang="zh-CN" altLang="en-US" b="0" dirty="0">
                    <a:solidFill>
                      <a:schemeClr val="tx1"/>
                    </a:solidFill>
                  </a:rPr>
                  <a:t>是论域，</a:t>
                </a:r>
                <a14:m>
                  <m:oMath xmlns:m="http://schemas.openxmlformats.org/officeDocument/2006/math">
                    <m:r>
                      <a:rPr lang="zh-CN" altLang="en-US" b="1" i="1" dirty="0">
                        <a:solidFill>
                          <a:schemeClr val="tx1"/>
                        </a:solidFill>
                        <a:latin typeface="Cambria Math" panose="02040503050406030204" pitchFamily="18" charset="0"/>
                        <a:ea typeface="Cambria Math" panose="02040503050406030204" pitchFamily="18" charset="0"/>
                      </a:rPr>
                      <m:t>𝝈</m:t>
                    </m:r>
                  </m:oMath>
                </a14:m>
                <a:r>
                  <a:rPr lang="zh-CN" altLang="en-US" b="0" dirty="0">
                    <a:solidFill>
                      <a:schemeClr val="tx1"/>
                    </a:solidFill>
                  </a:rPr>
                  <a:t>是</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𝑫</m:t>
                    </m:r>
                  </m:oMath>
                </a14:m>
                <a:r>
                  <a:rPr lang="zh-CN" altLang="en-US" b="0" dirty="0">
                    <a:solidFill>
                      <a:schemeClr val="tx1"/>
                    </a:solidFill>
                  </a:rPr>
                  <a:t>上的指派，则</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&lt;</m:t>
                    </m:r>
                    <m:r>
                      <a:rPr lang="en-US" altLang="zh-CN" b="1" i="1" dirty="0">
                        <a:solidFill>
                          <a:schemeClr val="tx1"/>
                        </a:solidFill>
                        <a:latin typeface="Cambria Math" panose="02040503050406030204" pitchFamily="18" charset="0"/>
                        <a:ea typeface="Cambria Math" panose="02040503050406030204" pitchFamily="18" charset="0"/>
                      </a:rPr>
                      <m:t>𝑫</m:t>
                    </m:r>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&gt;</m:t>
                    </m:r>
                  </m:oMath>
                </a14:m>
                <a:r>
                  <a:rPr lang="zh-CN" altLang="en-US" b="0" dirty="0">
                    <a:solidFill>
                      <a:schemeClr val="tx1"/>
                    </a:solidFill>
                  </a:rPr>
                  <a:t>称为语言</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𝑳</m:t>
                    </m:r>
                  </m:oMath>
                </a14:m>
                <a:r>
                  <a:rPr lang="zh-CN" altLang="en-US" b="0" dirty="0">
                    <a:solidFill>
                      <a:schemeClr val="tx1"/>
                    </a:solidFill>
                  </a:rPr>
                  <a:t>的模型，记为</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r>
                      <a:rPr lang="en-US" altLang="zh-CN" b="1" i="1" dirty="0">
                        <a:solidFill>
                          <a:schemeClr val="tx1"/>
                        </a:solidFill>
                        <a:latin typeface="Cambria Math" panose="02040503050406030204" pitchFamily="18" charset="0"/>
                        <a:ea typeface="Cambria Math" panose="02040503050406030204" pitchFamily="18" charset="0"/>
                      </a:rPr>
                      <m:t>=&lt;</m:t>
                    </m:r>
                    <m:r>
                      <a:rPr lang="en-US" altLang="zh-CN" b="1" i="1" dirty="0">
                        <a:solidFill>
                          <a:schemeClr val="tx1"/>
                        </a:solidFill>
                        <a:latin typeface="Cambria Math" panose="02040503050406030204" pitchFamily="18" charset="0"/>
                        <a:ea typeface="Cambria Math" panose="02040503050406030204" pitchFamily="18" charset="0"/>
                      </a:rPr>
                      <m:t>𝑫</m:t>
                    </m:r>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&gt;</m:t>
                    </m:r>
                  </m:oMath>
                </a14:m>
                <a:r>
                  <a:rPr lang="zh-CN" altLang="en-US" b="0" dirty="0">
                    <a:solidFill>
                      <a:schemeClr val="tx1"/>
                    </a:solidFill>
                  </a:rPr>
                  <a:t>。</a:t>
                </a:r>
                <a:r>
                  <a:rPr lang="en-US" altLang="zh-CN" b="0" dirty="0">
                    <a:solidFill>
                      <a:schemeClr val="tx1"/>
                    </a:solidFill>
                  </a:rPr>
                  <a:t> </a:t>
                </a:r>
              </a:p>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3.5.7 </a:t>
                </a:r>
                <a:r>
                  <a:rPr lang="zh-CN" altLang="en-US" b="0" dirty="0">
                    <a:solidFill>
                      <a:schemeClr val="tx1"/>
                    </a:solidFill>
                  </a:rPr>
                  <a:t>设</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𝑳</m:t>
                    </m:r>
                  </m:oMath>
                </a14:m>
                <a:r>
                  <a:rPr lang="zh-CN" altLang="en-US" b="0" dirty="0">
                    <a:solidFill>
                      <a:schemeClr val="tx1"/>
                    </a:solidFill>
                  </a:rPr>
                  <a:t>是语言，</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r>
                      <a:rPr lang="en-US" altLang="zh-CN" b="1" i="1" dirty="0">
                        <a:solidFill>
                          <a:schemeClr val="tx1"/>
                        </a:solidFill>
                        <a:latin typeface="Cambria Math" panose="02040503050406030204" pitchFamily="18" charset="0"/>
                        <a:ea typeface="Cambria Math" panose="02040503050406030204" pitchFamily="18" charset="0"/>
                      </a:rPr>
                      <m:t>=&lt;</m:t>
                    </m:r>
                    <m:r>
                      <a:rPr lang="en-US" altLang="zh-CN" b="1" i="1" dirty="0">
                        <a:solidFill>
                          <a:schemeClr val="tx1"/>
                        </a:solidFill>
                        <a:latin typeface="Cambria Math" panose="02040503050406030204" pitchFamily="18" charset="0"/>
                        <a:ea typeface="Cambria Math" panose="02040503050406030204" pitchFamily="18" charset="0"/>
                      </a:rPr>
                      <m:t>𝑫</m:t>
                    </m:r>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&gt;</m:t>
                    </m:r>
                  </m:oMath>
                </a14:m>
                <a:r>
                  <a:rPr lang="zh-CN" altLang="en-US" b="0" dirty="0">
                    <a:solidFill>
                      <a:schemeClr val="tx1"/>
                    </a:solidFill>
                  </a:rPr>
                  <a:t>是语言</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𝑳</m:t>
                    </m:r>
                  </m:oMath>
                </a14:m>
                <a:r>
                  <a:rPr lang="zh-CN" altLang="en-US" b="0" dirty="0">
                    <a:solidFill>
                      <a:schemeClr val="tx1"/>
                    </a:solidFill>
                  </a:rPr>
                  <a:t>的模型，</a:t>
                </a:r>
                <a:r>
                  <a:rPr lang="en-US" altLang="zh-CN" b="0" dirty="0">
                    <a:solidFill>
                      <a:schemeClr val="tx1"/>
                    </a:solidFill>
                  </a:rPr>
                  <a:t> </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rPr>
                  <a:t>是合式公式，并且</a:t>
                </a:r>
                <a14:m>
                  <m:oMath xmlns:m="http://schemas.openxmlformats.org/officeDocument/2006/math">
                    <m:r>
                      <a:rPr lang="zh-CN" altLang="en-US"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ea typeface="Cambria Math" panose="02040503050406030204" pitchFamily="18" charset="0"/>
                          </a:rPr>
                          <m:t>𝑸</m:t>
                        </m:r>
                      </m:e>
                    </m:d>
                    <m:r>
                      <a:rPr lang="en-US" altLang="zh-CN" b="1" i="1" dirty="0">
                        <a:solidFill>
                          <a:schemeClr val="tx1"/>
                        </a:solidFill>
                        <a:latin typeface="Cambria Math" panose="02040503050406030204" pitchFamily="18" charset="0"/>
                        <a:ea typeface="Cambria Math" panose="02040503050406030204" pitchFamily="18" charset="0"/>
                      </a:rPr>
                      <m:t>=</m:t>
                    </m:r>
                    <m:r>
                      <a:rPr lang="en-US" altLang="zh-CN" b="0" i="1" dirty="0">
                        <a:solidFill>
                          <a:schemeClr val="tx1"/>
                        </a:solidFill>
                        <a:latin typeface="Cambria Math" panose="02040503050406030204" pitchFamily="18" charset="0"/>
                        <a:ea typeface="Cambria Math" panose="02040503050406030204" pitchFamily="18" charset="0"/>
                      </a:rPr>
                      <m:t>1</m:t>
                    </m:r>
                  </m:oMath>
                </a14:m>
                <a:r>
                  <a:rPr lang="zh-CN" altLang="en-US" b="0" dirty="0">
                    <a:solidFill>
                      <a:schemeClr val="tx1"/>
                    </a:solidFill>
                  </a:rPr>
                  <a:t>，则称</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rPr>
                  <a:t>在</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𝑫</m:t>
                    </m:r>
                  </m:oMath>
                </a14:m>
                <a:r>
                  <a:rPr lang="zh-CN" altLang="en-US" b="0" dirty="0">
                    <a:solidFill>
                      <a:schemeClr val="tx1"/>
                    </a:solidFill>
                  </a:rPr>
                  <a:t>上有模型。</a:t>
                </a:r>
                <a:endParaRPr lang="en-US" altLang="zh-CN" b="0" dirty="0">
                  <a:solidFill>
                    <a:schemeClr val="tx1"/>
                  </a:solidFill>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352" t="-426" r="-14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057052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合式公式语义</a:t>
            </a:r>
          </a:p>
        </p:txBody>
      </p:sp>
      <mc:AlternateContent xmlns:mc="http://schemas.openxmlformats.org/markup-compatibility/2006" xmlns:a14="http://schemas.microsoft.com/office/drawing/2010/main">
        <mc:Choice Requires="a14">
          <p:sp>
            <p:nvSpPr>
              <p:cNvPr id="9" name="object 2">
                <a:extLst>
                  <a:ext uri="{FF2B5EF4-FFF2-40B4-BE49-F238E27FC236}">
                    <a16:creationId xmlns:a16="http://schemas.microsoft.com/office/drawing/2014/main" id="{D5B0C44C-0501-734A-ADDA-7B5F079B9B86}"/>
                  </a:ext>
                </a:extLst>
              </p:cNvPr>
              <p:cNvSpPr txBox="1"/>
              <p:nvPr/>
            </p:nvSpPr>
            <p:spPr>
              <a:xfrm>
                <a:off x="304800" y="990600"/>
                <a:ext cx="8393724" cy="3443700"/>
              </a:xfrm>
              <a:prstGeom prst="rect">
                <a:avLst/>
              </a:prstGeom>
            </p:spPr>
            <p:txBody>
              <a:bodyPr vert="horz" wrap="square" lIns="0" tIns="140335" rIns="0" bIns="0" rtlCol="0">
                <a:spAutoFit/>
              </a:bodyPr>
              <a:lstStyle/>
              <a:p>
                <a:pPr marL="469900" lvl="0" indent="-457200">
                  <a:lnSpc>
                    <a:spcPct val="125000"/>
                  </a:lnSpc>
                  <a:buClr>
                    <a:srgbClr val="660033"/>
                  </a:buClr>
                  <a:buSzPct val="69117"/>
                  <a:buFont typeface="Wingdings" pitchFamily="2" charset="2"/>
                  <a:buChar char="n"/>
                  <a:tabLst>
                    <a:tab pos="356235" algn="l"/>
                  </a:tabLst>
                  <a:defRPr/>
                </a:pPr>
                <a:r>
                  <a:rPr kumimoji="0"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定义</a:t>
                </a:r>
                <a:r>
                  <a:rPr kumimoji="0" lang="en-US" altLang="zh-CN"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3.1.1</a:t>
                </a:r>
                <a:r>
                  <a:rPr kumimoji="0"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设合式公式 </a:t>
                </a:r>
                <a14:m>
                  <m:oMath xmlns:m="http://schemas.openxmlformats.org/officeDocument/2006/math">
                    <m:r>
                      <a:rPr lang="zh-CN" altLang="en-US" sz="2800" b="1" i="1" dirty="0" smtClean="0">
                        <a:solidFill>
                          <a:schemeClr val="tx1"/>
                        </a:solidFill>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𝒙𝑸</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oMath>
                </a14:m>
                <a:r>
                  <a:rPr kumimoji="0" lang="zh-CN" altLang="en-US" sz="2800" b="1"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oMath>
                </a14:m>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是</a:t>
                </a:r>
                <a:r>
                  <a:rPr kumimoji="0"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指派</a:t>
                </a:r>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，则</a:t>
                </a:r>
                <a:endPar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2700" lvl="0">
                  <a:lnSpc>
                    <a:spcPct val="125000"/>
                  </a:lnSpc>
                  <a:buClr>
                    <a:srgbClr val="660033"/>
                  </a:buClr>
                  <a:buSzPct val="69117"/>
                  <a:tabLst>
                    <a:tab pos="356235" algn="l"/>
                  </a:tabLst>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zh-CN" altLang="en-US" sz="2800" b="1" i="1" dirty="0">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𝒙𝑸</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e>
                      </m:d>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lang="zh-CN" altLang="en-US" sz="2800" b="1" i="1" dirty="0">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r>
                        <a:rPr kumimoji="0" lang="zh-CN" altLang="en-US"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 </m:t>
                      </m:r>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𝑸</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e>
                      </m:d>
                    </m:oMath>
                  </m:oMathPara>
                </a14:m>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2700" lvl="0">
                  <a:lnSpc>
                    <a:spcPct val="125000"/>
                  </a:lnSpc>
                  <a:buClr>
                    <a:srgbClr val="660033"/>
                  </a:buClr>
                  <a:buSzPct val="69117"/>
                  <a:tabLst>
                    <a:tab pos="356235" algn="l"/>
                  </a:tabLst>
                  <a:defRPr/>
                </a:pPr>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r>
                      <a:rPr kumimoji="0" lang="en-US" altLang="zh-CN" sz="28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zh-CN" altLang="en-US" sz="2800" b="1" i="1" dirty="0">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𝒙𝑸</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e>
                    </m:d>
                  </m:oMath>
                </a14:m>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定义为：</a:t>
                </a:r>
                <a:endPar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defRPr/>
                </a:pPr>
                <a14:m>
                  <m:oMath xmlns:m="http://schemas.openxmlformats.org/officeDocument/2006/math">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zh-CN" altLang="en-US" sz="2600" b="1" i="1" dirty="0">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𝒙𝑸</m:t>
                        </m:r>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e>
                    </m:d>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𝟏</m:t>
                    </m:r>
                  </m:oMath>
                </a14:m>
                <a:r>
                  <a:rPr kumimoji="0" lang="zh-CN" altLang="en-US" sz="260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对于任意</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𝒅</m:t>
                    </m:r>
                  </m:oMath>
                </a14:m>
                <a:r>
                  <a:rPr kumimoji="0" lang="zh-CN" altLang="en-US" sz="260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都有</a:t>
                </a:r>
                <a14:m>
                  <m:oMath xmlns:m="http://schemas.openxmlformats.org/officeDocument/2006/math">
                    <m:sSup>
                      <m:sSupPr>
                        <m:ctrlP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ctrlPr>
                      </m:sSup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𝑸</m:t>
                        </m:r>
                      </m:e>
                      <m:sup>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d>
                      <m:dPr>
                        <m:begChr m:val="["/>
                        <m:endChr m:val="]"/>
                        <m:ctrlP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𝒙</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𝒅</m:t>
                        </m:r>
                      </m:e>
                    </m:d>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𝟏</m:t>
                    </m:r>
                  </m:oMath>
                </a14:m>
                <a:endPar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defRPr/>
                </a:pPr>
                <a14:m>
                  <m:oMath xmlns:m="http://schemas.openxmlformats.org/officeDocument/2006/math">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zh-CN" altLang="en-US" sz="2600" b="1" i="1" dirty="0">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𝒙𝑸</m:t>
                        </m:r>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e>
                    </m:d>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𝟎</m:t>
                    </m:r>
                  </m:oMath>
                </a14:m>
                <a:r>
                  <a:rPr kumimoji="0" lang="zh-CN" altLang="en-US" sz="260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，存在</a:t>
                </a:r>
                <a14:m>
                  <m:oMath xmlns:m="http://schemas.openxmlformats.org/officeDocument/2006/math">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𝒅</m:t>
                    </m:r>
                  </m:oMath>
                </a14:m>
                <a:r>
                  <a:rPr kumimoji="0" lang="zh-CN" altLang="en-US" sz="260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，使得</a:t>
                </a:r>
                <a14:m>
                  <m:oMath xmlns:m="http://schemas.openxmlformats.org/officeDocument/2006/math">
                    <m:sSup>
                      <m:sSupPr>
                        <m:ctrlP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ctrlPr>
                      </m:sSup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𝑸</m:t>
                        </m:r>
                      </m:e>
                      <m:sup>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d>
                      <m:dPr>
                        <m:begChr m:val="["/>
                        <m:endChr m:val="]"/>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𝒅</m:t>
                        </m:r>
                      </m:e>
                    </m:d>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𝟎</m:t>
                    </m:r>
                  </m:oMath>
                </a14:m>
                <a:endPar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lvl="0" indent="-457200">
                  <a:lnSpc>
                    <a:spcPct val="125000"/>
                  </a:lnSpc>
                  <a:buClr>
                    <a:srgbClr val="660033"/>
                  </a:buClr>
                  <a:buSzPct val="69117"/>
                  <a:buFont typeface="Wingdings" pitchFamily="2" charset="2"/>
                  <a:buChar char="n"/>
                  <a:tabLst>
                    <a:tab pos="356235" algn="l"/>
                  </a:tabLst>
                  <a:defRPr/>
                </a:pP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9" name="object 2">
                <a:extLst>
                  <a:ext uri="{FF2B5EF4-FFF2-40B4-BE49-F238E27FC236}">
                    <a16:creationId xmlns:a16="http://schemas.microsoft.com/office/drawing/2014/main" id="{D5B0C44C-0501-734A-ADDA-7B5F079B9B86}"/>
                  </a:ext>
                </a:extLst>
              </p:cNvPr>
              <p:cNvSpPr txBox="1">
                <a:spLocks noRot="1" noChangeAspect="1" noMove="1" noResize="1" noEditPoints="1" noAdjustHandles="1" noChangeArrowheads="1" noChangeShapeType="1" noTextEdit="1"/>
              </p:cNvSpPr>
              <p:nvPr/>
            </p:nvSpPr>
            <p:spPr>
              <a:xfrm>
                <a:off x="304800" y="990600"/>
                <a:ext cx="8393724" cy="3443700"/>
              </a:xfrm>
              <a:prstGeom prst="rect">
                <a:avLst/>
              </a:prstGeom>
              <a:blipFill>
                <a:blip r:embed="rId2"/>
                <a:stretch>
                  <a:fillRect l="-14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6565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结构与模型</a:t>
            </a:r>
            <a:endParaRPr kumimoji="1" lang="zh-CN" altLang="en-US" dirty="0"/>
          </a:p>
        </p:txBody>
      </p:sp>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b="0" dirty="0">
                <a:solidFill>
                  <a:prstClr val="black"/>
                </a:solidFill>
              </a:rPr>
              <a:t>在论域上，我们研究命题的真伪，这些命题可以表示为一阶谓词逻辑的逻辑语句。通常，相同的逻辑语句可能来自不同的论域。</a:t>
            </a:r>
            <a:endParaRPr lang="en-US" altLang="zh-CN" b="0" dirty="0">
              <a:solidFill>
                <a:prstClr val="black"/>
              </a:solidFill>
            </a:endParaRPr>
          </a:p>
          <a:p>
            <a:pPr marL="469900" indent="-457200">
              <a:lnSpc>
                <a:spcPct val="125000"/>
              </a:lnSpc>
              <a:buClr>
                <a:srgbClr val="660033"/>
              </a:buClr>
              <a:buSzPct val="69117"/>
              <a:tabLst>
                <a:tab pos="356235" algn="l"/>
              </a:tabLst>
              <a:defRPr/>
            </a:pPr>
            <a:r>
              <a:rPr lang="zh-CN" altLang="en-US" b="0" dirty="0">
                <a:solidFill>
                  <a:prstClr val="black"/>
                </a:solidFill>
              </a:rPr>
              <a:t>一般来说，首先选择确定一个论域，经过解释：</a:t>
            </a:r>
            <a:endParaRPr lang="en-US" altLang="zh-CN" b="0" dirty="0">
              <a:solidFill>
                <a:prstClr val="black"/>
              </a:solidFill>
            </a:endParaRPr>
          </a:p>
          <a:p>
            <a:pPr marL="812800" lvl="1" indent="-342900">
              <a:lnSpc>
                <a:spcPct val="125000"/>
              </a:lnSpc>
              <a:buClr>
                <a:srgbClr val="009193"/>
              </a:buClr>
              <a:buSzPct val="69117"/>
              <a:buFont typeface="Wingdings"/>
              <a:buChar char=""/>
              <a:tabLst>
                <a:tab pos="356235" algn="l"/>
              </a:tabLst>
              <a:defRPr/>
            </a:pPr>
            <a:r>
              <a:rPr lang="zh-CN" altLang="en-US" b="0" dirty="0">
                <a:solidFill>
                  <a:prstClr val="black"/>
                </a:solidFill>
              </a:rPr>
              <a:t>合式公式的常元解释为论域上的常量；</a:t>
            </a:r>
            <a:endParaRPr lang="en-US" altLang="zh-CN" b="0" dirty="0">
              <a:solidFill>
                <a:prstClr val="black"/>
              </a:solidFill>
            </a:endParaRPr>
          </a:p>
          <a:p>
            <a:pPr marL="812800" lvl="1" indent="-342900">
              <a:lnSpc>
                <a:spcPct val="125000"/>
              </a:lnSpc>
              <a:buClr>
                <a:srgbClr val="009193"/>
              </a:buClr>
              <a:buSzPct val="69117"/>
              <a:buFont typeface="Wingdings"/>
              <a:buChar char=""/>
              <a:tabLst>
                <a:tab pos="356235" algn="l"/>
              </a:tabLst>
              <a:defRPr/>
            </a:pPr>
            <a:r>
              <a:rPr lang="zh-CN" altLang="en-US" b="0" dirty="0">
                <a:solidFill>
                  <a:prstClr val="black"/>
                </a:solidFill>
              </a:rPr>
              <a:t>合式公式的函词解释为论域上的一个函数；</a:t>
            </a:r>
            <a:endParaRPr lang="en-US" altLang="zh-CN" b="0" dirty="0">
              <a:solidFill>
                <a:prstClr val="black"/>
              </a:solidFill>
            </a:endParaRPr>
          </a:p>
          <a:p>
            <a:pPr marL="812800" lvl="1" indent="-342900">
              <a:lnSpc>
                <a:spcPct val="125000"/>
              </a:lnSpc>
              <a:buClr>
                <a:srgbClr val="009193"/>
              </a:buClr>
              <a:buSzPct val="69117"/>
              <a:buFont typeface="Wingdings"/>
              <a:buChar char=""/>
              <a:tabLst>
                <a:tab pos="356235" algn="l"/>
              </a:tabLst>
              <a:defRPr/>
            </a:pPr>
            <a:r>
              <a:rPr lang="zh-CN" altLang="en-US" b="0" dirty="0">
                <a:solidFill>
                  <a:prstClr val="black"/>
                </a:solidFill>
              </a:rPr>
              <a:t>合式公式的谓词符解释为论域上的一个性质或关系。</a:t>
            </a:r>
            <a:endParaRPr lang="en-US" altLang="zh-CN" b="0" dirty="0">
              <a:solidFill>
                <a:prstClr val="black"/>
              </a:solidFill>
            </a:endParaRPr>
          </a:p>
          <a:p>
            <a:pPr marL="469900" indent="-457200">
              <a:lnSpc>
                <a:spcPct val="125000"/>
              </a:lnSpc>
              <a:buClr>
                <a:srgbClr val="660033"/>
              </a:buClr>
              <a:buSzPct val="69117"/>
              <a:tabLst>
                <a:tab pos="356235" algn="l"/>
              </a:tabLst>
              <a:defRPr/>
            </a:pPr>
            <a:r>
              <a:rPr lang="zh-CN" altLang="en-US" b="0" dirty="0">
                <a:solidFill>
                  <a:prstClr val="black"/>
                </a:solidFill>
              </a:rPr>
              <a:t>这样，公式中的常元、函词和谓词在论域上就具有明确、唯一的含义，人们对于它们的意义理解具有唯一性，不会产生二义性。</a:t>
            </a:r>
            <a:endParaRPr lang="en-US" altLang="zh-CN" b="0" dirty="0">
              <a:solidFill>
                <a:prstClr val="black"/>
              </a:solidFill>
            </a:endParaRPr>
          </a:p>
        </p:txBody>
      </p:sp>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9615488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例题</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例题</a:t>
                </a:r>
                <a:r>
                  <a:rPr lang="en-US" altLang="zh-CN" dirty="0">
                    <a:solidFill>
                      <a:srgbClr val="0070C0"/>
                    </a:solidFill>
                    <a:latin typeface="Times New Roman" panose="02020603050405020304" pitchFamily="18" charset="0"/>
                  </a:rPr>
                  <a:t>3.5.1 </a:t>
                </a:r>
                <a:r>
                  <a:rPr lang="zh-CN" altLang="en-US" b="0" dirty="0"/>
                  <a:t>在自然数论域和整数论域，判断下面各命题的真值。</a:t>
                </a:r>
                <a:endParaRPr lang="en-US" altLang="zh-CN" b="0" dirty="0"/>
              </a:p>
              <a:p>
                <a:pPr marL="812800" lvl="1" indent="-342900">
                  <a:lnSpc>
                    <a:spcPct val="125000"/>
                  </a:lnSpc>
                  <a:buClr>
                    <a:srgbClr val="009193"/>
                  </a:buClr>
                  <a:buSzPct val="69117"/>
                  <a:buFont typeface="Wingdings"/>
                  <a:buChar char=""/>
                  <a:tabLst>
                    <a:tab pos="356235" algn="l"/>
                  </a:tabLst>
                </a:pPr>
                <a14:m>
                  <m:oMath xmlns:m="http://schemas.openxmlformats.org/officeDocument/2006/math">
                    <m:r>
                      <a:rPr lang="zh-CN" altLang="en-US" sz="2800" i="1" dirty="0" smtClean="0">
                        <a:solidFill>
                          <a:schemeClr val="tx1"/>
                        </a:solidFill>
                        <a:latin typeface="Cambria Math" panose="02040503050406030204" pitchFamily="18" charset="0"/>
                      </a:rPr>
                      <m:t>∀</m:t>
                    </m:r>
                    <m:r>
                      <a:rPr lang="en-US" altLang="zh-CN" sz="2800" b="0" i="1" dirty="0">
                        <a:solidFill>
                          <a:schemeClr val="tx1"/>
                        </a:solidFill>
                        <a:latin typeface="Cambria Math" panose="02040503050406030204" pitchFamily="18" charset="0"/>
                      </a:rPr>
                      <m:t>𝑦</m:t>
                    </m:r>
                    <m:sSub>
                      <m:sSubPr>
                        <m:ctrlPr>
                          <a:rPr lang="en-US" altLang="zh-CN" sz="2800" b="0" i="1" dirty="0">
                            <a:solidFill>
                              <a:schemeClr val="tx1"/>
                            </a:solidFill>
                            <a:latin typeface="Cambria Math" panose="02040503050406030204" pitchFamily="18" charset="0"/>
                          </a:rPr>
                        </m:ctrlPr>
                      </m:sSubPr>
                      <m:e>
                        <m:r>
                          <a:rPr lang="en-US" altLang="zh-CN" sz="2800" b="0" i="1" dirty="0">
                            <a:solidFill>
                              <a:schemeClr val="tx1"/>
                            </a:solidFill>
                            <a:latin typeface="Cambria Math" panose="02040503050406030204" pitchFamily="18" charset="0"/>
                          </a:rPr>
                          <m:t>𝑄</m:t>
                        </m:r>
                      </m:e>
                      <m:sub>
                        <m:r>
                          <a:rPr lang="en-US" altLang="zh-CN" sz="2800" b="0" i="1" dirty="0">
                            <a:solidFill>
                              <a:schemeClr val="tx1"/>
                            </a:solidFill>
                            <a:latin typeface="Cambria Math" panose="02040503050406030204" pitchFamily="18" charset="0"/>
                          </a:rPr>
                          <m:t>0</m:t>
                        </m:r>
                      </m:sub>
                    </m:sSub>
                    <m:r>
                      <a:rPr lang="en-US" altLang="zh-CN" sz="2800" b="0" i="1" dirty="0">
                        <a:solidFill>
                          <a:schemeClr val="tx1"/>
                        </a:solidFill>
                        <a:latin typeface="Cambria Math" panose="02040503050406030204" pitchFamily="18" charset="0"/>
                      </a:rPr>
                      <m:t>(</m:t>
                    </m:r>
                    <m:r>
                      <a:rPr lang="en-US" altLang="zh-CN" sz="2800" b="0" i="1" dirty="0">
                        <a:solidFill>
                          <a:schemeClr val="tx1"/>
                        </a:solidFill>
                        <a:latin typeface="Cambria Math" panose="02040503050406030204" pitchFamily="18" charset="0"/>
                      </a:rPr>
                      <m:t>𝑐</m:t>
                    </m:r>
                    <m:r>
                      <a:rPr lang="en-US" altLang="zh-CN" sz="2800" b="0" i="1" dirty="0">
                        <a:solidFill>
                          <a:schemeClr val="tx1"/>
                        </a:solidFill>
                        <a:latin typeface="Cambria Math" panose="02040503050406030204" pitchFamily="18" charset="0"/>
                      </a:rPr>
                      <m:t>,</m:t>
                    </m:r>
                    <m:r>
                      <a:rPr lang="en-US" altLang="zh-CN" sz="2800" b="0" i="1" dirty="0">
                        <a:solidFill>
                          <a:schemeClr val="tx1"/>
                        </a:solidFill>
                        <a:latin typeface="Cambria Math" panose="02040503050406030204" pitchFamily="18" charset="0"/>
                      </a:rPr>
                      <m:t>𝑦</m:t>
                    </m:r>
                    <m:r>
                      <a:rPr lang="en-US" altLang="zh-CN" sz="2800" b="0" i="1" dirty="0">
                        <a:solidFill>
                          <a:schemeClr val="tx1"/>
                        </a:solidFill>
                        <a:latin typeface="Cambria Math" panose="02040503050406030204" pitchFamily="18" charset="0"/>
                      </a:rPr>
                      <m:t>)</m:t>
                    </m:r>
                  </m:oMath>
                </a14:m>
                <a:endParaRPr lang="en-US" altLang="zh-CN" sz="2800" dirty="0">
                  <a:solidFill>
                    <a:schemeClr val="tx1"/>
                  </a:solidFill>
                  <a:latin typeface="Times New Roman" panose="02020603050405020304" pitchFamily="18" charset="0"/>
                </a:endParaRPr>
              </a:p>
              <a:p>
                <a:pPr marL="812800" lvl="1" indent="-342900">
                  <a:lnSpc>
                    <a:spcPct val="125000"/>
                  </a:lnSpc>
                  <a:buClr>
                    <a:srgbClr val="009193"/>
                  </a:buClr>
                  <a:buSzPct val="69117"/>
                  <a:buFont typeface="Wingdings"/>
                  <a:buChar char=""/>
                  <a:tabLst>
                    <a:tab pos="356235" algn="l"/>
                  </a:tabLst>
                </a:pPr>
                <a14:m>
                  <m:oMath xmlns:m="http://schemas.openxmlformats.org/officeDocument/2006/math">
                    <m:r>
                      <a:rPr lang="en-US" altLang="zh-CN" sz="2800" b="0" i="1" dirty="0">
                        <a:solidFill>
                          <a:schemeClr val="tx1"/>
                        </a:solidFill>
                        <a:latin typeface="Cambria Math" panose="02040503050406030204" pitchFamily="18" charset="0"/>
                        <a:ea typeface="Cambria Math" panose="02040503050406030204" pitchFamily="18" charset="0"/>
                      </a:rPr>
                      <m:t>∃</m:t>
                    </m:r>
                    <m:r>
                      <a:rPr lang="en-US" altLang="zh-CN" sz="2800" b="0" i="1" dirty="0">
                        <a:solidFill>
                          <a:schemeClr val="tx1"/>
                        </a:solidFill>
                        <a:latin typeface="Cambria Math" panose="02040503050406030204" pitchFamily="18" charset="0"/>
                        <a:ea typeface="Cambria Math" panose="02040503050406030204" pitchFamily="18" charset="0"/>
                      </a:rPr>
                      <m:t>𝑥</m:t>
                    </m:r>
                    <m:r>
                      <a:rPr lang="zh-CN" altLang="en-US" sz="2800" i="1" dirty="0">
                        <a:solidFill>
                          <a:schemeClr val="tx1"/>
                        </a:solidFill>
                        <a:latin typeface="Cambria Math" panose="02040503050406030204" pitchFamily="18" charset="0"/>
                      </a:rPr>
                      <m:t>∀</m:t>
                    </m:r>
                    <m:r>
                      <a:rPr lang="en-US" altLang="zh-CN" sz="2800" i="1" dirty="0">
                        <a:solidFill>
                          <a:schemeClr val="tx1"/>
                        </a:solidFill>
                        <a:latin typeface="Cambria Math" panose="02040503050406030204" pitchFamily="18" charset="0"/>
                      </a:rPr>
                      <m:t>𝑦</m:t>
                    </m:r>
                    <m:sSub>
                      <m:sSubPr>
                        <m:ctrlPr>
                          <a:rPr lang="en-US" altLang="zh-CN"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𝑄</m:t>
                        </m:r>
                      </m:e>
                      <m:sub>
                        <m:r>
                          <a:rPr lang="en-US" altLang="zh-CN" sz="2800" i="1" dirty="0">
                            <a:solidFill>
                              <a:schemeClr val="tx1"/>
                            </a:solidFill>
                            <a:latin typeface="Cambria Math" panose="02040503050406030204" pitchFamily="18" charset="0"/>
                          </a:rPr>
                          <m:t>0</m:t>
                        </m:r>
                      </m:sub>
                    </m:sSub>
                    <m:r>
                      <a:rPr lang="en-US" altLang="zh-CN" sz="2800" i="1" dirty="0">
                        <a:solidFill>
                          <a:schemeClr val="tx1"/>
                        </a:solidFill>
                        <a:latin typeface="Cambria Math" panose="02040503050406030204" pitchFamily="18" charset="0"/>
                      </a:rPr>
                      <m:t>(</m:t>
                    </m:r>
                    <m:r>
                      <a:rPr lang="en-US" altLang="zh-CN" sz="2800" b="0" i="1" dirty="0">
                        <a:solidFill>
                          <a:schemeClr val="tx1"/>
                        </a:solidFill>
                        <a:latin typeface="Cambria Math" panose="02040503050406030204" pitchFamily="18" charset="0"/>
                      </a:rPr>
                      <m:t>𝑥</m:t>
                    </m:r>
                    <m:r>
                      <a:rPr lang="en-US" altLang="zh-CN" sz="2800" i="1" dirty="0">
                        <a:solidFill>
                          <a:schemeClr val="tx1"/>
                        </a:solidFill>
                        <a:latin typeface="Cambria Math" panose="02040503050406030204" pitchFamily="18" charset="0"/>
                      </a:rPr>
                      <m:t>,</m:t>
                    </m:r>
                    <m:r>
                      <a:rPr lang="en-US" altLang="zh-CN" sz="2800" i="1" dirty="0">
                        <a:solidFill>
                          <a:schemeClr val="tx1"/>
                        </a:solidFill>
                        <a:latin typeface="Cambria Math" panose="02040503050406030204" pitchFamily="18" charset="0"/>
                      </a:rPr>
                      <m:t>𝑦</m:t>
                    </m:r>
                    <m:r>
                      <a:rPr lang="en-US" altLang="zh-CN" sz="2800" i="1" dirty="0">
                        <a:solidFill>
                          <a:schemeClr val="tx1"/>
                        </a:solidFill>
                        <a:latin typeface="Cambria Math" panose="02040503050406030204" pitchFamily="18" charset="0"/>
                      </a:rPr>
                      <m:t>)</m:t>
                    </m:r>
                  </m:oMath>
                </a14:m>
                <a:endParaRPr lang="en-US" altLang="zh-CN" sz="2800" dirty="0">
                  <a:solidFill>
                    <a:schemeClr val="tx1"/>
                  </a:solidFill>
                  <a:latin typeface="Times New Roman" panose="02020603050405020304" pitchFamily="18" charset="0"/>
                </a:endParaRPr>
              </a:p>
              <a:p>
                <a:pPr marL="812800" lvl="1" indent="-342900">
                  <a:lnSpc>
                    <a:spcPct val="125000"/>
                  </a:lnSpc>
                  <a:buClr>
                    <a:srgbClr val="009193"/>
                  </a:buClr>
                  <a:buSzPct val="69117"/>
                  <a:buFont typeface="Wingdings"/>
                  <a:buChar char=""/>
                  <a:tabLst>
                    <a:tab pos="356235" algn="l"/>
                  </a:tabLst>
                </a:pPr>
                <a14:m>
                  <m:oMath xmlns:m="http://schemas.openxmlformats.org/officeDocument/2006/math">
                    <m:r>
                      <a:rPr lang="zh-CN" altLang="en-US" sz="2800" i="1" dirty="0">
                        <a:solidFill>
                          <a:schemeClr val="tx1"/>
                        </a:solidFill>
                        <a:latin typeface="Cambria Math" panose="02040503050406030204" pitchFamily="18" charset="0"/>
                      </a:rPr>
                      <m:t>∀</m:t>
                    </m:r>
                    <m:r>
                      <a:rPr lang="en-US" altLang="zh-CN" sz="2800" b="0" i="1" dirty="0">
                        <a:solidFill>
                          <a:schemeClr val="tx1"/>
                        </a:solidFill>
                        <a:latin typeface="Cambria Math" panose="02040503050406030204" pitchFamily="18" charset="0"/>
                        <a:ea typeface="Cambria Math" panose="02040503050406030204" pitchFamily="18" charset="0"/>
                      </a:rPr>
                      <m:t>𝑥</m:t>
                    </m:r>
                    <m:r>
                      <a:rPr lang="zh-CN" altLang="en-US" sz="2800" i="1" dirty="0">
                        <a:solidFill>
                          <a:schemeClr val="tx1"/>
                        </a:solidFill>
                        <a:latin typeface="Cambria Math" panose="02040503050406030204" pitchFamily="18" charset="0"/>
                      </a:rPr>
                      <m:t>∀</m:t>
                    </m:r>
                    <m:r>
                      <a:rPr lang="en-US" altLang="zh-CN" sz="2800" i="1" dirty="0">
                        <a:solidFill>
                          <a:schemeClr val="tx1"/>
                        </a:solidFill>
                        <a:latin typeface="Cambria Math" panose="02040503050406030204" pitchFamily="18" charset="0"/>
                      </a:rPr>
                      <m:t>𝑦</m:t>
                    </m:r>
                    <m:sSub>
                      <m:sSubPr>
                        <m:ctrlPr>
                          <a:rPr lang="en-US" altLang="zh-CN"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𝑄</m:t>
                        </m:r>
                      </m:e>
                      <m:sub>
                        <m:r>
                          <a:rPr lang="en-US" altLang="zh-CN" sz="2800" b="0" i="1" dirty="0">
                            <a:solidFill>
                              <a:schemeClr val="tx1"/>
                            </a:solidFill>
                            <a:latin typeface="Cambria Math" panose="02040503050406030204" pitchFamily="18" charset="0"/>
                          </a:rPr>
                          <m:t>1</m:t>
                        </m:r>
                      </m:sub>
                    </m:sSub>
                    <m:d>
                      <m:dPr>
                        <m:ctrlPr>
                          <a:rPr lang="en-US" altLang="zh-CN" sz="2800" i="1" dirty="0">
                            <a:solidFill>
                              <a:schemeClr val="tx1"/>
                            </a:solidFill>
                            <a:latin typeface="Cambria Math" panose="02040503050406030204" pitchFamily="18" charset="0"/>
                          </a:rPr>
                        </m:ctrlPr>
                      </m:dPr>
                      <m:e>
                        <m:r>
                          <a:rPr lang="en-US" altLang="zh-CN" sz="2800" i="1" dirty="0">
                            <a:solidFill>
                              <a:schemeClr val="tx1"/>
                            </a:solidFill>
                            <a:latin typeface="Cambria Math" panose="02040503050406030204" pitchFamily="18" charset="0"/>
                          </a:rPr>
                          <m:t>𝑓</m:t>
                        </m:r>
                        <m:d>
                          <m:dPr>
                            <m:ctrlPr>
                              <a:rPr lang="en-US" altLang="zh-CN" sz="2800" i="1" dirty="0">
                                <a:solidFill>
                                  <a:schemeClr val="tx1"/>
                                </a:solidFill>
                                <a:latin typeface="Cambria Math" panose="02040503050406030204" pitchFamily="18" charset="0"/>
                              </a:rPr>
                            </m:ctrlPr>
                          </m:dPr>
                          <m:e>
                            <m:r>
                              <a:rPr lang="en-US" altLang="zh-CN" sz="2800" i="1" dirty="0">
                                <a:solidFill>
                                  <a:schemeClr val="tx1"/>
                                </a:solidFill>
                                <a:latin typeface="Cambria Math" panose="02040503050406030204" pitchFamily="18" charset="0"/>
                              </a:rPr>
                              <m:t>𝑥</m:t>
                            </m:r>
                            <m:r>
                              <a:rPr lang="en-US" altLang="zh-CN" sz="2800" i="1" dirty="0">
                                <a:solidFill>
                                  <a:schemeClr val="tx1"/>
                                </a:solidFill>
                                <a:latin typeface="Cambria Math" panose="02040503050406030204" pitchFamily="18" charset="0"/>
                              </a:rPr>
                              <m:t>,</m:t>
                            </m:r>
                            <m:r>
                              <a:rPr lang="en-US" altLang="zh-CN" sz="2800" i="1" dirty="0">
                                <a:solidFill>
                                  <a:schemeClr val="tx1"/>
                                </a:solidFill>
                                <a:latin typeface="Cambria Math" panose="02040503050406030204" pitchFamily="18" charset="0"/>
                              </a:rPr>
                              <m:t>𝑦</m:t>
                            </m:r>
                          </m:e>
                        </m:d>
                        <m:r>
                          <a:rPr lang="en-US" altLang="zh-CN" sz="2800" i="1" dirty="0">
                            <a:solidFill>
                              <a:schemeClr val="tx1"/>
                            </a:solidFill>
                            <a:latin typeface="Cambria Math" panose="02040503050406030204" pitchFamily="18" charset="0"/>
                          </a:rPr>
                          <m:t>,</m:t>
                        </m:r>
                        <m:r>
                          <a:rPr lang="en-US" altLang="zh-CN" sz="2800" i="1" dirty="0">
                            <a:solidFill>
                              <a:schemeClr val="tx1"/>
                            </a:solidFill>
                            <a:latin typeface="Cambria Math" panose="02040503050406030204" pitchFamily="18" charset="0"/>
                          </a:rPr>
                          <m:t>𝑓</m:t>
                        </m:r>
                        <m:d>
                          <m:dPr>
                            <m:ctrlPr>
                              <a:rPr lang="en-US" altLang="zh-CN" sz="2800" i="1" dirty="0">
                                <a:solidFill>
                                  <a:schemeClr val="tx1"/>
                                </a:solidFill>
                                <a:latin typeface="Cambria Math" panose="02040503050406030204" pitchFamily="18" charset="0"/>
                              </a:rPr>
                            </m:ctrlPr>
                          </m:dPr>
                          <m:e>
                            <m:r>
                              <a:rPr lang="en-US" altLang="zh-CN" sz="2800" i="1" dirty="0">
                                <a:solidFill>
                                  <a:schemeClr val="tx1"/>
                                </a:solidFill>
                                <a:latin typeface="Cambria Math" panose="02040503050406030204" pitchFamily="18" charset="0"/>
                              </a:rPr>
                              <m:t>𝑦</m:t>
                            </m:r>
                            <m:r>
                              <a:rPr lang="en-US" altLang="zh-CN" sz="2800" i="1" dirty="0">
                                <a:latin typeface="Cambria Math" panose="02040503050406030204" pitchFamily="18" charset="0"/>
                              </a:rPr>
                              <m:t>,</m:t>
                            </m:r>
                            <m:r>
                              <a:rPr lang="en-US" altLang="zh-CN" sz="2800" i="1" dirty="0">
                                <a:latin typeface="Cambria Math" panose="02040503050406030204" pitchFamily="18" charset="0"/>
                              </a:rPr>
                              <m:t>𝑥</m:t>
                            </m:r>
                          </m:e>
                        </m:d>
                      </m:e>
                    </m:d>
                  </m:oMath>
                </a14:m>
                <a:endParaRPr lang="en-US" altLang="zh-CN" sz="2800" dirty="0">
                  <a:solidFill>
                    <a:schemeClr val="tx1"/>
                  </a:solidFill>
                  <a:latin typeface="Times New Roman" panose="02020603050405020304" pitchFamily="18" charset="0"/>
                </a:endParaRPr>
              </a:p>
              <a:p>
                <a:pPr marL="812800" lvl="1" indent="-342900">
                  <a:lnSpc>
                    <a:spcPct val="125000"/>
                  </a:lnSpc>
                  <a:buClr>
                    <a:srgbClr val="009193"/>
                  </a:buClr>
                  <a:buSzPct val="69117"/>
                  <a:buFont typeface="Wingdings"/>
                  <a:buChar char=""/>
                  <a:tabLst>
                    <a:tab pos="356235" algn="l"/>
                  </a:tabLst>
                </a:pPr>
                <a14:m>
                  <m:oMath xmlns:m="http://schemas.openxmlformats.org/officeDocument/2006/math">
                    <m:r>
                      <a:rPr lang="zh-CN" altLang="en-US" sz="2800" i="1" dirty="0">
                        <a:solidFill>
                          <a:schemeClr val="tx1"/>
                        </a:solidFill>
                        <a:latin typeface="Cambria Math" panose="02040503050406030204" pitchFamily="18" charset="0"/>
                      </a:rPr>
                      <m:t>∀</m:t>
                    </m:r>
                    <m:r>
                      <a:rPr lang="en-US" altLang="zh-CN" sz="2800" b="0" i="1" dirty="0">
                        <a:solidFill>
                          <a:schemeClr val="tx1"/>
                        </a:solidFill>
                        <a:latin typeface="Cambria Math" panose="02040503050406030204" pitchFamily="18" charset="0"/>
                        <a:ea typeface="Cambria Math" panose="02040503050406030204" pitchFamily="18" charset="0"/>
                      </a:rPr>
                      <m:t>𝑥</m:t>
                    </m:r>
                    <m:r>
                      <a:rPr lang="zh-CN" altLang="en-US" sz="2800" i="1" dirty="0">
                        <a:solidFill>
                          <a:schemeClr val="tx1"/>
                        </a:solidFill>
                        <a:latin typeface="Cambria Math" panose="02040503050406030204" pitchFamily="18" charset="0"/>
                      </a:rPr>
                      <m:t>∀</m:t>
                    </m:r>
                    <m:r>
                      <a:rPr lang="en-US" altLang="zh-CN" sz="2800" i="1" dirty="0">
                        <a:solidFill>
                          <a:schemeClr val="tx1"/>
                        </a:solidFill>
                        <a:latin typeface="Cambria Math" panose="02040503050406030204" pitchFamily="18" charset="0"/>
                      </a:rPr>
                      <m:t>𝑦</m:t>
                    </m:r>
                    <m:sSub>
                      <m:sSubPr>
                        <m:ctrlPr>
                          <a:rPr lang="en-US" altLang="zh-CN"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𝑄</m:t>
                        </m:r>
                      </m:e>
                      <m:sub>
                        <m:r>
                          <a:rPr lang="en-US" altLang="zh-CN" sz="2800" b="0" i="1" dirty="0">
                            <a:solidFill>
                              <a:schemeClr val="tx1"/>
                            </a:solidFill>
                            <a:latin typeface="Cambria Math" panose="02040503050406030204" pitchFamily="18" charset="0"/>
                          </a:rPr>
                          <m:t>0</m:t>
                        </m:r>
                      </m:sub>
                    </m:sSub>
                    <m:d>
                      <m:dPr>
                        <m:ctrlPr>
                          <a:rPr lang="en-US" altLang="zh-CN" sz="2800" i="1" dirty="0">
                            <a:solidFill>
                              <a:schemeClr val="tx1"/>
                            </a:solidFill>
                            <a:latin typeface="Cambria Math" panose="02040503050406030204" pitchFamily="18" charset="0"/>
                          </a:rPr>
                        </m:ctrlPr>
                      </m:dPr>
                      <m:e>
                        <m:r>
                          <a:rPr lang="en-US" altLang="zh-CN" sz="2800" i="1" dirty="0">
                            <a:solidFill>
                              <a:schemeClr val="tx1"/>
                            </a:solidFill>
                            <a:latin typeface="Cambria Math" panose="02040503050406030204" pitchFamily="18" charset="0"/>
                          </a:rPr>
                          <m:t>𝑓</m:t>
                        </m:r>
                        <m:d>
                          <m:dPr>
                            <m:ctrlPr>
                              <a:rPr lang="en-US" altLang="zh-CN" sz="2800" i="1" dirty="0">
                                <a:solidFill>
                                  <a:schemeClr val="tx1"/>
                                </a:solidFill>
                                <a:latin typeface="Cambria Math" panose="02040503050406030204" pitchFamily="18" charset="0"/>
                              </a:rPr>
                            </m:ctrlPr>
                          </m:dPr>
                          <m:e>
                            <m:r>
                              <a:rPr lang="en-US" altLang="zh-CN" sz="2800" i="1" dirty="0">
                                <a:solidFill>
                                  <a:schemeClr val="tx1"/>
                                </a:solidFill>
                                <a:latin typeface="Cambria Math" panose="02040503050406030204" pitchFamily="18" charset="0"/>
                              </a:rPr>
                              <m:t>𝑥</m:t>
                            </m:r>
                            <m:r>
                              <a:rPr lang="en-US" altLang="zh-CN" sz="2800" i="1" dirty="0">
                                <a:solidFill>
                                  <a:schemeClr val="tx1"/>
                                </a:solidFill>
                                <a:latin typeface="Cambria Math" panose="02040503050406030204" pitchFamily="18" charset="0"/>
                              </a:rPr>
                              <m:t>,</m:t>
                            </m:r>
                            <m:r>
                              <a:rPr lang="en-US" altLang="zh-CN" sz="2800" i="1" dirty="0">
                                <a:solidFill>
                                  <a:schemeClr val="tx1"/>
                                </a:solidFill>
                                <a:latin typeface="Cambria Math" panose="02040503050406030204" pitchFamily="18" charset="0"/>
                              </a:rPr>
                              <m:t>𝑦</m:t>
                            </m:r>
                          </m:e>
                        </m:d>
                        <m:r>
                          <a:rPr lang="en-US" altLang="zh-CN" sz="2800" i="1" dirty="0">
                            <a:solidFill>
                              <a:schemeClr val="tx1"/>
                            </a:solidFill>
                            <a:latin typeface="Cambria Math" panose="02040503050406030204" pitchFamily="18" charset="0"/>
                          </a:rPr>
                          <m:t>,</m:t>
                        </m:r>
                        <m:r>
                          <a:rPr lang="en-US" altLang="zh-CN" sz="2800" b="0" i="1" dirty="0">
                            <a:solidFill>
                              <a:schemeClr val="tx1"/>
                            </a:solidFill>
                            <a:latin typeface="Cambria Math" panose="02040503050406030204" pitchFamily="18" charset="0"/>
                          </a:rPr>
                          <m:t>𝑦</m:t>
                        </m:r>
                        <m:r>
                          <a:rPr lang="en-US" altLang="zh-CN" sz="2800" i="1" dirty="0">
                            <a:solidFill>
                              <a:schemeClr val="tx1"/>
                            </a:solidFill>
                            <a:latin typeface="Cambria Math" panose="02040503050406030204" pitchFamily="18" charset="0"/>
                          </a:rPr>
                          <m:t> </m:t>
                        </m:r>
                      </m:e>
                    </m:d>
                  </m:oMath>
                </a14:m>
                <a:endParaRPr lang="en-US" altLang="zh-CN" sz="2800" b="0" dirty="0">
                  <a:solidFill>
                    <a:schemeClr val="tx1"/>
                  </a:solidFill>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352" t="-426" r="-14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093141011"/>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例题</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b="0" dirty="0"/>
                  <a:t>在自然数论域下，各命题真值情况如下：</a:t>
                </a:r>
                <a:endParaRPr lang="en-US" altLang="zh-CN" b="0" dirty="0"/>
              </a:p>
              <a:p>
                <a:pPr marL="469900" indent="-457200">
                  <a:lnSpc>
                    <a:spcPct val="125000"/>
                  </a:lnSpc>
                  <a:buClr>
                    <a:srgbClr val="660033"/>
                  </a:buClr>
                  <a:buSzPct val="69117"/>
                  <a:tabLst>
                    <a:tab pos="356235" algn="l"/>
                  </a:tabLst>
                </a:pPr>
                <a:endParaRPr lang="en-US" altLang="zh-CN" b="0" dirty="0"/>
              </a:p>
              <a:p>
                <a:pPr marL="469900" lvl="1" indent="0">
                  <a:lnSpc>
                    <a:spcPct val="125000"/>
                  </a:lnSpc>
                  <a:buClr>
                    <a:srgbClr val="009193"/>
                  </a:buClr>
                  <a:buSzPct val="69117"/>
                  <a:buNone/>
                  <a:tabLst>
                    <a:tab pos="356235" algn="l"/>
                  </a:tabLst>
                </a:pPr>
                <a14:m>
                  <m:oMath xmlns:m="http://schemas.openxmlformats.org/officeDocument/2006/math">
                    <m:r>
                      <a:rPr lang="zh-CN" altLang="en-US" sz="2800" b="1" i="1" dirty="0" smtClean="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𝒄</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e>
                    </m:d>
                    <m:r>
                      <a:rPr lang="en-US" altLang="zh-CN" sz="2800" b="1" i="1" dirty="0">
                        <a:solidFill>
                          <a:schemeClr val="tx1"/>
                        </a:solidFill>
                        <a:latin typeface="Cambria Math" panose="02040503050406030204" pitchFamily="18" charset="0"/>
                      </a:rPr>
                      <m:t>=</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Sup>
                      <m:sSubSupPr>
                        <m:ctrlPr>
                          <a:rPr lang="en-US" altLang="zh-CN" sz="2800" i="1" dirty="0">
                            <a:solidFill>
                              <a:schemeClr val="tx1"/>
                            </a:solidFill>
                            <a:latin typeface="Cambria Math" panose="02040503050406030204" pitchFamily="18" charset="0"/>
                          </a:rPr>
                        </m:ctrlPr>
                      </m:sSubSup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up>
                        <m:r>
                          <a:rPr lang="zh-CN" altLang="en-US" sz="2800" b="1" i="1" dirty="0">
                            <a:solidFill>
                              <a:schemeClr val="tx1"/>
                            </a:solidFill>
                            <a:latin typeface="Cambria Math" panose="02040503050406030204" pitchFamily="18" charset="0"/>
                          </a:rPr>
                          <m:t>𝝈</m:t>
                        </m:r>
                      </m:sup>
                    </m:sSubSup>
                    <m:d>
                      <m:dPr>
                        <m:ctrlPr>
                          <a:rPr lang="en-US" altLang="zh-CN" sz="2800" i="1" dirty="0">
                            <a:solidFill>
                              <a:schemeClr val="tx1"/>
                            </a:solidFill>
                            <a:latin typeface="Cambria Math" panose="02040503050406030204" pitchFamily="18" charset="0"/>
                          </a:rPr>
                        </m:ctrlPr>
                      </m:dPr>
                      <m:e>
                        <m:sSup>
                          <m:sSupPr>
                            <m:ctrlPr>
                              <a:rPr lang="en-US" altLang="zh-CN" sz="2800"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𝒄</m:t>
                            </m:r>
                          </m:e>
                          <m:sup>
                            <m:r>
                              <a:rPr lang="zh-CN" altLang="en-US" sz="2800" b="1" i="1" dirty="0">
                                <a:solidFill>
                                  <a:schemeClr val="tx1"/>
                                </a:solidFill>
                                <a:latin typeface="Cambria Math" panose="02040503050406030204" pitchFamily="18" charset="0"/>
                              </a:rPr>
                              <m:t>𝝈</m:t>
                            </m:r>
                          </m:sup>
                        </m:sSup>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𝒚</m:t>
                    </m:r>
                    <m:d>
                      <m:dPr>
                        <m:ctrlPr>
                          <a:rPr lang="en-US" altLang="zh-CN" sz="2800" i="1" dirty="0">
                            <a:solidFill>
                              <a:schemeClr val="tx1"/>
                            </a:solidFill>
                            <a:latin typeface="Cambria Math" panose="02040503050406030204" pitchFamily="18" charset="0"/>
                            <a:ea typeface="Cambria Math" panose="02040503050406030204" pitchFamily="18" charset="0"/>
                          </a:rPr>
                        </m:ctrlPr>
                      </m:dPr>
                      <m:e>
                        <m:r>
                          <a:rPr lang="en-US" altLang="zh-CN" sz="2800" b="1" i="1" dirty="0">
                            <a:solidFill>
                              <a:schemeClr val="tx1"/>
                            </a:solidFill>
                            <a:latin typeface="Cambria Math" panose="02040503050406030204" pitchFamily="18" charset="0"/>
                            <a:ea typeface="Cambria Math" panose="02040503050406030204" pitchFamily="18" charset="0"/>
                          </a:rPr>
                          <m:t>𝟎</m:t>
                        </m:r>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𝒚</m:t>
                        </m:r>
                      </m:e>
                    </m:d>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𝟏</m:t>
                    </m:r>
                  </m:oMath>
                </a14:m>
                <a:r>
                  <a:rPr lang="zh-CN" altLang="en-US" sz="2800" dirty="0">
                    <a:solidFill>
                      <a:schemeClr val="tx1"/>
                    </a:solidFill>
                    <a:latin typeface="Times New Roman" panose="02020603050405020304" pitchFamily="18" charset="0"/>
                  </a:rPr>
                  <a:t>，</a:t>
                </a:r>
                <a:endParaRPr lang="en-US" altLang="zh-CN" sz="2800" dirty="0">
                  <a:solidFill>
                    <a:schemeClr val="tx1"/>
                  </a:solidFill>
                  <a:latin typeface="Times New Roman" panose="02020603050405020304" pitchFamily="18" charset="0"/>
                </a:endParaRPr>
              </a:p>
              <a:p>
                <a:pPr marL="469900" lvl="1" indent="0">
                  <a:lnSpc>
                    <a:spcPct val="125000"/>
                  </a:lnSpc>
                  <a:buClr>
                    <a:srgbClr val="009193"/>
                  </a:buClr>
                  <a:buSzPct val="69117"/>
                  <a:buNone/>
                  <a:tabLst>
                    <a:tab pos="356235" algn="l"/>
                  </a:tabLst>
                </a:pPr>
                <a:r>
                  <a:rPr lang="zh-CN" altLang="en-US" sz="2800" dirty="0">
                    <a:solidFill>
                      <a:schemeClr val="tx1"/>
                    </a:solidFill>
                    <a:latin typeface="Times New Roman" panose="02020603050405020304" pitchFamily="18" charset="0"/>
                  </a:rPr>
                  <a:t>所以，</a:t>
                </a:r>
                <a14:m>
                  <m:oMath xmlns:m="http://schemas.openxmlformats.org/officeDocument/2006/math">
                    <m:r>
                      <a:rPr lang="zh-CN" altLang="en-US" sz="2800" b="1" i="1" dirty="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𝒄</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e>
                    </m:d>
                  </m:oMath>
                </a14:m>
                <a:r>
                  <a:rPr lang="zh-CN" altLang="en-US" sz="2800" b="0" dirty="0">
                    <a:solidFill>
                      <a:schemeClr val="tx1"/>
                    </a:solidFill>
                    <a:latin typeface="Times New Roman" panose="02020603050405020304" pitchFamily="18" charset="0"/>
                  </a:rPr>
                  <a:t>为真</a:t>
                </a:r>
                <a:endParaRPr lang="en-US" altLang="zh-CN" sz="2800" b="0" dirty="0">
                  <a:solidFill>
                    <a:schemeClr val="tx1"/>
                  </a:solidFill>
                  <a:latin typeface="Times New Roman" panose="02020603050405020304" pitchFamily="18" charset="0"/>
                </a:endParaRPr>
              </a:p>
              <a:p>
                <a:pPr marL="469900" lvl="1" indent="0">
                  <a:lnSpc>
                    <a:spcPct val="125000"/>
                  </a:lnSpc>
                  <a:buClr>
                    <a:srgbClr val="009193"/>
                  </a:buClr>
                  <a:buSzPct val="69117"/>
                  <a:buNone/>
                  <a:tabLst>
                    <a:tab pos="356235" algn="l"/>
                  </a:tabLst>
                </a:pPr>
                <a:endParaRPr lang="en-US" altLang="zh-CN" sz="2800" b="0" dirty="0">
                  <a:solidFill>
                    <a:schemeClr val="tx1"/>
                  </a:solidFill>
                  <a:latin typeface="Times New Roman" panose="02020603050405020304" pitchFamily="18" charset="0"/>
                </a:endParaRPr>
              </a:p>
              <a:p>
                <a:pPr marL="469900" lvl="1" indent="0">
                  <a:lnSpc>
                    <a:spcPct val="125000"/>
                  </a:lnSpc>
                  <a:buClr>
                    <a:srgbClr val="009193"/>
                  </a:buClr>
                  <a:buSzPct val="69117"/>
                  <a:buNone/>
                  <a:tabLst>
                    <a:tab pos="356235" algn="l"/>
                  </a:tabLst>
                </a:pPr>
                <a14:m>
                  <m:oMath xmlns:m="http://schemas.openxmlformats.org/officeDocument/2006/math">
                    <m:r>
                      <a:rPr lang="zh-CN" altLang="en-US" sz="2800" b="1" i="1" dirty="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Sup>
                      <m:sSubSupPr>
                        <m:ctrlPr>
                          <a:rPr lang="en-US" altLang="zh-CN" sz="2800" i="1" dirty="0">
                            <a:solidFill>
                              <a:schemeClr val="tx1"/>
                            </a:solidFill>
                            <a:latin typeface="Cambria Math" panose="02040503050406030204" pitchFamily="18" charset="0"/>
                          </a:rPr>
                        </m:ctrlPr>
                      </m:sSubSup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up>
                        <m:r>
                          <a:rPr lang="zh-CN" altLang="en-US" sz="2800" b="1" i="1" dirty="0">
                            <a:solidFill>
                              <a:schemeClr val="tx1"/>
                            </a:solidFill>
                            <a:latin typeface="Cambria Math" panose="02040503050406030204" pitchFamily="18" charset="0"/>
                          </a:rPr>
                          <m:t>𝝈</m:t>
                        </m:r>
                      </m:sup>
                    </m:sSubSup>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𝟏</m:t>
                    </m:r>
                  </m:oMath>
                </a14:m>
                <a:r>
                  <a:rPr lang="zh-CN" altLang="en-US" sz="2800" b="0" dirty="0">
                    <a:solidFill>
                      <a:schemeClr val="tx1"/>
                    </a:solidFill>
                    <a:latin typeface="Times New Roman" panose="02020603050405020304" pitchFamily="18" charset="0"/>
                  </a:rPr>
                  <a:t>，</a:t>
                </a:r>
                <a:endParaRPr lang="en-US" altLang="zh-CN" sz="2800" b="0" dirty="0">
                  <a:solidFill>
                    <a:schemeClr val="tx1"/>
                  </a:solidFill>
                  <a:latin typeface="Times New Roman" panose="02020603050405020304" pitchFamily="18" charset="0"/>
                </a:endParaRPr>
              </a:p>
              <a:p>
                <a:pPr marL="469900" lvl="1" indent="0">
                  <a:lnSpc>
                    <a:spcPct val="125000"/>
                  </a:lnSpc>
                  <a:buClr>
                    <a:srgbClr val="009193"/>
                  </a:buClr>
                  <a:buSzPct val="69117"/>
                  <a:buNone/>
                  <a:tabLst>
                    <a:tab pos="356235" algn="l"/>
                  </a:tabLst>
                </a:pPr>
                <a:r>
                  <a:rPr lang="zh-CN" altLang="en-US" sz="2800" b="0" dirty="0">
                    <a:solidFill>
                      <a:schemeClr val="tx1"/>
                    </a:solidFill>
                    <a:latin typeface="Times New Roman" panose="02020603050405020304" pitchFamily="18" charset="0"/>
                  </a:rPr>
                  <a:t>所以，</a:t>
                </a:r>
                <a14:m>
                  <m:oMath xmlns:m="http://schemas.openxmlformats.org/officeDocument/2006/math">
                    <m:r>
                      <a:rPr lang="zh-CN" altLang="en-US" sz="2800" b="1" i="1" dirty="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e>
                    </m:d>
                  </m:oMath>
                </a14:m>
                <a:r>
                  <a:rPr lang="zh-CN" altLang="en-US" sz="2800" b="0" dirty="0">
                    <a:solidFill>
                      <a:schemeClr val="tx1"/>
                    </a:solidFill>
                    <a:latin typeface="Times New Roman" panose="02020603050405020304" pitchFamily="18" charset="0"/>
                  </a:rPr>
                  <a:t>是真</a:t>
                </a:r>
                <a:endParaRPr lang="en-US" altLang="zh-CN" sz="2800"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293" t="-44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3890926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例题</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b="0" dirty="0"/>
                  <a:t>在自然数论域下，各命题真值情况如下：</a:t>
                </a:r>
                <a:endParaRPr lang="en-US" altLang="zh-CN" b="0" dirty="0"/>
              </a:p>
              <a:p>
                <a:pPr marL="469900" lvl="1" indent="0">
                  <a:lnSpc>
                    <a:spcPct val="125000"/>
                  </a:lnSpc>
                  <a:buClr>
                    <a:srgbClr val="009193"/>
                  </a:buClr>
                  <a:buSzPct val="69117"/>
                  <a:buNone/>
                  <a:tabLst>
                    <a:tab pos="356235" algn="l"/>
                  </a:tabLst>
                </a:pPr>
                <a14:m>
                  <m:oMath xmlns:m="http://schemas.openxmlformats.org/officeDocument/2006/math">
                    <m:r>
                      <a:rPr lang="zh-CN" altLang="en-US" sz="2800" b="1" i="1" dirty="0" smtClean="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𝟏</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𝒇</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𝒇</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𝒚</m:t>
                                </m:r>
                                <m:r>
                                  <a:rPr lang="en-US" altLang="zh-CN" sz="2800" b="1" i="1" dirty="0">
                                    <a:latin typeface="Cambria Math" panose="02040503050406030204" pitchFamily="18" charset="0"/>
                                  </a:rPr>
                                  <m:t>,</m:t>
                                </m:r>
                                <m:r>
                                  <a:rPr lang="en-US" altLang="zh-CN" sz="2800" b="1" i="1" dirty="0" smtClean="0">
                                    <a:latin typeface="Cambria Math" panose="02040503050406030204" pitchFamily="18" charset="0"/>
                                  </a:rPr>
                                  <m:t>𝒙</m:t>
                                </m:r>
                              </m:e>
                            </m:d>
                          </m:e>
                        </m:d>
                      </m:e>
                    </m:d>
                    <m:r>
                      <a:rPr lang="en-US" altLang="zh-CN" sz="2800" b="1" i="1" dirty="0">
                        <a:solidFill>
                          <a:schemeClr val="tx1"/>
                        </a:solidFill>
                        <a:latin typeface="Cambria Math" panose="02040503050406030204" pitchFamily="18" charset="0"/>
                      </a:rPr>
                      <m:t>=</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Sup>
                      <m:sSubSupPr>
                        <m:ctrlPr>
                          <a:rPr lang="en-US" altLang="zh-CN" sz="2800" i="1" dirty="0">
                            <a:solidFill>
                              <a:schemeClr val="tx1"/>
                            </a:solidFill>
                            <a:latin typeface="Cambria Math" panose="02040503050406030204" pitchFamily="18" charset="0"/>
                          </a:rPr>
                        </m:ctrlPr>
                      </m:sSubSup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𝟏</m:t>
                        </m:r>
                      </m:sub>
                      <m:sup>
                        <m:r>
                          <a:rPr lang="zh-CN" altLang="en-US" sz="2800" b="1" i="1" dirty="0">
                            <a:solidFill>
                              <a:schemeClr val="tx1"/>
                            </a:solidFill>
                            <a:latin typeface="Cambria Math" panose="02040503050406030204" pitchFamily="18" charset="0"/>
                          </a:rPr>
                          <m:t>𝝈</m:t>
                        </m:r>
                      </m:sup>
                    </m:sSubSup>
                    <m:d>
                      <m:dPr>
                        <m:ctrlPr>
                          <a:rPr lang="en-US" altLang="zh-CN" sz="2800" i="1" dirty="0">
                            <a:solidFill>
                              <a:schemeClr val="tx1"/>
                            </a:solidFill>
                            <a:latin typeface="Cambria Math" panose="02040503050406030204" pitchFamily="18" charset="0"/>
                          </a:rPr>
                        </m:ctrlPr>
                      </m:dPr>
                      <m:e>
                        <m:sSup>
                          <m:sSupPr>
                            <m:ctrlPr>
                              <a:rPr lang="en-US" altLang="zh-CN" sz="2800"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𝒇</m:t>
                            </m:r>
                          </m:e>
                          <m:sup>
                            <m:r>
                              <a:rPr lang="zh-CN" altLang="en-US" sz="2800" b="1" i="1" dirty="0">
                                <a:solidFill>
                                  <a:schemeClr val="tx1"/>
                                </a:solidFill>
                                <a:latin typeface="Cambria Math" panose="02040503050406030204" pitchFamily="18" charset="0"/>
                              </a:rPr>
                              <m:t>𝝈</m:t>
                            </m:r>
                          </m:sup>
                        </m:sSup>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sSup>
                          <m:sSupPr>
                            <m:ctrlPr>
                              <a:rPr lang="en-US" altLang="zh-CN" sz="2800"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𝒇</m:t>
                            </m:r>
                          </m:e>
                          <m:sup>
                            <m:r>
                              <a:rPr lang="zh-CN" altLang="en-US" sz="2800" b="1" i="1" dirty="0">
                                <a:solidFill>
                                  <a:schemeClr val="tx1"/>
                                </a:solidFill>
                                <a:latin typeface="Cambria Math" panose="02040503050406030204" pitchFamily="18" charset="0"/>
                              </a:rPr>
                              <m:t>𝝈</m:t>
                            </m:r>
                          </m:sup>
                        </m:sSup>
                        <m:d>
                          <m:dPr>
                            <m:ctrlPr>
                              <a:rPr lang="en-US" altLang="zh-CN" sz="2800" i="1" dirty="0">
                                <a:latin typeface="Cambria Math" panose="02040503050406030204" pitchFamily="18" charset="0"/>
                              </a:rPr>
                            </m:ctrlPr>
                          </m:dPr>
                          <m:e>
                            <m:r>
                              <a:rPr lang="en-US" altLang="zh-CN" sz="2800" b="1" i="1" dirty="0">
                                <a:latin typeface="Cambria Math" panose="02040503050406030204" pitchFamily="18" charset="0"/>
                              </a:rPr>
                              <m:t>𝒚</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𝒙</m:t>
                            </m:r>
                          </m:e>
                        </m:d>
                      </m:e>
                    </m:d>
                    <m:r>
                      <m:rPr>
                        <m:nor/>
                      </m:rPr>
                      <a:rPr lang="en-US" altLang="zh-CN" sz="2800" i="1" dirty="0">
                        <a:solidFill>
                          <a:schemeClr val="tx1"/>
                        </a:solidFill>
                        <a:latin typeface="Cambria Math" panose="02040503050406030204" pitchFamily="18" charset="0"/>
                      </a:rPr>
                      <m:t>=</m:t>
                    </m:r>
                    <m:r>
                      <m:rPr>
                        <m:nor/>
                      </m:rPr>
                      <a:rPr lang="zh-CN" altLang="en-US" sz="2800" i="1" dirty="0">
                        <a:solidFill>
                          <a:schemeClr val="tx1"/>
                        </a:solidFill>
                        <a:latin typeface="Cambria Math" panose="02040503050406030204" pitchFamily="18" charset="0"/>
                      </a:rPr>
                      <m:t> </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𝟏</m:t>
                    </m:r>
                  </m:oMath>
                </a14:m>
                <a:r>
                  <a:rPr lang="zh-CN" altLang="en-US" sz="2800" b="0" dirty="0">
                    <a:solidFill>
                      <a:schemeClr val="tx1"/>
                    </a:solidFill>
                    <a:latin typeface="Times New Roman" panose="02020603050405020304" pitchFamily="18" charset="0"/>
                  </a:rPr>
                  <a:t>，</a:t>
                </a:r>
                <a:endParaRPr lang="en-US" altLang="zh-CN" sz="2800" b="0" dirty="0">
                  <a:solidFill>
                    <a:schemeClr val="tx1"/>
                  </a:solidFill>
                  <a:latin typeface="Times New Roman" panose="02020603050405020304" pitchFamily="18" charset="0"/>
                </a:endParaRPr>
              </a:p>
              <a:p>
                <a:pPr marL="469900" lvl="1" indent="0">
                  <a:lnSpc>
                    <a:spcPct val="125000"/>
                  </a:lnSpc>
                  <a:buClr>
                    <a:srgbClr val="009193"/>
                  </a:buClr>
                  <a:buSzPct val="69117"/>
                  <a:buNone/>
                  <a:tabLst>
                    <a:tab pos="356235" algn="l"/>
                  </a:tabLst>
                </a:pPr>
                <a:r>
                  <a:rPr lang="zh-CN" altLang="en-US" sz="2800" b="0" dirty="0">
                    <a:solidFill>
                      <a:schemeClr val="tx1"/>
                    </a:solidFill>
                    <a:latin typeface="Times New Roman" panose="02020603050405020304" pitchFamily="18" charset="0"/>
                  </a:rPr>
                  <a:t>所以，</a:t>
                </a:r>
                <a14:m>
                  <m:oMath xmlns:m="http://schemas.openxmlformats.org/officeDocument/2006/math">
                    <m:r>
                      <a:rPr lang="zh-CN" altLang="en-US" sz="2800" b="1" i="1" dirty="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𝟏</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𝒇</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𝒇</m:t>
                            </m:r>
                            <m:d>
                              <m:dPr>
                                <m:ctrlPr>
                                  <a:rPr lang="en-US" altLang="zh-CN" sz="2800" i="1" dirty="0">
                                    <a:latin typeface="Cambria Math" panose="02040503050406030204" pitchFamily="18" charset="0"/>
                                  </a:rPr>
                                </m:ctrlPr>
                              </m:dPr>
                              <m:e>
                                <m:r>
                                  <a:rPr lang="en-US" altLang="zh-CN" sz="2800" b="1" i="1" dirty="0">
                                    <a:latin typeface="Cambria Math" panose="02040503050406030204" pitchFamily="18" charset="0"/>
                                  </a:rPr>
                                  <m:t>𝒚</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𝒙</m:t>
                                </m:r>
                              </m:e>
                            </m:d>
                          </m:e>
                        </m:d>
                      </m:e>
                    </m:d>
                  </m:oMath>
                </a14:m>
                <a:r>
                  <a:rPr lang="zh-CN" altLang="en-US" sz="2800" b="0" dirty="0">
                    <a:solidFill>
                      <a:schemeClr val="tx1"/>
                    </a:solidFill>
                    <a:latin typeface="Times New Roman" panose="02020603050405020304" pitchFamily="18" charset="0"/>
                  </a:rPr>
                  <a:t>是真。</a:t>
                </a:r>
                <a:endParaRPr lang="en-US" altLang="zh-CN" sz="2800" b="0" i="1" dirty="0">
                  <a:solidFill>
                    <a:schemeClr val="tx1"/>
                  </a:solidFill>
                  <a:latin typeface="Cambria Math" panose="02040503050406030204" pitchFamily="18" charset="0"/>
                </a:endParaRPr>
              </a:p>
              <a:p>
                <a:pPr marL="469900" lvl="1" indent="0">
                  <a:lnSpc>
                    <a:spcPct val="125000"/>
                  </a:lnSpc>
                  <a:buClr>
                    <a:srgbClr val="009193"/>
                  </a:buClr>
                  <a:buSzPct val="69117"/>
                  <a:buNone/>
                  <a:tabLst>
                    <a:tab pos="356235" algn="l"/>
                  </a:tabLst>
                </a:pPr>
                <a:endParaRPr lang="en-US" altLang="zh-CN" sz="2800" b="0" i="1" dirty="0">
                  <a:solidFill>
                    <a:schemeClr val="tx1"/>
                  </a:solidFill>
                  <a:latin typeface="Cambria Math" panose="02040503050406030204" pitchFamily="18" charset="0"/>
                </a:endParaRPr>
              </a:p>
              <a:p>
                <a:pPr marL="469900" lvl="1" indent="0">
                  <a:lnSpc>
                    <a:spcPct val="125000"/>
                  </a:lnSpc>
                  <a:buClr>
                    <a:srgbClr val="009193"/>
                  </a:buClr>
                  <a:buSzPct val="69117"/>
                  <a:buNone/>
                  <a:tabLst>
                    <a:tab pos="356235" algn="l"/>
                  </a:tabLst>
                </a:pPr>
                <a14:m>
                  <m:oMath xmlns:m="http://schemas.openxmlformats.org/officeDocument/2006/math">
                    <m:r>
                      <a:rPr lang="zh-CN" altLang="en-US" sz="2800" b="1" i="1" dirty="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𝒇</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 </m:t>
                            </m:r>
                          </m:e>
                        </m:d>
                      </m:e>
                    </m:d>
                    <m:r>
                      <a:rPr lang="en-US" altLang="zh-CN" sz="2800" b="1" i="1" dirty="0">
                        <a:solidFill>
                          <a:schemeClr val="tx1"/>
                        </a:solidFill>
                        <a:latin typeface="Cambria Math" panose="02040503050406030204" pitchFamily="18" charset="0"/>
                      </a:rPr>
                      <m:t>=</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Sup>
                      <m:sSubSupPr>
                        <m:ctrlPr>
                          <a:rPr lang="en-US" altLang="zh-CN" sz="2800" i="1" dirty="0">
                            <a:solidFill>
                              <a:schemeClr val="tx1"/>
                            </a:solidFill>
                            <a:latin typeface="Cambria Math" panose="02040503050406030204" pitchFamily="18" charset="0"/>
                          </a:rPr>
                        </m:ctrlPr>
                      </m:sSubSup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up>
                        <m:r>
                          <a:rPr lang="zh-CN" altLang="en-US" sz="2800" b="1" i="1" dirty="0">
                            <a:solidFill>
                              <a:schemeClr val="tx1"/>
                            </a:solidFill>
                            <a:latin typeface="Cambria Math" panose="02040503050406030204" pitchFamily="18" charset="0"/>
                          </a:rPr>
                          <m:t>𝝈</m:t>
                        </m:r>
                      </m:sup>
                    </m:sSubSup>
                    <m:d>
                      <m:dPr>
                        <m:ctrlPr>
                          <a:rPr lang="en-US" altLang="zh-CN" sz="2800" i="1" dirty="0">
                            <a:solidFill>
                              <a:schemeClr val="tx1"/>
                            </a:solidFill>
                            <a:latin typeface="Cambria Math" panose="02040503050406030204" pitchFamily="18" charset="0"/>
                          </a:rPr>
                        </m:ctrlPr>
                      </m:dPr>
                      <m:e>
                        <m:sSup>
                          <m:sSupPr>
                            <m:ctrlPr>
                              <a:rPr lang="en-US" altLang="zh-CN" sz="2800"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𝒇</m:t>
                            </m:r>
                          </m:e>
                          <m:sup>
                            <m:r>
                              <a:rPr lang="zh-CN" altLang="en-US" sz="2800" b="1" i="1" dirty="0">
                                <a:solidFill>
                                  <a:schemeClr val="tx1"/>
                                </a:solidFill>
                                <a:latin typeface="Cambria Math" panose="02040503050406030204" pitchFamily="18" charset="0"/>
                              </a:rPr>
                              <m:t>𝝈</m:t>
                            </m:r>
                          </m:sup>
                        </m:sSup>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m:rPr>
                        <m:nor/>
                      </m:rPr>
                      <a:rPr lang="zh-CN" altLang="en-US" sz="2800" i="1" dirty="0">
                        <a:solidFill>
                          <a:schemeClr val="tx1"/>
                        </a:solidFill>
                        <a:latin typeface="Cambria Math" panose="02040503050406030204" pitchFamily="18" charset="0"/>
                      </a:rPr>
                      <m:t> </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𝟎</m:t>
                    </m:r>
                  </m:oMath>
                </a14:m>
                <a:r>
                  <a:rPr lang="zh-CN" altLang="en-US" sz="2800" b="0" dirty="0">
                    <a:solidFill>
                      <a:schemeClr val="tx1"/>
                    </a:solidFill>
                    <a:latin typeface="Times New Roman" panose="02020603050405020304" pitchFamily="18" charset="0"/>
                  </a:rPr>
                  <a:t>，</a:t>
                </a:r>
                <a:endParaRPr lang="en-US" altLang="zh-CN" sz="2800" b="0" dirty="0">
                  <a:solidFill>
                    <a:schemeClr val="tx1"/>
                  </a:solidFill>
                  <a:latin typeface="Times New Roman" panose="02020603050405020304" pitchFamily="18" charset="0"/>
                </a:endParaRPr>
              </a:p>
              <a:p>
                <a:pPr marL="469900" lvl="1" indent="0">
                  <a:lnSpc>
                    <a:spcPct val="125000"/>
                  </a:lnSpc>
                  <a:buClr>
                    <a:srgbClr val="009193"/>
                  </a:buClr>
                  <a:buSzPct val="69117"/>
                  <a:buNone/>
                  <a:tabLst>
                    <a:tab pos="356235" algn="l"/>
                  </a:tabLst>
                </a:pPr>
                <a:r>
                  <a:rPr lang="zh-CN" altLang="en-US" sz="2800" b="0" dirty="0">
                    <a:solidFill>
                      <a:schemeClr val="tx1"/>
                    </a:solidFill>
                    <a:latin typeface="Times New Roman" panose="02020603050405020304" pitchFamily="18" charset="0"/>
                  </a:rPr>
                  <a:t>所以，</a:t>
                </a:r>
                <a14:m>
                  <m:oMath xmlns:m="http://schemas.openxmlformats.org/officeDocument/2006/math">
                    <m:r>
                      <a:rPr lang="zh-CN" altLang="en-US" sz="2800" b="1" i="1" dirty="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𝒇</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 </m:t>
                            </m:r>
                          </m:e>
                        </m:d>
                      </m:e>
                    </m:d>
                  </m:oMath>
                </a14:m>
                <a:r>
                  <a:rPr lang="zh-CN" altLang="en-US" sz="2800" b="0" dirty="0">
                    <a:solidFill>
                      <a:schemeClr val="tx1"/>
                    </a:solidFill>
                    <a:latin typeface="Times New Roman" panose="02020603050405020304" pitchFamily="18" charset="0"/>
                  </a:rPr>
                  <a:t>为假。</a:t>
                </a:r>
                <a:endParaRPr lang="en-US" altLang="zh-CN" sz="2800"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293" t="-44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6210566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例题</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b="0" dirty="0"/>
                  <a:t>在整数论域下，各命题真值情况如下：</a:t>
                </a:r>
                <a:endParaRPr lang="en-US" altLang="zh-CN" b="0" dirty="0"/>
              </a:p>
              <a:p>
                <a:pPr marL="469900" lvl="1" indent="0">
                  <a:lnSpc>
                    <a:spcPct val="125000"/>
                  </a:lnSpc>
                  <a:buClr>
                    <a:schemeClr val="tx1"/>
                  </a:buClr>
                  <a:buSzPct val="69117"/>
                  <a:buNone/>
                  <a:tabLst>
                    <a:tab pos="356235" algn="l"/>
                  </a:tabLst>
                </a:pPr>
                <a:endParaRPr lang="en-US" altLang="zh-CN" sz="2800" b="0" i="1" dirty="0">
                  <a:solidFill>
                    <a:schemeClr val="tx1"/>
                  </a:solidFill>
                  <a:latin typeface="Cambria Math" panose="02040503050406030204" pitchFamily="18" charset="0"/>
                </a:endParaRPr>
              </a:p>
              <a:p>
                <a:pPr marL="469900" lvl="1" indent="0">
                  <a:lnSpc>
                    <a:spcPct val="125000"/>
                  </a:lnSpc>
                  <a:buClr>
                    <a:schemeClr val="tx1"/>
                  </a:buClr>
                  <a:buSzPct val="69117"/>
                  <a:buNone/>
                  <a:tabLst>
                    <a:tab pos="356235" algn="l"/>
                  </a:tabLst>
                </a:pPr>
                <a14:m>
                  <m:oMath xmlns:m="http://schemas.openxmlformats.org/officeDocument/2006/math">
                    <m:r>
                      <a:rPr lang="zh-CN" altLang="en-US" sz="2800" b="1" i="1" dirty="0" smtClean="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𝒄</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e>
                    </m:d>
                    <m:r>
                      <a:rPr lang="en-US" altLang="zh-CN" sz="2800" b="1" i="1" dirty="0">
                        <a:solidFill>
                          <a:schemeClr val="tx1"/>
                        </a:solidFill>
                        <a:latin typeface="Cambria Math" panose="02040503050406030204" pitchFamily="18" charset="0"/>
                      </a:rPr>
                      <m:t>=</m:t>
                    </m:r>
                  </m:oMath>
                </a14:m>
                <a:r>
                  <a:rPr lang="zh-CN" altLang="en-US" sz="2800" dirty="0">
                    <a:solidFill>
                      <a:schemeClr val="tx1"/>
                    </a:solidFill>
                  </a:rPr>
                  <a:t> </a:t>
                </a:r>
                <a14:m>
                  <m:oMath xmlns:m="http://schemas.openxmlformats.org/officeDocument/2006/math">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Sup>
                      <m:sSubSupPr>
                        <m:ctrlPr>
                          <a:rPr lang="en-US" altLang="zh-CN" sz="2800" i="1" dirty="0">
                            <a:solidFill>
                              <a:schemeClr val="tx1"/>
                            </a:solidFill>
                            <a:latin typeface="Cambria Math" panose="02040503050406030204" pitchFamily="18" charset="0"/>
                          </a:rPr>
                        </m:ctrlPr>
                      </m:sSubSup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up>
                        <m:r>
                          <a:rPr lang="zh-CN" altLang="en-US" sz="2800" b="1" i="1" dirty="0">
                            <a:solidFill>
                              <a:schemeClr val="tx1"/>
                            </a:solidFill>
                            <a:latin typeface="Cambria Math" panose="02040503050406030204" pitchFamily="18" charset="0"/>
                          </a:rPr>
                          <m:t>𝝈</m:t>
                        </m:r>
                      </m:sup>
                    </m:sSubSup>
                    <m:d>
                      <m:dPr>
                        <m:ctrlPr>
                          <a:rPr lang="en-US" altLang="zh-CN" sz="2800" i="1" dirty="0">
                            <a:solidFill>
                              <a:schemeClr val="tx1"/>
                            </a:solidFill>
                            <a:latin typeface="Cambria Math" panose="02040503050406030204" pitchFamily="18" charset="0"/>
                          </a:rPr>
                        </m:ctrlPr>
                      </m:dPr>
                      <m:e>
                        <m:sSup>
                          <m:sSupPr>
                            <m:ctrlPr>
                              <a:rPr lang="en-US" altLang="zh-CN" sz="2800"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𝒄</m:t>
                            </m:r>
                          </m:e>
                          <m:sup>
                            <m:r>
                              <a:rPr lang="zh-CN" altLang="en-US" sz="2800" b="1" i="1" dirty="0">
                                <a:solidFill>
                                  <a:schemeClr val="tx1"/>
                                </a:solidFill>
                                <a:latin typeface="Cambria Math" panose="02040503050406030204" pitchFamily="18" charset="0"/>
                              </a:rPr>
                              <m:t>𝝈</m:t>
                            </m:r>
                          </m:sup>
                        </m:sSup>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𝒚</m:t>
                    </m:r>
                    <m:d>
                      <m:dPr>
                        <m:ctrlPr>
                          <a:rPr lang="en-US" altLang="zh-CN" sz="2800" i="1" dirty="0">
                            <a:solidFill>
                              <a:schemeClr val="tx1"/>
                            </a:solidFill>
                            <a:latin typeface="Cambria Math" panose="02040503050406030204" pitchFamily="18" charset="0"/>
                            <a:ea typeface="Cambria Math" panose="02040503050406030204" pitchFamily="18" charset="0"/>
                          </a:rPr>
                        </m:ctrlPr>
                      </m:dPr>
                      <m:e>
                        <m:r>
                          <a:rPr lang="en-US" altLang="zh-CN" sz="2800" b="1" i="1" dirty="0">
                            <a:solidFill>
                              <a:schemeClr val="tx1"/>
                            </a:solidFill>
                            <a:latin typeface="Cambria Math" panose="02040503050406030204" pitchFamily="18" charset="0"/>
                            <a:ea typeface="Cambria Math" panose="02040503050406030204" pitchFamily="18" charset="0"/>
                          </a:rPr>
                          <m:t>𝟎</m:t>
                        </m:r>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𝒚</m:t>
                        </m:r>
                      </m:e>
                    </m:d>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smtClean="0">
                        <a:solidFill>
                          <a:schemeClr val="tx1"/>
                        </a:solidFill>
                        <a:latin typeface="Cambria Math" panose="02040503050406030204" pitchFamily="18" charset="0"/>
                        <a:ea typeface="Cambria Math" panose="02040503050406030204" pitchFamily="18" charset="0"/>
                      </a:rPr>
                      <m:t>𝟎</m:t>
                    </m:r>
                  </m:oMath>
                </a14:m>
                <a:r>
                  <a:rPr lang="zh-CN" altLang="en-US" sz="2800" dirty="0">
                    <a:solidFill>
                      <a:schemeClr val="tx1"/>
                    </a:solidFill>
                    <a:latin typeface="Times New Roman" panose="02020603050405020304" pitchFamily="18" charset="0"/>
                  </a:rPr>
                  <a:t>，所以，</a:t>
                </a:r>
                <a14:m>
                  <m:oMath xmlns:m="http://schemas.openxmlformats.org/officeDocument/2006/math">
                    <m:r>
                      <a:rPr lang="zh-CN" altLang="en-US" sz="2800" b="1" i="1" dirty="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𝒄</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e>
                    </m:d>
                  </m:oMath>
                </a14:m>
                <a:r>
                  <a:rPr lang="zh-CN" altLang="en-US" sz="2800" b="0" dirty="0">
                    <a:solidFill>
                      <a:schemeClr val="tx1"/>
                    </a:solidFill>
                    <a:latin typeface="Times New Roman" panose="02020603050405020304" pitchFamily="18" charset="0"/>
                  </a:rPr>
                  <a:t>是假</a:t>
                </a:r>
                <a:endParaRPr lang="en-US" altLang="zh-CN" sz="2800" b="0" dirty="0">
                  <a:solidFill>
                    <a:schemeClr val="tx1"/>
                  </a:solidFill>
                  <a:latin typeface="Times New Roman" panose="02020603050405020304" pitchFamily="18" charset="0"/>
                </a:endParaRPr>
              </a:p>
              <a:p>
                <a:pPr marL="469900" lvl="1" indent="0">
                  <a:lnSpc>
                    <a:spcPct val="125000"/>
                  </a:lnSpc>
                  <a:buClr>
                    <a:schemeClr val="tx1"/>
                  </a:buClr>
                  <a:buSzPct val="69117"/>
                  <a:buNone/>
                  <a:tabLst>
                    <a:tab pos="356235" algn="l"/>
                  </a:tabLst>
                </a:pPr>
                <a:endParaRPr lang="en-US" altLang="zh-CN" sz="2800" b="0" dirty="0">
                  <a:solidFill>
                    <a:schemeClr val="tx1"/>
                  </a:solidFill>
                  <a:latin typeface="Times New Roman" panose="02020603050405020304" pitchFamily="18" charset="0"/>
                </a:endParaRPr>
              </a:p>
              <a:p>
                <a:pPr marL="469900" lvl="1" indent="0">
                  <a:lnSpc>
                    <a:spcPct val="125000"/>
                  </a:lnSpc>
                  <a:buClr>
                    <a:schemeClr val="tx1"/>
                  </a:buClr>
                  <a:buSzPct val="69117"/>
                  <a:buNone/>
                  <a:tabLst>
                    <a:tab pos="356235" algn="l"/>
                  </a:tabLst>
                </a:pPr>
                <a14:m>
                  <m:oMath xmlns:m="http://schemas.openxmlformats.org/officeDocument/2006/math">
                    <m:r>
                      <a:rPr lang="zh-CN" altLang="en-US" sz="2800" b="1" i="1" dirty="0" smtClean="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e>
                    </m:d>
                    <m:r>
                      <a:rPr lang="en-US" altLang="zh-CN" sz="2800" b="1" i="1" dirty="0">
                        <a:solidFill>
                          <a:schemeClr val="tx1"/>
                        </a:solidFill>
                        <a:latin typeface="Cambria Math" panose="02040503050406030204" pitchFamily="18" charset="0"/>
                      </a:rPr>
                      <m:t>=</m:t>
                    </m:r>
                  </m:oMath>
                </a14:m>
                <a:r>
                  <a:rPr lang="en-US" altLang="zh-CN" sz="2800" dirty="0">
                    <a:solidFill>
                      <a:schemeClr val="tx1"/>
                    </a:solidFill>
                    <a:ea typeface="Cambria Math" panose="02040503050406030204" pitchFamily="18" charset="0"/>
                  </a:rPr>
                  <a:t> </a:t>
                </a:r>
                <a14:m>
                  <m:oMath xmlns:m="http://schemas.openxmlformats.org/officeDocument/2006/math">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Sup>
                      <m:sSubSupPr>
                        <m:ctrlPr>
                          <a:rPr lang="en-US" altLang="zh-CN" sz="2800" i="1" dirty="0">
                            <a:solidFill>
                              <a:schemeClr val="tx1"/>
                            </a:solidFill>
                            <a:latin typeface="Cambria Math" panose="02040503050406030204" pitchFamily="18" charset="0"/>
                          </a:rPr>
                        </m:ctrlPr>
                      </m:sSubSup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up>
                        <m:r>
                          <a:rPr lang="zh-CN" altLang="en-US" sz="2800" b="1" i="1" dirty="0">
                            <a:solidFill>
                              <a:schemeClr val="tx1"/>
                            </a:solidFill>
                            <a:latin typeface="Cambria Math" panose="02040503050406030204" pitchFamily="18" charset="0"/>
                          </a:rPr>
                          <m:t>𝝈</m:t>
                        </m:r>
                      </m:sup>
                    </m:sSubSup>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oMath>
                </a14:m>
                <a:r>
                  <a:rPr lang="en-US" altLang="zh-CN" sz="2800" dirty="0">
                    <a:solidFill>
                      <a:schemeClr val="tx1"/>
                    </a:solidFill>
                    <a:ea typeface="Cambria Math" panose="02040503050406030204" pitchFamily="18" charset="0"/>
                  </a:rPr>
                  <a:t> </a:t>
                </a:r>
                <a14:m>
                  <m:oMath xmlns:m="http://schemas.openxmlformats.org/officeDocument/2006/math">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𝟎</m:t>
                    </m:r>
                    <m:r>
                      <a:rPr lang="en-US" altLang="zh-CN" sz="2800" b="0" i="1" dirty="0">
                        <a:solidFill>
                          <a:schemeClr val="tx1"/>
                        </a:solidFill>
                        <a:latin typeface="Cambria Math" panose="02040503050406030204" pitchFamily="18" charset="0"/>
                      </a:rPr>
                      <m:t> </m:t>
                    </m:r>
                  </m:oMath>
                </a14:m>
                <a:r>
                  <a:rPr lang="zh-CN" altLang="en-US" sz="2800" b="0" dirty="0">
                    <a:solidFill>
                      <a:schemeClr val="tx1"/>
                    </a:solidFill>
                    <a:latin typeface="Times New Roman" panose="02020603050405020304" pitchFamily="18" charset="0"/>
                  </a:rPr>
                  <a:t>，所以，</a:t>
                </a:r>
                <a14:m>
                  <m:oMath xmlns:m="http://schemas.openxmlformats.org/officeDocument/2006/math">
                    <m:r>
                      <a:rPr lang="zh-CN" altLang="en-US" sz="2800" b="1" i="1" dirty="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e>
                    </m:d>
                  </m:oMath>
                </a14:m>
                <a:r>
                  <a:rPr lang="zh-CN" altLang="en-US" sz="2800" b="0" dirty="0">
                    <a:solidFill>
                      <a:schemeClr val="tx1"/>
                    </a:solidFill>
                    <a:latin typeface="Times New Roman" panose="02020603050405020304" pitchFamily="18" charset="0"/>
                  </a:rPr>
                  <a:t>是假</a:t>
                </a:r>
                <a:endParaRPr lang="en-US" altLang="zh-CN" sz="2800"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293" t="-44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021443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例题</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b="0" dirty="0"/>
                  <a:t>在整数论域下，各命题真值情况如下</a:t>
                </a:r>
                <a:r>
                  <a:rPr lang="en-US" altLang="zh-CN" b="0" dirty="0"/>
                  <a:t>:</a:t>
                </a:r>
              </a:p>
              <a:p>
                <a:pPr marL="469900" lvl="1" indent="0">
                  <a:lnSpc>
                    <a:spcPct val="125000"/>
                  </a:lnSpc>
                  <a:buClr>
                    <a:schemeClr val="tx1"/>
                  </a:buClr>
                  <a:buSzPct val="69117"/>
                  <a:buNone/>
                  <a:tabLst>
                    <a:tab pos="356235" algn="l"/>
                  </a:tabLst>
                </a:pPr>
                <a14:m>
                  <m:oMath xmlns:m="http://schemas.openxmlformats.org/officeDocument/2006/math">
                    <m:r>
                      <a:rPr lang="zh-CN" altLang="en-US" sz="2800" b="1" i="1" dirty="0" smtClean="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𝟏</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𝒇</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𝒇</m:t>
                            </m:r>
                            <m:d>
                              <m:dPr>
                                <m:ctrlPr>
                                  <a:rPr lang="en-US" altLang="zh-CN" sz="2800" i="1" dirty="0">
                                    <a:latin typeface="Cambria Math" panose="02040503050406030204" pitchFamily="18" charset="0"/>
                                  </a:rPr>
                                </m:ctrlPr>
                              </m:dPr>
                              <m:e>
                                <m:r>
                                  <a:rPr lang="en-US" altLang="zh-CN" sz="2800" b="1" i="1" dirty="0">
                                    <a:latin typeface="Cambria Math" panose="02040503050406030204" pitchFamily="18" charset="0"/>
                                  </a:rPr>
                                  <m:t>𝒚</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𝒙</m:t>
                                </m:r>
                              </m:e>
                            </m:d>
                          </m:e>
                        </m:d>
                      </m:e>
                    </m:d>
                    <m:r>
                      <a:rPr lang="en-US" altLang="zh-CN" sz="2800" b="1" i="1" dirty="0">
                        <a:solidFill>
                          <a:schemeClr val="tx1"/>
                        </a:solidFill>
                        <a:latin typeface="Cambria Math" panose="02040503050406030204" pitchFamily="18" charset="0"/>
                      </a:rPr>
                      <m:t>=</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Sup>
                      <m:sSubSupPr>
                        <m:ctrlPr>
                          <a:rPr lang="en-US" altLang="zh-CN" sz="2800" i="1" dirty="0">
                            <a:solidFill>
                              <a:schemeClr val="tx1"/>
                            </a:solidFill>
                            <a:latin typeface="Cambria Math" panose="02040503050406030204" pitchFamily="18" charset="0"/>
                          </a:rPr>
                        </m:ctrlPr>
                      </m:sSubSup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𝟏</m:t>
                        </m:r>
                      </m:sub>
                      <m:sup>
                        <m:r>
                          <a:rPr lang="zh-CN" altLang="en-US" sz="2800" b="1" i="1" dirty="0">
                            <a:solidFill>
                              <a:schemeClr val="tx1"/>
                            </a:solidFill>
                            <a:latin typeface="Cambria Math" panose="02040503050406030204" pitchFamily="18" charset="0"/>
                          </a:rPr>
                          <m:t>𝝈</m:t>
                        </m:r>
                      </m:sup>
                    </m:sSubSup>
                    <m:d>
                      <m:dPr>
                        <m:ctrlPr>
                          <a:rPr lang="en-US" altLang="zh-CN" sz="2800" i="1" dirty="0">
                            <a:solidFill>
                              <a:schemeClr val="tx1"/>
                            </a:solidFill>
                            <a:latin typeface="Cambria Math" panose="02040503050406030204" pitchFamily="18" charset="0"/>
                          </a:rPr>
                        </m:ctrlPr>
                      </m:dPr>
                      <m:e>
                        <m:sSup>
                          <m:sSupPr>
                            <m:ctrlPr>
                              <a:rPr lang="en-US" altLang="zh-CN" sz="2800"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𝒇</m:t>
                            </m:r>
                          </m:e>
                          <m:sup>
                            <m:r>
                              <a:rPr lang="zh-CN" altLang="en-US" sz="2800" b="1" i="1" dirty="0">
                                <a:solidFill>
                                  <a:schemeClr val="tx1"/>
                                </a:solidFill>
                                <a:latin typeface="Cambria Math" panose="02040503050406030204" pitchFamily="18" charset="0"/>
                              </a:rPr>
                              <m:t>𝝈</m:t>
                            </m:r>
                          </m:sup>
                        </m:sSup>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sSup>
                          <m:sSupPr>
                            <m:ctrlPr>
                              <a:rPr lang="en-US" altLang="zh-CN" sz="2800"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𝒇</m:t>
                            </m:r>
                          </m:e>
                          <m:sup>
                            <m:r>
                              <a:rPr lang="zh-CN" altLang="en-US" sz="2800" b="1" i="1" dirty="0">
                                <a:solidFill>
                                  <a:schemeClr val="tx1"/>
                                </a:solidFill>
                                <a:latin typeface="Cambria Math" panose="02040503050406030204" pitchFamily="18" charset="0"/>
                              </a:rPr>
                              <m:t>𝝈</m:t>
                            </m:r>
                          </m:sup>
                        </m:sSup>
                        <m:d>
                          <m:dPr>
                            <m:ctrlPr>
                              <a:rPr lang="en-US" altLang="zh-CN" sz="2800" i="1" dirty="0">
                                <a:latin typeface="Cambria Math" panose="02040503050406030204" pitchFamily="18" charset="0"/>
                              </a:rPr>
                            </m:ctrlPr>
                          </m:dPr>
                          <m:e>
                            <m:r>
                              <a:rPr lang="en-US" altLang="zh-CN" sz="2800" b="1" i="1" dirty="0">
                                <a:latin typeface="Cambria Math" panose="02040503050406030204" pitchFamily="18" charset="0"/>
                              </a:rPr>
                              <m:t>𝒚</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𝒙</m:t>
                            </m:r>
                          </m:e>
                        </m:d>
                      </m:e>
                    </m:d>
                    <m:r>
                      <m:rPr>
                        <m:nor/>
                      </m:rPr>
                      <a:rPr lang="en-US" altLang="zh-CN" sz="2800" i="1" dirty="0">
                        <a:solidFill>
                          <a:schemeClr val="tx1"/>
                        </a:solidFill>
                        <a:latin typeface="Cambria Math" panose="02040503050406030204" pitchFamily="18" charset="0"/>
                      </a:rPr>
                      <m:t>=</m:t>
                    </m:r>
                    <m:r>
                      <m:rPr>
                        <m:nor/>
                      </m:rPr>
                      <a:rPr lang="zh-CN" altLang="en-US" sz="2800" i="1" dirty="0">
                        <a:solidFill>
                          <a:schemeClr val="tx1"/>
                        </a:solidFill>
                        <a:latin typeface="Cambria Math" panose="02040503050406030204" pitchFamily="18" charset="0"/>
                      </a:rPr>
                      <m:t> </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𝟏</m:t>
                    </m:r>
                  </m:oMath>
                </a14:m>
                <a:r>
                  <a:rPr lang="zh-CN" altLang="en-US" sz="2800" b="0" dirty="0">
                    <a:solidFill>
                      <a:schemeClr val="tx1"/>
                    </a:solidFill>
                    <a:latin typeface="Times New Roman" panose="02020603050405020304" pitchFamily="18" charset="0"/>
                  </a:rPr>
                  <a:t>，</a:t>
                </a:r>
                <a:endParaRPr lang="en-US" altLang="zh-CN" sz="2800" b="0" dirty="0">
                  <a:solidFill>
                    <a:schemeClr val="tx1"/>
                  </a:solidFill>
                  <a:latin typeface="Times New Roman" panose="02020603050405020304" pitchFamily="18" charset="0"/>
                </a:endParaRPr>
              </a:p>
              <a:p>
                <a:pPr marL="469900" lvl="1" indent="0">
                  <a:lnSpc>
                    <a:spcPct val="125000"/>
                  </a:lnSpc>
                  <a:buClr>
                    <a:schemeClr val="tx1"/>
                  </a:buClr>
                  <a:buSzPct val="69117"/>
                  <a:buNone/>
                  <a:tabLst>
                    <a:tab pos="356235" algn="l"/>
                  </a:tabLst>
                </a:pPr>
                <a:r>
                  <a:rPr lang="zh-CN" altLang="en-US" sz="2800" b="0" dirty="0">
                    <a:solidFill>
                      <a:schemeClr val="tx1"/>
                    </a:solidFill>
                    <a:latin typeface="Times New Roman" panose="02020603050405020304" pitchFamily="18" charset="0"/>
                  </a:rPr>
                  <a:t>所以，</a:t>
                </a:r>
                <a14:m>
                  <m:oMath xmlns:m="http://schemas.openxmlformats.org/officeDocument/2006/math">
                    <m:r>
                      <a:rPr lang="zh-CN" altLang="en-US" sz="2800" b="1" i="1" dirty="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𝟏</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𝒇</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𝒇</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e>
                        </m:d>
                      </m:e>
                    </m:d>
                  </m:oMath>
                </a14:m>
                <a:r>
                  <a:rPr lang="zh-CN" altLang="en-US" sz="2800" b="0" dirty="0">
                    <a:solidFill>
                      <a:schemeClr val="tx1"/>
                    </a:solidFill>
                    <a:latin typeface="Times New Roman" panose="02020603050405020304" pitchFamily="18" charset="0"/>
                  </a:rPr>
                  <a:t>是真。</a:t>
                </a:r>
                <a:endParaRPr lang="en-US" altLang="zh-CN" sz="2800" b="0" dirty="0">
                  <a:solidFill>
                    <a:schemeClr val="tx1"/>
                  </a:solidFill>
                  <a:latin typeface="Times New Roman" panose="02020603050405020304" pitchFamily="18" charset="0"/>
                </a:endParaRPr>
              </a:p>
              <a:p>
                <a:pPr marL="469900" lvl="1" indent="0">
                  <a:lnSpc>
                    <a:spcPct val="125000"/>
                  </a:lnSpc>
                  <a:buClr>
                    <a:schemeClr val="tx1"/>
                  </a:buClr>
                  <a:buSzPct val="69117"/>
                  <a:buNone/>
                  <a:tabLst>
                    <a:tab pos="356235" algn="l"/>
                  </a:tabLst>
                </a:pPr>
                <a:endParaRPr lang="en-US" altLang="zh-CN" sz="2800" b="0" i="1" dirty="0">
                  <a:solidFill>
                    <a:schemeClr val="tx1"/>
                  </a:solidFill>
                  <a:latin typeface="Cambria Math" panose="02040503050406030204" pitchFamily="18" charset="0"/>
                </a:endParaRPr>
              </a:p>
              <a:p>
                <a:pPr marL="469900" lvl="1" indent="0">
                  <a:lnSpc>
                    <a:spcPct val="125000"/>
                  </a:lnSpc>
                  <a:buClr>
                    <a:schemeClr val="tx1"/>
                  </a:buClr>
                  <a:buSzPct val="69117"/>
                  <a:buNone/>
                  <a:tabLst>
                    <a:tab pos="356235" algn="l"/>
                  </a:tabLst>
                </a:pPr>
                <a14:m>
                  <m:oMath xmlns:m="http://schemas.openxmlformats.org/officeDocument/2006/math">
                    <m:r>
                      <a:rPr lang="zh-CN" altLang="en-US" sz="2800" b="1" i="1" dirty="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𝒇</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 </m:t>
                            </m:r>
                          </m:e>
                        </m:d>
                      </m:e>
                    </m:d>
                    <m:r>
                      <a:rPr lang="en-US" altLang="zh-CN" sz="2800" b="1" i="1" dirty="0">
                        <a:solidFill>
                          <a:schemeClr val="tx1"/>
                        </a:solidFill>
                        <a:latin typeface="Cambria Math" panose="02040503050406030204" pitchFamily="18" charset="0"/>
                      </a:rPr>
                      <m:t>=</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Sup>
                      <m:sSubSupPr>
                        <m:ctrlPr>
                          <a:rPr lang="en-US" altLang="zh-CN" sz="2800" i="1" dirty="0">
                            <a:solidFill>
                              <a:schemeClr val="tx1"/>
                            </a:solidFill>
                            <a:latin typeface="Cambria Math" panose="02040503050406030204" pitchFamily="18" charset="0"/>
                          </a:rPr>
                        </m:ctrlPr>
                      </m:sSubSup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up>
                        <m:r>
                          <a:rPr lang="zh-CN" altLang="en-US" sz="2800" b="1" i="1" dirty="0">
                            <a:solidFill>
                              <a:schemeClr val="tx1"/>
                            </a:solidFill>
                            <a:latin typeface="Cambria Math" panose="02040503050406030204" pitchFamily="18" charset="0"/>
                          </a:rPr>
                          <m:t>𝝈</m:t>
                        </m:r>
                      </m:sup>
                    </m:sSubSup>
                    <m:d>
                      <m:dPr>
                        <m:ctrlPr>
                          <a:rPr lang="en-US" altLang="zh-CN" sz="2800" i="1" dirty="0">
                            <a:solidFill>
                              <a:schemeClr val="tx1"/>
                            </a:solidFill>
                            <a:latin typeface="Cambria Math" panose="02040503050406030204" pitchFamily="18" charset="0"/>
                          </a:rPr>
                        </m:ctrlPr>
                      </m:dPr>
                      <m:e>
                        <m:sSup>
                          <m:sSupPr>
                            <m:ctrlPr>
                              <a:rPr lang="en-US" altLang="zh-CN" sz="2800"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𝒇</m:t>
                            </m:r>
                          </m:e>
                          <m:sup>
                            <m:r>
                              <a:rPr lang="zh-CN" altLang="en-US" sz="2800" b="1" i="1" dirty="0">
                                <a:solidFill>
                                  <a:schemeClr val="tx1"/>
                                </a:solidFill>
                                <a:latin typeface="Cambria Math" panose="02040503050406030204" pitchFamily="18" charset="0"/>
                              </a:rPr>
                              <m:t>𝝈</m:t>
                            </m:r>
                          </m:sup>
                        </m:sSup>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m:rPr>
                        <m:nor/>
                      </m:rPr>
                      <a:rPr lang="zh-CN" altLang="en-US" sz="2800" i="1" dirty="0">
                        <a:solidFill>
                          <a:schemeClr val="tx1"/>
                        </a:solidFill>
                        <a:latin typeface="Cambria Math" panose="02040503050406030204" pitchFamily="18" charset="0"/>
                      </a:rPr>
                      <m:t> </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ea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𝟎</m:t>
                    </m:r>
                  </m:oMath>
                </a14:m>
                <a:r>
                  <a:rPr lang="zh-CN" altLang="en-US" sz="2800" b="0" dirty="0">
                    <a:solidFill>
                      <a:schemeClr val="tx1"/>
                    </a:solidFill>
                    <a:latin typeface="Times New Roman" panose="02020603050405020304" pitchFamily="18" charset="0"/>
                  </a:rPr>
                  <a:t>，</a:t>
                </a:r>
                <a:endParaRPr lang="en-US" altLang="zh-CN" sz="2800" b="0" dirty="0">
                  <a:solidFill>
                    <a:schemeClr val="tx1"/>
                  </a:solidFill>
                  <a:latin typeface="Times New Roman" panose="02020603050405020304" pitchFamily="18" charset="0"/>
                </a:endParaRPr>
              </a:p>
              <a:p>
                <a:pPr marL="469900" lvl="1" indent="0">
                  <a:lnSpc>
                    <a:spcPct val="125000"/>
                  </a:lnSpc>
                  <a:buClr>
                    <a:schemeClr val="tx1"/>
                  </a:buClr>
                  <a:buSzPct val="69117"/>
                  <a:buNone/>
                  <a:tabLst>
                    <a:tab pos="356235" algn="l"/>
                  </a:tabLst>
                </a:pPr>
                <a:r>
                  <a:rPr lang="zh-CN" altLang="en-US" sz="2800" b="0" dirty="0">
                    <a:solidFill>
                      <a:schemeClr val="tx1"/>
                    </a:solidFill>
                    <a:latin typeface="Times New Roman" panose="02020603050405020304" pitchFamily="18" charset="0"/>
                  </a:rPr>
                  <a:t>所以，</a:t>
                </a:r>
                <a14:m>
                  <m:oMath xmlns:m="http://schemas.openxmlformats.org/officeDocument/2006/math">
                    <m:r>
                      <a:rPr lang="zh-CN" altLang="en-US" sz="2800" b="1" i="1" dirty="0">
                        <a:solidFill>
                          <a:schemeClr val="tx1"/>
                        </a:solidFill>
                        <a:latin typeface="Cambria Math" panose="02040503050406030204" pitchFamily="18" charset="0"/>
                      </a:rPr>
                      <m:t>𝝈</m:t>
                    </m:r>
                    <m:d>
                      <m:dPr>
                        <m:ctrlPr>
                          <a:rPr lang="en-US" altLang="zh-CN" sz="2800" i="1" dirty="0">
                            <a:solidFill>
                              <a:schemeClr val="tx1"/>
                            </a:solidFill>
                            <a:latin typeface="Cambria Math" panose="02040503050406030204" pitchFamily="18" charset="0"/>
                          </a:rPr>
                        </m:ctrlPr>
                      </m:dPr>
                      <m:e>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ea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𝑸</m:t>
                            </m:r>
                          </m:e>
                          <m:sub>
                            <m:r>
                              <a:rPr lang="en-US" altLang="zh-CN" sz="2800" b="1" i="1" dirty="0">
                                <a:solidFill>
                                  <a:schemeClr val="tx1"/>
                                </a:solidFill>
                                <a:latin typeface="Cambria Math" panose="02040503050406030204" pitchFamily="18" charset="0"/>
                              </a:rPr>
                              <m:t>𝟎</m:t>
                            </m:r>
                          </m:sub>
                        </m:sSub>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𝒇</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 </m:t>
                            </m:r>
                          </m:e>
                        </m:d>
                      </m:e>
                    </m:d>
                  </m:oMath>
                </a14:m>
                <a:r>
                  <a:rPr lang="zh-CN" altLang="en-US" sz="2800" b="0" dirty="0">
                    <a:solidFill>
                      <a:schemeClr val="tx1"/>
                    </a:solidFill>
                    <a:latin typeface="Times New Roman" panose="02020603050405020304" pitchFamily="18" charset="0"/>
                  </a:rPr>
                  <a:t>为假。</a:t>
                </a:r>
                <a:endParaRPr lang="en-US" altLang="zh-CN" sz="2800" b="0" dirty="0">
                  <a:solidFill>
                    <a:schemeClr val="tx1"/>
                  </a:solidFill>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293" t="-44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5156086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逻辑语句与命题</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b="0" dirty="0">
                    <a:solidFill>
                      <a:schemeClr val="tx1"/>
                    </a:solidFill>
                  </a:rPr>
                  <a:t>通过指派，一个逻辑语句变换为确定的论域上的命题，命题就具有确定真假意义了。</a:t>
                </a:r>
                <a:endParaRPr lang="en-US" altLang="zh-CN" b="0" dirty="0">
                  <a:solidFill>
                    <a:schemeClr val="tx1"/>
                  </a:solidFill>
                </a:endParaRPr>
              </a:p>
              <a:p>
                <a:pPr marL="812800" lvl="1" indent="-342900">
                  <a:lnSpc>
                    <a:spcPct val="125000"/>
                  </a:lnSpc>
                  <a:buClr>
                    <a:srgbClr val="009193"/>
                  </a:buClr>
                  <a:buSzPct val="69117"/>
                  <a:buFont typeface="Wingdings"/>
                  <a:buChar char=""/>
                  <a:tabLst>
                    <a:tab pos="356235" algn="l"/>
                  </a:tabLst>
                </a:pPr>
                <a:r>
                  <a:rPr lang="zh-CN" altLang="en-US" sz="2800" b="0" dirty="0">
                    <a:solidFill>
                      <a:schemeClr val="tx1"/>
                    </a:solidFill>
                    <a:latin typeface="Cambria Math" panose="02040503050406030204" pitchFamily="18" charset="0"/>
                  </a:rPr>
                  <a:t>在自然数论域中</a:t>
                </a:r>
                <a:r>
                  <a:rPr lang="zh-CN" altLang="en-US" sz="2800" dirty="0">
                    <a:solidFill>
                      <a:schemeClr val="tx1"/>
                    </a:solidFill>
                    <a:latin typeface="Cambria Math" panose="02040503050406030204" pitchFamily="18" charset="0"/>
                  </a:rPr>
                  <a:t>， </a:t>
                </a:r>
                <a14:m>
                  <m:oMath xmlns:m="http://schemas.openxmlformats.org/officeDocument/2006/math">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𝟎</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oMath>
                </a14:m>
                <a:r>
                  <a:rPr lang="zh-CN" altLang="en-US" sz="2800" b="0" dirty="0">
                    <a:solidFill>
                      <a:schemeClr val="tx1"/>
                    </a:solidFill>
                    <a:latin typeface="Cambria Math" panose="02040503050406030204" pitchFamily="18" charset="0"/>
                  </a:rPr>
                  <a:t>是真，</a:t>
                </a:r>
                <a:r>
                  <a:rPr lang="en-US" altLang="zh-CN" sz="2800" b="0" dirty="0">
                    <a:solidFill>
                      <a:schemeClr val="tx1"/>
                    </a:solidFill>
                    <a:latin typeface="Cambria Math" panose="02040503050406030204" pitchFamily="18" charset="0"/>
                  </a:rPr>
                  <a:t> </a:t>
                </a:r>
                <a14:m>
                  <m:oMath xmlns:m="http://schemas.openxmlformats.org/officeDocument/2006/math">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oMath>
                </a14:m>
                <a:r>
                  <a:rPr lang="zh-CN" altLang="en-US" sz="2800" b="0" dirty="0">
                    <a:solidFill>
                      <a:schemeClr val="tx1"/>
                    </a:solidFill>
                    <a:latin typeface="Cambria Math" panose="02040503050406030204" pitchFamily="18" charset="0"/>
                  </a:rPr>
                  <a:t>是真，</a:t>
                </a:r>
                <a:r>
                  <a:rPr lang="zh-CN" altLang="en-US" sz="2800" b="0" i="1" dirty="0">
                    <a:solidFill>
                      <a:schemeClr val="tx1"/>
                    </a:solidFill>
                    <a:latin typeface="Cambria Math" panose="02040503050406030204" pitchFamily="18" charset="0"/>
                  </a:rPr>
                  <a:t> </a:t>
                </a:r>
                <a14:m>
                  <m:oMath xmlns:m="http://schemas.openxmlformats.org/officeDocument/2006/math">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e>
                    </m:d>
                  </m:oMath>
                </a14:m>
                <a:r>
                  <a:rPr lang="zh-CN" altLang="en-US" sz="2800" b="0" dirty="0">
                    <a:solidFill>
                      <a:schemeClr val="tx1"/>
                    </a:solidFill>
                    <a:latin typeface="Cambria Math" panose="02040503050406030204" pitchFamily="18" charset="0"/>
                  </a:rPr>
                  <a:t>是真，</a:t>
                </a:r>
                <a:r>
                  <a:rPr lang="zh-CN" altLang="en-US" sz="2800" b="0" i="1" dirty="0">
                    <a:solidFill>
                      <a:schemeClr val="tx1"/>
                    </a:solidFill>
                    <a:latin typeface="Cambria Math" panose="02040503050406030204" pitchFamily="18" charset="0"/>
                  </a:rPr>
                  <a:t> </a:t>
                </a:r>
                <a14:m>
                  <m:oMath xmlns:m="http://schemas.openxmlformats.org/officeDocument/2006/math">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oMath>
                </a14:m>
                <a:r>
                  <a:rPr lang="zh-CN" altLang="en-US" sz="2800" b="0" dirty="0">
                    <a:solidFill>
                      <a:schemeClr val="tx1"/>
                    </a:solidFill>
                    <a:latin typeface="Cambria Math" panose="02040503050406030204" pitchFamily="18" charset="0"/>
                  </a:rPr>
                  <a:t>是假；</a:t>
                </a:r>
                <a:endParaRPr lang="en-US" altLang="zh-CN" sz="2800" b="0" dirty="0">
                  <a:solidFill>
                    <a:schemeClr val="tx1"/>
                  </a:solidFill>
                  <a:latin typeface="Cambria Math" panose="02040503050406030204" pitchFamily="18" charset="0"/>
                </a:endParaRPr>
              </a:p>
              <a:p>
                <a:pPr marL="812800" lvl="1" indent="-342900">
                  <a:lnSpc>
                    <a:spcPct val="125000"/>
                  </a:lnSpc>
                  <a:buClr>
                    <a:srgbClr val="009193"/>
                  </a:buClr>
                  <a:buSzPct val="69117"/>
                  <a:buFont typeface="Wingdings"/>
                  <a:buChar char=""/>
                  <a:tabLst>
                    <a:tab pos="356235" algn="l"/>
                  </a:tabLst>
                </a:pPr>
                <a:r>
                  <a:rPr lang="zh-CN" altLang="en-US" sz="2800" b="0" dirty="0">
                    <a:solidFill>
                      <a:schemeClr val="tx1"/>
                    </a:solidFill>
                    <a:latin typeface="Cambria Math" panose="02040503050406030204" pitchFamily="18" charset="0"/>
                  </a:rPr>
                  <a:t>在整数论域中</a:t>
                </a:r>
                <a:r>
                  <a:rPr lang="zh-CN" altLang="en-US" sz="2800" dirty="0">
                    <a:solidFill>
                      <a:schemeClr val="tx1"/>
                    </a:solidFill>
                    <a:latin typeface="Cambria Math" panose="02040503050406030204" pitchFamily="18" charset="0"/>
                  </a:rPr>
                  <a:t>， </a:t>
                </a:r>
                <a14:m>
                  <m:oMath xmlns:m="http://schemas.openxmlformats.org/officeDocument/2006/math">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𝟎</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oMath>
                </a14:m>
                <a:r>
                  <a:rPr lang="zh-CN" altLang="en-US" sz="2800" b="0" dirty="0">
                    <a:solidFill>
                      <a:schemeClr val="tx1"/>
                    </a:solidFill>
                    <a:latin typeface="Cambria Math" panose="02040503050406030204" pitchFamily="18" charset="0"/>
                  </a:rPr>
                  <a:t>是假，</a:t>
                </a:r>
                <a:r>
                  <a:rPr lang="en-US" altLang="zh-CN" sz="2800" b="0" i="1" dirty="0">
                    <a:solidFill>
                      <a:schemeClr val="tx1"/>
                    </a:solidFill>
                    <a:latin typeface="Cambria Math" panose="02040503050406030204" pitchFamily="18" charset="0"/>
                  </a:rPr>
                  <a:t> </a:t>
                </a:r>
                <a14:m>
                  <m:oMath xmlns:m="http://schemas.openxmlformats.org/officeDocument/2006/math">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oMath>
                </a14:m>
                <a:r>
                  <a:rPr lang="zh-CN" altLang="en-US" sz="2800" b="0" dirty="0">
                    <a:solidFill>
                      <a:schemeClr val="tx1"/>
                    </a:solidFill>
                    <a:latin typeface="Cambria Math" panose="02040503050406030204" pitchFamily="18" charset="0"/>
                  </a:rPr>
                  <a:t>是假</a:t>
                </a:r>
                <a:r>
                  <a:rPr lang="zh-CN" altLang="en-US" sz="2800" dirty="0">
                    <a:solidFill>
                      <a:schemeClr val="tx1"/>
                    </a:solidFill>
                    <a:latin typeface="Cambria Math" panose="02040503050406030204" pitchFamily="18" charset="0"/>
                  </a:rPr>
                  <a:t>，</a:t>
                </a:r>
                <a:r>
                  <a:rPr lang="zh-CN" altLang="en-US" sz="2800" i="1" dirty="0">
                    <a:solidFill>
                      <a:schemeClr val="tx1"/>
                    </a:solidFill>
                    <a:latin typeface="Cambria Math" panose="02040503050406030204" pitchFamily="18" charset="0"/>
                  </a:rPr>
                  <a:t> </a:t>
                </a:r>
                <a14:m>
                  <m:oMath xmlns:m="http://schemas.openxmlformats.org/officeDocument/2006/math">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e>
                    </m:d>
                  </m:oMath>
                </a14:m>
                <a:r>
                  <a:rPr lang="zh-CN" altLang="en-US" sz="2800" b="0" dirty="0">
                    <a:solidFill>
                      <a:schemeClr val="tx1"/>
                    </a:solidFill>
                    <a:latin typeface="Cambria Math" panose="02040503050406030204" pitchFamily="18" charset="0"/>
                  </a:rPr>
                  <a:t>是真</a:t>
                </a:r>
                <a:r>
                  <a:rPr lang="zh-CN" altLang="en-US" sz="2800" dirty="0">
                    <a:solidFill>
                      <a:schemeClr val="tx1"/>
                    </a:solidFill>
                    <a:latin typeface="Cambria Math" panose="02040503050406030204" pitchFamily="18" charset="0"/>
                  </a:rPr>
                  <a:t>，</a:t>
                </a:r>
                <a:r>
                  <a:rPr lang="zh-CN" altLang="en-US" sz="2800" i="1" dirty="0">
                    <a:solidFill>
                      <a:schemeClr val="tx1"/>
                    </a:solidFill>
                    <a:latin typeface="Cambria Math" panose="02040503050406030204" pitchFamily="18" charset="0"/>
                  </a:rPr>
                  <a:t> </a:t>
                </a:r>
                <a14:m>
                  <m:oMath xmlns:m="http://schemas.openxmlformats.org/officeDocument/2006/math">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oMath>
                </a14:m>
                <a:r>
                  <a:rPr lang="zh-CN" altLang="en-US" sz="2800" b="0" dirty="0">
                    <a:solidFill>
                      <a:schemeClr val="tx1"/>
                    </a:solidFill>
                    <a:latin typeface="Cambria Math" panose="02040503050406030204" pitchFamily="18" charset="0"/>
                  </a:rPr>
                  <a:t>是假。</a:t>
                </a:r>
                <a:endParaRPr lang="en-US" altLang="zh-CN" sz="2800" b="0" dirty="0">
                  <a:solidFill>
                    <a:schemeClr val="tx1"/>
                  </a:solidFill>
                  <a:latin typeface="Cambria Math" panose="02040503050406030204" pitchFamily="18" charset="0"/>
                </a:endParaRPr>
              </a:p>
              <a:p>
                <a:pPr marL="469900" indent="-457200">
                  <a:lnSpc>
                    <a:spcPct val="125000"/>
                  </a:lnSpc>
                  <a:buClr>
                    <a:srgbClr val="660033"/>
                  </a:buClr>
                  <a:buSzPct val="69117"/>
                  <a:tabLst>
                    <a:tab pos="356235" algn="l"/>
                  </a:tabLst>
                </a:pPr>
                <a:endParaRPr lang="en-US" altLang="zh-CN" b="0" dirty="0"/>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293" t="-44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59864818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逻辑语句与命题</a:t>
            </a:r>
            <a:endParaRPr kumimoji="1" lang="zh-CN" altLang="en-US" dirty="0"/>
          </a:p>
        </p:txBody>
      </p:sp>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b="0" kern="1200" dirty="0"/>
              <a:t>通常，逻辑语句的真值与论域有关。有些逻辑语句在不同的论域上都为真，而有些逻辑语句仅在某些</a:t>
            </a:r>
            <a:r>
              <a:rPr lang="zh-CN" altLang="en-US" b="0" kern="1200" dirty="0">
                <a:solidFill>
                  <a:prstClr val="black"/>
                </a:solidFill>
              </a:rPr>
              <a:t>论域上为真，而在另一些论域上为假。</a:t>
            </a:r>
            <a:endParaRPr lang="en-US" altLang="zh-CN" sz="2400" dirty="0"/>
          </a:p>
          <a:p>
            <a:pPr marL="469900" indent="-457200">
              <a:lnSpc>
                <a:spcPct val="125000"/>
              </a:lnSpc>
              <a:buClr>
                <a:srgbClr val="660033"/>
              </a:buClr>
              <a:buSzPct val="69117"/>
              <a:tabLst>
                <a:tab pos="356235" algn="l"/>
              </a:tabLst>
            </a:pPr>
            <a:endParaRPr lang="en-US" altLang="zh-CN" b="0" kern="1200" dirty="0"/>
          </a:p>
          <a:p>
            <a:pPr marL="469900" indent="-457200">
              <a:lnSpc>
                <a:spcPct val="125000"/>
              </a:lnSpc>
              <a:buClr>
                <a:srgbClr val="660033"/>
              </a:buClr>
              <a:buSzPct val="69117"/>
              <a:tabLst>
                <a:tab pos="356235" algn="l"/>
              </a:tabLst>
            </a:pPr>
            <a:r>
              <a:rPr lang="zh-CN" altLang="en-US" b="0" kern="1200" dirty="0"/>
              <a:t>数理逻辑中一个重要研究内容就是求证一个合式公式在所有的模型下为真还是为假，或者求证一个合式公式在什么模型下为真或为假。</a:t>
            </a:r>
          </a:p>
        </p:txBody>
      </p:sp>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63791839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结构与模型</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b="0" dirty="0"/>
                  <a:t>有些合式公式在一些模型下为真，而在另一些模型下为假。</a:t>
                </a:r>
                <a:endParaRPr lang="en-US" altLang="zh-CN" b="0" dirty="0"/>
              </a:p>
              <a:p>
                <a:pPr marL="469900" indent="-457200">
                  <a:lnSpc>
                    <a:spcPct val="125000"/>
                  </a:lnSpc>
                  <a:buClr>
                    <a:srgbClr val="660033"/>
                  </a:buClr>
                  <a:buSzPct val="69117"/>
                  <a:tabLst>
                    <a:tab pos="356235" algn="l"/>
                  </a:tabLst>
                </a:pPr>
                <a:r>
                  <a:rPr lang="zh-CN" altLang="en-US" b="0" dirty="0">
                    <a:solidFill>
                      <a:schemeClr val="tx1"/>
                    </a:solidFill>
                  </a:rPr>
                  <a:t>例如，对于合式公式</a:t>
                </a:r>
                <a14:m>
                  <m:oMath xmlns:m="http://schemas.openxmlformats.org/officeDocument/2006/math">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𝒚𝑹</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e>
                    </m:d>
                  </m:oMath>
                </a14:m>
                <a:r>
                  <a:rPr lang="zh-CN" altLang="en-US" b="0" dirty="0">
                    <a:solidFill>
                      <a:schemeClr val="tx1"/>
                    </a:solidFill>
                  </a:rPr>
                  <a:t>和</a:t>
                </a:r>
                <a14:m>
                  <m:oMath xmlns:m="http://schemas.openxmlformats.org/officeDocument/2006/math">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𝒙𝑹</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e>
                    </m:d>
                  </m:oMath>
                </a14:m>
                <a:r>
                  <a:rPr lang="zh-CN" altLang="en-US" b="0" dirty="0">
                    <a:solidFill>
                      <a:schemeClr val="tx1"/>
                    </a:solidFill>
                  </a:rPr>
                  <a:t>，若将谓词</a:t>
                </a:r>
                <a14:m>
                  <m:oMath xmlns:m="http://schemas.openxmlformats.org/officeDocument/2006/math">
                    <m:r>
                      <a:rPr lang="en-US" altLang="zh-CN" b="1" i="1" dirty="0">
                        <a:solidFill>
                          <a:schemeClr val="tx1"/>
                        </a:solidFill>
                        <a:latin typeface="Cambria Math" panose="02040503050406030204" pitchFamily="18" charset="0"/>
                      </a:rPr>
                      <m:t>𝑹</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e>
                    </m:d>
                  </m:oMath>
                </a14:m>
                <a:r>
                  <a:rPr lang="zh-CN" altLang="en-US" b="0" dirty="0">
                    <a:solidFill>
                      <a:schemeClr val="tx1"/>
                    </a:solidFill>
                  </a:rPr>
                  <a:t>分别解释为自然数论域和整数论域上的关系</a:t>
                </a:r>
                <a14:m>
                  <m:oMath xmlns:m="http://schemas.openxmlformats.org/officeDocument/2006/math">
                    <m:r>
                      <a:rPr lang="en-US" altLang="zh-CN" b="0" i="1" dirty="0">
                        <a:solidFill>
                          <a:schemeClr val="tx1"/>
                        </a:solidFill>
                        <a:latin typeface="Cambria Math" panose="02040503050406030204" pitchFamily="18" charset="0"/>
                        <a:ea typeface="Cambria Math" panose="02040503050406030204" pitchFamily="18" charset="0"/>
                      </a:rPr>
                      <m:t>≤</m:t>
                    </m:r>
                    <m:r>
                      <a:rPr lang="en-US" altLang="zh-CN" b="0" i="1" dirty="0">
                        <a:solidFill>
                          <a:schemeClr val="tx1"/>
                        </a:solidFill>
                        <a:latin typeface="Cambria Math" panose="02040503050406030204" pitchFamily="18" charset="0"/>
                      </a:rPr>
                      <m:t> </m:t>
                    </m:r>
                  </m:oMath>
                </a14:m>
                <a:r>
                  <a:rPr lang="zh-CN" altLang="en-US" b="0" dirty="0">
                    <a:solidFill>
                      <a:schemeClr val="tx1"/>
                    </a:solidFill>
                  </a:rPr>
                  <a:t>，则公式变换为</a:t>
                </a:r>
                <a14:m>
                  <m:oMath xmlns:m="http://schemas.openxmlformats.org/officeDocument/2006/math">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e>
                    </m:d>
                  </m:oMath>
                </a14:m>
                <a:r>
                  <a:rPr lang="zh-CN" altLang="en-US" b="0" dirty="0">
                    <a:solidFill>
                      <a:schemeClr val="tx1"/>
                    </a:solidFill>
                  </a:rPr>
                  <a:t>和</a:t>
                </a:r>
                <a14:m>
                  <m:oMath xmlns:m="http://schemas.openxmlformats.org/officeDocument/2006/math">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e>
                    </m:d>
                    <m:r>
                      <a:rPr lang="en-US" altLang="zh-CN" b="0" i="1" dirty="0">
                        <a:solidFill>
                          <a:schemeClr val="tx1"/>
                        </a:solidFill>
                        <a:latin typeface="Cambria Math" panose="02040503050406030204" pitchFamily="18" charset="0"/>
                      </a:rPr>
                      <m:t> </m:t>
                    </m:r>
                  </m:oMath>
                </a14:m>
                <a:r>
                  <a:rPr lang="zh-CN" altLang="en-US" b="0" dirty="0">
                    <a:solidFill>
                      <a:schemeClr val="tx1"/>
                    </a:solidFill>
                  </a:rPr>
                  <a:t>。</a:t>
                </a:r>
                <a:endParaRPr lang="en-US" altLang="zh-CN" b="0" dirty="0">
                  <a:solidFill>
                    <a:schemeClr val="tx1"/>
                  </a:solidFill>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rPr>
                  <a:t>在自然数论域中，最小数为</a:t>
                </a:r>
                <a14:m>
                  <m:oMath xmlns:m="http://schemas.openxmlformats.org/officeDocument/2006/math">
                    <m:r>
                      <a:rPr lang="en-US" altLang="zh-CN" b="0" i="1" dirty="0">
                        <a:solidFill>
                          <a:schemeClr val="tx1"/>
                        </a:solidFill>
                        <a:latin typeface="Cambria Math" panose="02040503050406030204" pitchFamily="18" charset="0"/>
                      </a:rPr>
                      <m:t>0</m:t>
                    </m:r>
                  </m:oMath>
                </a14:m>
                <a:r>
                  <a:rPr lang="zh-CN" altLang="en-US" b="0" dirty="0">
                    <a:solidFill>
                      <a:schemeClr val="tx1"/>
                    </a:solidFill>
                  </a:rPr>
                  <a:t>，所以</a:t>
                </a:r>
                <a14:m>
                  <m:oMath xmlns:m="http://schemas.openxmlformats.org/officeDocument/2006/math">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𝟎</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e>
                    </m:d>
                    <m:r>
                      <a:rPr lang="en-US" altLang="zh-CN" b="1" i="1" dirty="0">
                        <a:solidFill>
                          <a:schemeClr val="tx1"/>
                        </a:solidFill>
                        <a:latin typeface="Cambria Math" panose="02040503050406030204" pitchFamily="18" charset="0"/>
                      </a:rPr>
                      <m:t> </m:t>
                    </m:r>
                  </m:oMath>
                </a14:m>
                <a:r>
                  <a:rPr lang="zh-CN" altLang="en-US" b="0" dirty="0">
                    <a:solidFill>
                      <a:schemeClr val="tx1"/>
                    </a:solidFill>
                  </a:rPr>
                  <a:t>。</a:t>
                </a:r>
                <a:endParaRPr lang="en-US" altLang="zh-CN" b="0" dirty="0">
                  <a:solidFill>
                    <a:schemeClr val="tx1"/>
                  </a:solidFill>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rPr>
                  <a:t>在自然数论域上，有模型</a:t>
                </a:r>
                <a14:m>
                  <m:oMath xmlns:m="http://schemas.openxmlformats.org/officeDocument/2006/math">
                    <m:r>
                      <a:rPr lang="en-US" altLang="zh-CN" b="1" i="1" dirty="0">
                        <a:solidFill>
                          <a:schemeClr val="tx1"/>
                        </a:solidFill>
                        <a:latin typeface="Cambria Math" panose="02040503050406030204" pitchFamily="18" charset="0"/>
                      </a:rPr>
                      <m:t>𝑴</m:t>
                    </m:r>
                    <m:r>
                      <a:rPr lang="en-US" altLang="zh-CN" b="1" i="1" dirty="0">
                        <a:solidFill>
                          <a:schemeClr val="tx1"/>
                        </a:solidFill>
                        <a:latin typeface="Cambria Math" panose="02040503050406030204" pitchFamily="18" charset="0"/>
                      </a:rPr>
                      <m:t>=&lt;</m:t>
                    </m:r>
                    <m:sSub>
                      <m:sSubPr>
                        <m:ctrlPr>
                          <a:rPr lang="en-US" altLang="zh-CN" i="1" dirty="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𝑫</m:t>
                        </m:r>
                      </m:e>
                      <m:sub>
                        <m:r>
                          <a:rPr lang="en-US" altLang="zh-CN" b="1" i="1" dirty="0">
                            <a:solidFill>
                              <a:schemeClr val="tx1"/>
                            </a:solidFill>
                            <a:latin typeface="Cambria Math" panose="02040503050406030204" pitchFamily="18" charset="0"/>
                          </a:rPr>
                          <m:t>𝑵</m:t>
                        </m:r>
                      </m:sub>
                    </m:sSub>
                    <m:r>
                      <a:rPr lang="en-US" altLang="zh-CN" b="1" i="1" dirty="0">
                        <a:solidFill>
                          <a:schemeClr val="tx1"/>
                        </a:solidFill>
                        <a:latin typeface="Cambria Math" panose="02040503050406030204" pitchFamily="18" charset="0"/>
                      </a:rPr>
                      <m:t>,</m:t>
                    </m:r>
                    <m:r>
                      <a:rPr lang="zh-CN" altLang="en-US" b="1" i="1" dirty="0">
                        <a:solidFill>
                          <a:schemeClr val="tx1"/>
                        </a:solidFill>
                        <a:latin typeface="Cambria Math" panose="02040503050406030204" pitchFamily="18" charset="0"/>
                      </a:rPr>
                      <m:t>𝝈</m:t>
                    </m:r>
                    <m:r>
                      <a:rPr lang="en-US" altLang="zh-CN" b="1" i="1" dirty="0">
                        <a:solidFill>
                          <a:schemeClr val="tx1"/>
                        </a:solidFill>
                        <a:latin typeface="Cambria Math" panose="02040503050406030204" pitchFamily="18" charset="0"/>
                      </a:rPr>
                      <m:t>&gt;</m:t>
                    </m:r>
                  </m:oMath>
                </a14:m>
                <a:r>
                  <a:rPr lang="zh-CN" altLang="en-US" b="0" dirty="0">
                    <a:solidFill>
                      <a:schemeClr val="tx1"/>
                    </a:solidFill>
                  </a:rPr>
                  <a:t>，使得</a:t>
                </a:r>
                <a14:m>
                  <m:oMath xmlns:m="http://schemas.openxmlformats.org/officeDocument/2006/math">
                    <m:r>
                      <a:rPr lang="zh-CN" altLang="en-US" b="1" i="1" dirty="0">
                        <a:solidFill>
                          <a:schemeClr val="tx1"/>
                        </a:solidFill>
                        <a:latin typeface="Cambria Math" panose="02040503050406030204" pitchFamily="18" charset="0"/>
                      </a:rPr>
                      <m:t>𝝈</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e>
                        </m:d>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oMath>
                </a14:m>
                <a:r>
                  <a:rPr lang="zh-CN" altLang="en-US" b="0" dirty="0">
                    <a:solidFill>
                      <a:schemeClr val="tx1"/>
                    </a:solidFill>
                  </a:rPr>
                  <a:t>和</a:t>
                </a:r>
                <a14:m>
                  <m:oMath xmlns:m="http://schemas.openxmlformats.org/officeDocument/2006/math">
                    <m:r>
                      <a:rPr lang="zh-CN" altLang="en-US" b="1" i="1" dirty="0">
                        <a:solidFill>
                          <a:schemeClr val="tx1"/>
                        </a:solidFill>
                        <a:latin typeface="Cambria Math" panose="02040503050406030204" pitchFamily="18" charset="0"/>
                      </a:rPr>
                      <m:t>𝝈</m:t>
                    </m:r>
                    <m:d>
                      <m:dPr>
                        <m:ctrlPr>
                          <a:rPr lang="en-US" altLang="zh-CN" i="1" dirty="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e>
                        </m:d>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oMath>
                </a14:m>
                <a:r>
                  <a:rPr lang="zh-CN" altLang="en-US" b="0" dirty="0">
                    <a:solidFill>
                      <a:schemeClr val="tx1"/>
                    </a:solidFill>
                  </a:rPr>
                  <a:t>。</a:t>
                </a:r>
                <a:endParaRPr lang="en-US" altLang="zh-CN" b="0" dirty="0">
                  <a:solidFill>
                    <a:schemeClr val="tx1"/>
                  </a:solidFill>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rPr>
                  <a:t>在整数论域上，有模型</a:t>
                </a:r>
                <a14:m>
                  <m:oMath xmlns:m="http://schemas.openxmlformats.org/officeDocument/2006/math">
                    <m:r>
                      <a:rPr lang="en-US" altLang="zh-CN" b="1" i="1" dirty="0">
                        <a:solidFill>
                          <a:schemeClr val="tx1"/>
                        </a:solidFill>
                        <a:latin typeface="Cambria Math" panose="02040503050406030204" pitchFamily="18" charset="0"/>
                      </a:rPr>
                      <m:t>𝑴</m:t>
                    </m:r>
                    <m:r>
                      <a:rPr lang="en-US" altLang="zh-CN" b="1" i="1" dirty="0">
                        <a:solidFill>
                          <a:schemeClr val="tx1"/>
                        </a:solidFill>
                        <a:latin typeface="Cambria Math" panose="02040503050406030204" pitchFamily="18" charset="0"/>
                      </a:rPr>
                      <m:t>=&lt;</m:t>
                    </m:r>
                    <m:sSub>
                      <m:sSubPr>
                        <m:ctrlPr>
                          <a:rPr lang="en-US" altLang="zh-CN" i="1" dirty="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𝑫</m:t>
                        </m:r>
                      </m:e>
                      <m:sub>
                        <m:r>
                          <a:rPr lang="en-US" altLang="zh-CN" b="1" i="1" dirty="0">
                            <a:solidFill>
                              <a:schemeClr val="tx1"/>
                            </a:solidFill>
                            <a:latin typeface="Cambria Math" panose="02040503050406030204" pitchFamily="18" charset="0"/>
                          </a:rPr>
                          <m:t>𝑰</m:t>
                        </m:r>
                      </m:sub>
                    </m:sSub>
                    <m:r>
                      <a:rPr lang="en-US" altLang="zh-CN" b="1" i="1" dirty="0">
                        <a:solidFill>
                          <a:schemeClr val="tx1"/>
                        </a:solidFill>
                        <a:latin typeface="Cambria Math" panose="02040503050406030204" pitchFamily="18" charset="0"/>
                      </a:rPr>
                      <m:t>,</m:t>
                    </m:r>
                    <m:r>
                      <a:rPr lang="zh-CN" altLang="en-US" b="1" i="1" dirty="0">
                        <a:solidFill>
                          <a:schemeClr val="tx1"/>
                        </a:solidFill>
                        <a:latin typeface="Cambria Math" panose="02040503050406030204" pitchFamily="18" charset="0"/>
                      </a:rPr>
                      <m:t>𝝈</m:t>
                    </m:r>
                    <m:r>
                      <a:rPr lang="en-US" altLang="zh-CN" b="1" i="1" dirty="0">
                        <a:solidFill>
                          <a:schemeClr val="tx1"/>
                        </a:solidFill>
                        <a:latin typeface="Cambria Math" panose="02040503050406030204" pitchFamily="18" charset="0"/>
                      </a:rPr>
                      <m:t>&gt; </m:t>
                    </m:r>
                  </m:oMath>
                </a14:m>
                <a:r>
                  <a:rPr lang="zh-CN" altLang="en-US" b="0" dirty="0">
                    <a:solidFill>
                      <a:schemeClr val="tx1"/>
                    </a:solidFill>
                  </a:rPr>
                  <a:t>，使得</a:t>
                </a:r>
                <a14:m>
                  <m:oMath xmlns:m="http://schemas.openxmlformats.org/officeDocument/2006/math">
                    <m:r>
                      <a:rPr lang="zh-CN" altLang="en-US" b="1" i="1" dirty="0">
                        <a:solidFill>
                          <a:schemeClr val="tx1"/>
                        </a:solidFill>
                        <a:latin typeface="Cambria Math" panose="02040503050406030204" pitchFamily="18" charset="0"/>
                      </a:rPr>
                      <m:t>𝝈</m:t>
                    </m:r>
                    <m:d>
                      <m:dPr>
                        <m:ctrlPr>
                          <a:rPr lang="en-US" altLang="zh-CN" i="1" dirty="0">
                            <a:solidFill>
                              <a:schemeClr val="tx1"/>
                            </a:solidFill>
                            <a:latin typeface="Cambria Math" panose="02040503050406030204" pitchFamily="18" charset="0"/>
                          </a:rPr>
                        </m:ctrlPr>
                      </m:dPr>
                      <m:e>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e>
                        </m:d>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r>
                      <a:rPr lang="en-US" altLang="zh-CN" b="1" i="1" dirty="0">
                        <a:solidFill>
                          <a:schemeClr val="tx1"/>
                        </a:solidFill>
                        <a:latin typeface="Cambria Math" panose="02040503050406030204" pitchFamily="18" charset="0"/>
                      </a:rPr>
                      <m:t> </m:t>
                    </m:r>
                  </m:oMath>
                </a14:m>
                <a:r>
                  <a:rPr lang="zh-CN" altLang="en-US" dirty="0">
                    <a:solidFill>
                      <a:schemeClr val="tx1"/>
                    </a:solidFill>
                  </a:rPr>
                  <a:t>，</a:t>
                </a:r>
                <a14:m>
                  <m:oMath xmlns:m="http://schemas.openxmlformats.org/officeDocument/2006/math">
                    <m:r>
                      <a:rPr lang="zh-CN" altLang="en-US" b="1" i="1" dirty="0">
                        <a:solidFill>
                          <a:schemeClr val="tx1"/>
                        </a:solidFill>
                        <a:latin typeface="Cambria Math" panose="02040503050406030204" pitchFamily="18" charset="0"/>
                      </a:rPr>
                      <m:t>𝝈</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𝒙</m:t>
                        </m:r>
                        <m:r>
                          <a:rPr lang="zh-CN" altLang="en-US"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𝒚</m:t>
                            </m:r>
                          </m:e>
                        </m:d>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𝟎</m:t>
                    </m:r>
                  </m:oMath>
                </a14:m>
                <a:r>
                  <a:rPr lang="zh-CN" altLang="en-US" b="0" dirty="0">
                    <a:solidFill>
                      <a:schemeClr val="tx1"/>
                    </a:solidFill>
                  </a:rPr>
                  <a:t>。</a:t>
                </a:r>
                <a:endParaRPr lang="en-US" altLang="zh-CN" b="0" dirty="0">
                  <a:solidFill>
                    <a:schemeClr val="tx1"/>
                  </a:solidFill>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293" t="-443" b="-2217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9463666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有效式和矛盾式</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b="0" dirty="0">
                    <a:solidFill>
                      <a:schemeClr val="tx1"/>
                    </a:solidFill>
                  </a:rPr>
                  <a:t>有些合式公式在任意模型下都为真。</a:t>
                </a:r>
                <a:endParaRPr lang="en-US" altLang="zh-CN" b="0" dirty="0">
                  <a:solidFill>
                    <a:schemeClr val="tx1"/>
                  </a:solidFill>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rPr>
                  <a:t>如</a:t>
                </a:r>
                <a14:m>
                  <m:oMath xmlns:m="http://schemas.openxmlformats.org/officeDocument/2006/math">
                    <m:r>
                      <a:rPr lang="zh-CN" altLang="en-US"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smtClean="0">
                            <a:solidFill>
                              <a:schemeClr val="tx1"/>
                            </a:solidFill>
                            <a:latin typeface="Cambria Math" panose="02040503050406030204" pitchFamily="18" charset="0"/>
                          </a:rPr>
                          <m:t>𝒙</m:t>
                        </m:r>
                      </m:e>
                    </m:d>
                    <m:r>
                      <a:rPr lang="en-US" altLang="zh-CN" b="1" i="1" dirty="0" smtClean="0">
                        <a:solidFill>
                          <a:schemeClr val="tx1"/>
                        </a:solidFill>
                        <a:latin typeface="Cambria Math" panose="02040503050406030204" pitchFamily="18" charset="0"/>
                        <a:ea typeface="Cambria Math" panose="02040503050406030204" pitchFamily="18" charset="0"/>
                      </a:rPr>
                      <m:t>∪¬</m:t>
                    </m:r>
                    <m:r>
                      <a:rPr lang="zh-CN" altLang="en-US"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smtClean="0">
                            <a:solidFill>
                              <a:schemeClr val="tx1"/>
                            </a:solidFill>
                            <a:latin typeface="Cambria Math" panose="02040503050406030204" pitchFamily="18" charset="0"/>
                          </a:rPr>
                          <m:t>𝒙</m:t>
                        </m:r>
                      </m:e>
                    </m:d>
                  </m:oMath>
                </a14:m>
                <a:r>
                  <a:rPr lang="zh-CN" altLang="en-US" b="0" dirty="0">
                    <a:solidFill>
                      <a:schemeClr val="tx1"/>
                    </a:solidFill>
                  </a:rPr>
                  <a:t>；</a:t>
                </a:r>
                <a:endParaRPr lang="en-US" altLang="zh-CN" b="0" dirty="0">
                  <a:solidFill>
                    <a:schemeClr val="tx1"/>
                  </a:solidFill>
                </a:endParaRPr>
              </a:p>
              <a:p>
                <a:pPr marL="469900" indent="-457200">
                  <a:lnSpc>
                    <a:spcPct val="125000"/>
                  </a:lnSpc>
                  <a:buClr>
                    <a:srgbClr val="660033"/>
                  </a:buClr>
                  <a:buSzPct val="69117"/>
                  <a:tabLst>
                    <a:tab pos="356235" algn="l"/>
                  </a:tabLst>
                </a:pPr>
                <a:r>
                  <a:rPr lang="zh-CN" altLang="en-US" b="0" dirty="0">
                    <a:solidFill>
                      <a:schemeClr val="tx1"/>
                    </a:solidFill>
                  </a:rPr>
                  <a:t>有些合式公式在任意模型下都为假。</a:t>
                </a:r>
                <a:endParaRPr lang="en-US" altLang="zh-CN" b="0" dirty="0">
                  <a:solidFill>
                    <a:schemeClr val="tx1"/>
                  </a:solidFill>
                </a:endParaRPr>
              </a:p>
              <a:p>
                <a:pPr marL="812800" lvl="1" indent="-342900">
                  <a:lnSpc>
                    <a:spcPct val="125000"/>
                  </a:lnSpc>
                  <a:buClr>
                    <a:srgbClr val="009193"/>
                  </a:buClr>
                  <a:buSzPct val="69117"/>
                  <a:buFont typeface="Wingdings"/>
                  <a:buChar char=""/>
                  <a:tabLst>
                    <a:tab pos="356235" algn="l"/>
                  </a:tabLst>
                </a:pPr>
                <a:r>
                  <a:rPr lang="zh-CN" altLang="en-US" b="0" dirty="0">
                    <a:solidFill>
                      <a:schemeClr val="tx1"/>
                    </a:solidFill>
                  </a:rPr>
                  <a:t>如</a:t>
                </a:r>
                <a14:m>
                  <m:oMath xmlns:m="http://schemas.openxmlformats.org/officeDocument/2006/math">
                    <m:r>
                      <a:rPr lang="zh-CN" altLang="en-US"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smtClean="0">
                            <a:solidFill>
                              <a:schemeClr val="tx1"/>
                            </a:solidFill>
                            <a:latin typeface="Cambria Math" panose="02040503050406030204" pitchFamily="18" charset="0"/>
                          </a:rPr>
                          <m:t>𝒙</m:t>
                        </m:r>
                      </m:e>
                    </m:d>
                    <m:r>
                      <a:rPr lang="en-US" altLang="zh-CN" b="1" i="1" dirty="0" smtClean="0">
                        <a:solidFill>
                          <a:schemeClr val="tx1"/>
                        </a:solidFill>
                        <a:latin typeface="Cambria Math" panose="02040503050406030204" pitchFamily="18" charset="0"/>
                        <a:ea typeface="Cambria Math" panose="02040503050406030204" pitchFamily="18" charset="0"/>
                      </a:rPr>
                      <m:t>∩¬</m:t>
                    </m:r>
                    <m:r>
                      <a:rPr lang="zh-CN" altLang="en-US" b="1" i="1" dirty="0" smtClean="0">
                        <a:solidFill>
                          <a:schemeClr val="tx1"/>
                        </a:solidFill>
                        <a:latin typeface="Cambria Math" panose="02040503050406030204" pitchFamily="18" charset="0"/>
                      </a:rPr>
                      <m:t>∀</m:t>
                    </m:r>
                    <m:r>
                      <a:rPr lang="en-US" altLang="zh-CN" b="1" i="1" dirty="0" smtClean="0">
                        <a:solidFill>
                          <a:schemeClr val="tx1"/>
                        </a:solidFill>
                        <a:latin typeface="Cambria Math" panose="02040503050406030204" pitchFamily="18" charset="0"/>
                      </a:rPr>
                      <m:t>𝒙𝑸</m:t>
                    </m:r>
                    <m:d>
                      <m:dPr>
                        <m:ctrlPr>
                          <a:rPr lang="en-US" altLang="zh-CN" i="1" dirty="0">
                            <a:solidFill>
                              <a:schemeClr val="tx1"/>
                            </a:solidFill>
                            <a:latin typeface="Cambria Math" panose="02040503050406030204" pitchFamily="18" charset="0"/>
                          </a:rPr>
                        </m:ctrlPr>
                      </m:dPr>
                      <m:e>
                        <m:r>
                          <a:rPr lang="en-US" altLang="zh-CN" b="1" i="1" dirty="0" smtClean="0">
                            <a:solidFill>
                              <a:schemeClr val="tx1"/>
                            </a:solidFill>
                            <a:latin typeface="Cambria Math" panose="02040503050406030204" pitchFamily="18" charset="0"/>
                          </a:rPr>
                          <m:t>𝒙</m:t>
                        </m:r>
                      </m:e>
                    </m:d>
                    <m:r>
                      <a:rPr lang="en-US" altLang="zh-CN" b="1" i="1" dirty="0" smtClean="0">
                        <a:solidFill>
                          <a:schemeClr val="tx1"/>
                        </a:solidFill>
                        <a:latin typeface="Cambria Math" panose="02040503050406030204" pitchFamily="18" charset="0"/>
                      </a:rPr>
                      <m:t> </m:t>
                    </m:r>
                  </m:oMath>
                </a14:m>
                <a:r>
                  <a:rPr lang="zh-CN" altLang="en-US" b="0" dirty="0">
                    <a:solidFill>
                      <a:schemeClr val="tx1"/>
                    </a:solidFill>
                  </a:rPr>
                  <a:t>。</a:t>
                </a:r>
                <a:endParaRPr lang="en-US" altLang="zh-CN" b="0" dirty="0">
                  <a:solidFill>
                    <a:schemeClr val="tx1"/>
                  </a:solidFill>
                </a:endParaRPr>
              </a:p>
              <a:p>
                <a:pPr marL="469900" indent="-457200">
                  <a:lnSpc>
                    <a:spcPct val="125000"/>
                  </a:lnSpc>
                  <a:buClr>
                    <a:srgbClr val="660033"/>
                  </a:buClr>
                  <a:buSzPct val="69117"/>
                  <a:tabLst>
                    <a:tab pos="356235" algn="l"/>
                  </a:tabLst>
                </a:pPr>
                <a:r>
                  <a:rPr lang="zh-CN" altLang="en-US" b="0" dirty="0">
                    <a:solidFill>
                      <a:schemeClr val="tx1"/>
                    </a:solidFill>
                  </a:rPr>
                  <a:t>在数理逻辑中，用可满足性和有效性表示合式公式的逻辑真值性质，它们是重要的语义概念。</a:t>
                </a: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293" t="-44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480238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合式公式语义</a:t>
            </a:r>
          </a:p>
        </p:txBody>
      </p:sp>
      <mc:AlternateContent xmlns:mc="http://schemas.openxmlformats.org/markup-compatibility/2006" xmlns:a14="http://schemas.microsoft.com/office/drawing/2010/main">
        <mc:Choice Requires="a14">
          <p:sp>
            <p:nvSpPr>
              <p:cNvPr id="9" name="object 2">
                <a:extLst>
                  <a:ext uri="{FF2B5EF4-FFF2-40B4-BE49-F238E27FC236}">
                    <a16:creationId xmlns:a16="http://schemas.microsoft.com/office/drawing/2014/main" id="{D5B0C44C-0501-734A-ADDA-7B5F079B9B86}"/>
                  </a:ext>
                </a:extLst>
              </p:cNvPr>
              <p:cNvSpPr txBox="1"/>
              <p:nvPr/>
            </p:nvSpPr>
            <p:spPr>
              <a:xfrm>
                <a:off x="304800" y="990600"/>
                <a:ext cx="8393724" cy="3443700"/>
              </a:xfrm>
              <a:prstGeom prst="rect">
                <a:avLst/>
              </a:prstGeom>
            </p:spPr>
            <p:txBody>
              <a:bodyPr vert="horz" wrap="square" lIns="0" tIns="140335" rIns="0" bIns="0" rtlCol="0">
                <a:spAutoFit/>
              </a:bodyPr>
              <a:lstStyle/>
              <a:p>
                <a:pPr marL="469900" marR="0" lvl="0" indent="-457200" algn="l" defTabSz="457200" rtl="0" eaLnBrk="1" fontAlgn="auto" latinLnBrk="0" hangingPunct="1">
                  <a:lnSpc>
                    <a:spcPct val="125000"/>
                  </a:lnSpc>
                  <a:spcBef>
                    <a:spcPts val="0"/>
                  </a:spcBef>
                  <a:spcAft>
                    <a:spcPts val="0"/>
                  </a:spcAft>
                  <a:buClr>
                    <a:srgbClr val="660033"/>
                  </a:buClr>
                  <a:buSzPct val="69117"/>
                  <a:buFont typeface="Wingdings" pitchFamily="2" charset="2"/>
                  <a:buChar char="n"/>
                  <a:tabLst>
                    <a:tab pos="356235" algn="l"/>
                  </a:tabLst>
                  <a:defRPr/>
                </a:pPr>
                <a:r>
                  <a:rPr kumimoji="0"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定义</a:t>
                </a:r>
                <a:r>
                  <a:rPr kumimoji="0" lang="en-US" altLang="zh-CN"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3.1.2</a:t>
                </a:r>
                <a:r>
                  <a:rPr kumimoji="0"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设合式公式 </a:t>
                </a:r>
                <a14:m>
                  <m:oMath xmlns:m="http://schemas.openxmlformats.org/officeDocument/2006/math">
                    <m:r>
                      <a:rPr kumimoji="0" lang="en-US" altLang="zh-CN" sz="28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𝒙𝑸</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oMath>
                </a14:m>
                <a:r>
                  <a:rPr kumimoji="0" lang="zh-CN" altLang="en-US" sz="2800" i="1"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oMath>
                </a14:m>
                <a:r>
                  <a:rPr kumimoji="0" lang="zh-CN" altLang="en-US" sz="280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是</a:t>
                </a:r>
                <a:r>
                  <a:rPr kumimoji="0"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黑体" panose="02010609060101010101" pitchFamily="49" charset="-122"/>
                    <a:cs typeface="Times New Roman" panose="02020603050405020304" pitchFamily="18" charset="0"/>
                  </a:rPr>
                  <a:t>指派</a:t>
                </a:r>
                <a:r>
                  <a:rPr kumimoji="0" lang="zh-CN" altLang="en-US" sz="280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，则</a:t>
                </a:r>
                <a:endParaRPr kumimoji="0" lang="en-US" altLang="zh-CN" sz="280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2700" marR="0" lvl="0" indent="0" algn="l" defTabSz="457200" rtl="0" eaLnBrk="1" fontAlgn="auto" latinLnBrk="0" hangingPunct="1">
                  <a:lnSpc>
                    <a:spcPct val="125000"/>
                  </a:lnSpc>
                  <a:spcBef>
                    <a:spcPts val="0"/>
                  </a:spcBef>
                  <a:spcAft>
                    <a:spcPts val="0"/>
                  </a:spcAft>
                  <a:buClr>
                    <a:srgbClr val="660033"/>
                  </a:buClr>
                  <a:buSzPct val="69117"/>
                  <a:buFontTx/>
                  <a:buNone/>
                  <a:tabLst>
                    <a:tab pos="356235" algn="l"/>
                  </a:tabLst>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𝒙𝑸</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e>
                      </m:d>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r>
                        <a:rPr kumimoji="0" lang="zh-CN" altLang="en-US"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 </m:t>
                      </m:r>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𝑸</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e>
                      </m:d>
                    </m:oMath>
                  </m:oMathPara>
                </a14:m>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2700" marR="0" lvl="0" indent="0" algn="l" defTabSz="457200" rtl="0" eaLnBrk="1" fontAlgn="auto" latinLnBrk="0" hangingPunct="1">
                  <a:lnSpc>
                    <a:spcPct val="125000"/>
                  </a:lnSpc>
                  <a:spcBef>
                    <a:spcPts val="0"/>
                  </a:spcBef>
                  <a:spcAft>
                    <a:spcPts val="0"/>
                  </a:spcAft>
                  <a:buClr>
                    <a:srgbClr val="660033"/>
                  </a:buClr>
                  <a:buSzPct val="69117"/>
                  <a:buFontTx/>
                  <a:buNone/>
                  <a:tabLst>
                    <a:tab pos="356235" algn="l"/>
                  </a:tabLst>
                  <a:defRPr/>
                </a:pPr>
                <a:r>
                  <a:rPr kumimoji="0" lang="zh-CN" altLang="en-US" sz="280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r>
                      <a:rPr kumimoji="0" lang="en-US" altLang="zh-CN" sz="28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𝒙𝑸</m:t>
                        </m:r>
                        <m:d>
                          <m:dPr>
                            <m:ctrlP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e>
                    </m:d>
                  </m:oMath>
                </a14:m>
                <a:r>
                  <a:rPr kumimoji="0" lang="zh-CN" altLang="en-US" sz="280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定义为：</a:t>
                </a:r>
                <a:endParaRPr kumimoji="0" lang="en-US" altLang="zh-CN" sz="280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12800" marR="0" lvl="1" indent="-342900" algn="l" defTabSz="457200" rtl="0" eaLnBrk="1" fontAlgn="auto" latinLnBrk="0" hangingPunct="1">
                  <a:lnSpc>
                    <a:spcPct val="125000"/>
                  </a:lnSpc>
                  <a:spcBef>
                    <a:spcPts val="0"/>
                  </a:spcBef>
                  <a:spcAft>
                    <a:spcPts val="0"/>
                  </a:spcAft>
                  <a:buClr>
                    <a:schemeClr val="tx1"/>
                  </a:buClr>
                  <a:buSzPct val="69117"/>
                  <a:buFont typeface="Wingdings"/>
                  <a:buChar char=""/>
                  <a:tabLst>
                    <a:tab pos="356235" algn="l"/>
                  </a:tabLst>
                  <a:defRPr/>
                </a:pPr>
                <a14:m>
                  <m:oMath xmlns:m="http://schemas.openxmlformats.org/officeDocument/2006/math">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𝒙𝑸</m:t>
                        </m:r>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e>
                    </m:d>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𝟏</m:t>
                    </m:r>
                  </m:oMath>
                </a14:m>
                <a:r>
                  <a:rPr kumimoji="0" lang="zh-CN" altLang="en-US" sz="260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，存在</a:t>
                </a:r>
                <a14:m>
                  <m:oMath xmlns:m="http://schemas.openxmlformats.org/officeDocument/2006/math">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𝒅</m:t>
                    </m:r>
                  </m:oMath>
                </a14:m>
                <a:r>
                  <a:rPr kumimoji="0" lang="zh-CN" altLang="en-US" sz="260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，使得</a:t>
                </a:r>
                <a14:m>
                  <m:oMath xmlns:m="http://schemas.openxmlformats.org/officeDocument/2006/math">
                    <m:sSup>
                      <m:sSupPr>
                        <m:ctrlP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ctrlPr>
                      </m:sSup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𝑸</m:t>
                        </m:r>
                      </m:e>
                      <m:sup>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d>
                      <m:dPr>
                        <m:begChr m:val="["/>
                        <m:endChr m:val="]"/>
                        <m:ctrlP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𝒙</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𝒅</m:t>
                        </m:r>
                      </m:e>
                    </m:d>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𝟏</m:t>
                    </m:r>
                  </m:oMath>
                </a14:m>
                <a:endPar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12800" marR="0" lvl="1" indent="-342900" algn="l" defTabSz="457200" rtl="0" eaLnBrk="1" fontAlgn="auto" latinLnBrk="0" hangingPunct="1">
                  <a:lnSpc>
                    <a:spcPct val="125000"/>
                  </a:lnSpc>
                  <a:spcBef>
                    <a:spcPts val="0"/>
                  </a:spcBef>
                  <a:spcAft>
                    <a:spcPts val="0"/>
                  </a:spcAft>
                  <a:buClr>
                    <a:schemeClr val="tx1"/>
                  </a:buClr>
                  <a:buSzPct val="69117"/>
                  <a:buFont typeface="Wingdings"/>
                  <a:buChar char=""/>
                  <a:tabLst>
                    <a:tab pos="356235" algn="l"/>
                  </a:tabLst>
                  <a:defRPr/>
                </a:pPr>
                <a14:m>
                  <m:oMath xmlns:m="http://schemas.openxmlformats.org/officeDocument/2006/math">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𝒙𝑸</m:t>
                        </m:r>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e>
                    </m:d>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𝟎</m:t>
                    </m:r>
                  </m:oMath>
                </a14:m>
                <a:r>
                  <a:rPr kumimoji="0" lang="zh-CN" altLang="en-US" sz="260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，对于任意</a:t>
                </a:r>
                <a14:m>
                  <m:oMath xmlns:m="http://schemas.openxmlformats.org/officeDocument/2006/math">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𝒅</m:t>
                    </m:r>
                  </m:oMath>
                </a14:m>
                <a:r>
                  <a:rPr kumimoji="0" lang="zh-CN" altLang="en-US" sz="260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，都有</a:t>
                </a:r>
                <a14:m>
                  <m:oMath xmlns:m="http://schemas.openxmlformats.org/officeDocument/2006/math">
                    <m:sSup>
                      <m:sSupPr>
                        <m:ctrlP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ctrlPr>
                      </m:sSup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𝑸</m:t>
                        </m:r>
                      </m:e>
                      <m:sup>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e>
                    </m:d>
                    <m:d>
                      <m:dPr>
                        <m:begChr m:val="["/>
                        <m:endChr m:val="]"/>
                        <m:ctrlP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ctrlPr>
                      </m:dPr>
                      <m:e>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𝒙</m:t>
                        </m:r>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𝒅</m:t>
                        </m:r>
                      </m:e>
                    </m:d>
                    <m:r>
                      <a:rPr kumimoji="0" lang="en-US" altLang="zh-CN" sz="2600" b="1" i="1" u="none" strike="noStrike" kern="1200" cap="none" spc="0" normalizeH="0" baseline="0" noProof="0" dirty="0">
                        <a:ln>
                          <a:noFill/>
                        </a:ln>
                        <a:solidFill>
                          <a:schemeClr val="tx1"/>
                        </a:solidFill>
                        <a:effectLst/>
                        <a:uLnTx/>
                        <a:uFillTx/>
                        <a:latin typeface="Cambria Math" panose="02040503050406030204" pitchFamily="18" charset="0"/>
                        <a:cs typeface="Times New Roman" panose="02020603050405020304" pitchFamily="18" charset="0"/>
                      </a:rPr>
                      <m:t>=</m:t>
                    </m:r>
                    <m:r>
                      <a:rPr kumimoji="0" lang="en-US" altLang="zh-CN" sz="2600" b="1" i="1" u="none" strike="noStrike" kern="120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𝟎</m:t>
                    </m:r>
                  </m:oMath>
                </a14:m>
                <a:endPar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469900" lvl="0" indent="-457200">
                  <a:lnSpc>
                    <a:spcPct val="125000"/>
                  </a:lnSpc>
                  <a:buClr>
                    <a:srgbClr val="660033"/>
                  </a:buClr>
                  <a:buSzPct val="69117"/>
                  <a:buFont typeface="Wingdings" pitchFamily="2" charset="2"/>
                  <a:buChar char="n"/>
                  <a:tabLst>
                    <a:tab pos="356235" algn="l"/>
                  </a:tabLst>
                  <a:defRPr/>
                </a:pP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9" name="object 2">
                <a:extLst>
                  <a:ext uri="{FF2B5EF4-FFF2-40B4-BE49-F238E27FC236}">
                    <a16:creationId xmlns:a16="http://schemas.microsoft.com/office/drawing/2014/main" id="{D5B0C44C-0501-734A-ADDA-7B5F079B9B86}"/>
                  </a:ext>
                </a:extLst>
              </p:cNvPr>
              <p:cNvSpPr txBox="1">
                <a:spLocks noRot="1" noChangeAspect="1" noMove="1" noResize="1" noEditPoints="1" noAdjustHandles="1" noChangeArrowheads="1" noChangeShapeType="1" noTextEdit="1"/>
              </p:cNvSpPr>
              <p:nvPr/>
            </p:nvSpPr>
            <p:spPr>
              <a:xfrm>
                <a:off x="304800" y="990600"/>
                <a:ext cx="8393724" cy="3443700"/>
              </a:xfrm>
              <a:prstGeom prst="rect">
                <a:avLst/>
              </a:prstGeom>
              <a:blipFill>
                <a:blip r:embed="rId2"/>
                <a:stretch>
                  <a:fillRect l="-14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3815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模型与公式的语义</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3.5.8</a:t>
                </a:r>
                <a:r>
                  <a:rPr lang="en-US" altLang="zh-CN" b="0" dirty="0">
                    <a:solidFill>
                      <a:srgbClr val="0070C0"/>
                    </a:solidFill>
                  </a:rPr>
                  <a:t> </a:t>
                </a:r>
                <a:r>
                  <a:rPr lang="zh-CN" altLang="en-US" b="0" dirty="0">
                    <a:solidFill>
                      <a:schemeClr val="tx1"/>
                    </a:solidFill>
                  </a:rPr>
                  <a:t>给定合式公式</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rPr>
                  <a:t>，模型</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r>
                      <a:rPr lang="en-US" altLang="zh-CN" b="1" i="1" dirty="0">
                        <a:solidFill>
                          <a:schemeClr val="tx1"/>
                        </a:solidFill>
                        <a:latin typeface="Cambria Math" panose="02040503050406030204" pitchFamily="18" charset="0"/>
                        <a:ea typeface="Cambria Math" panose="02040503050406030204" pitchFamily="18" charset="0"/>
                      </a:rPr>
                      <m:t>=&lt;</m:t>
                    </m:r>
                    <m:r>
                      <a:rPr lang="en-US" altLang="zh-CN" b="1" i="1" dirty="0">
                        <a:solidFill>
                          <a:schemeClr val="tx1"/>
                        </a:solidFill>
                        <a:latin typeface="Cambria Math" panose="02040503050406030204" pitchFamily="18" charset="0"/>
                        <a:ea typeface="Cambria Math" panose="02040503050406030204" pitchFamily="18" charset="0"/>
                      </a:rPr>
                      <m:t>𝑫</m:t>
                    </m:r>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&gt;</m:t>
                    </m:r>
                  </m:oMath>
                </a14:m>
                <a:r>
                  <a:rPr lang="zh-CN" altLang="en-US" b="0" dirty="0">
                    <a:solidFill>
                      <a:schemeClr val="tx1"/>
                    </a:solidFill>
                  </a:rPr>
                  <a:t>使得</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rPr>
                          <m:t>𝑸</m:t>
                        </m:r>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oMath>
                </a14:m>
                <a:r>
                  <a:rPr lang="zh-CN" altLang="en-US" b="0" dirty="0">
                    <a:solidFill>
                      <a:schemeClr val="tx1"/>
                    </a:solidFill>
                  </a:rPr>
                  <a:t>成立，称公式</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rPr>
                  <a:t>关于模型</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oMath>
                </a14:m>
                <a:r>
                  <a:rPr lang="zh-CN" altLang="en-US" b="0" dirty="0">
                    <a:solidFill>
                      <a:schemeClr val="tx1"/>
                    </a:solidFill>
                  </a:rPr>
                  <a:t>是可满足的，简称在模型</a:t>
                </a:r>
                <a14:m>
                  <m:oMath xmlns:m="http://schemas.openxmlformats.org/officeDocument/2006/math">
                    <m:r>
                      <a:rPr lang="en-US" altLang="zh-CN" b="1" i="1" dirty="0">
                        <a:solidFill>
                          <a:schemeClr val="tx1"/>
                        </a:solidFill>
                        <a:latin typeface="Cambria Math" panose="02040503050406030204" pitchFamily="18" charset="0"/>
                      </a:rPr>
                      <m:t>𝑴</m:t>
                    </m:r>
                  </m:oMath>
                </a14:m>
                <a:r>
                  <a:rPr lang="zh-CN" altLang="en-US" b="0" dirty="0">
                    <a:solidFill>
                      <a:schemeClr val="tx1"/>
                    </a:solidFill>
                  </a:rPr>
                  <a:t>上</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rPr>
                  <a:t>可满足，记为</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m:t>
                        </m:r>
                      </m:e>
                      <m:sub>
                        <m:r>
                          <a:rPr lang="en-US" altLang="zh-CN" b="1" i="1" dirty="0">
                            <a:solidFill>
                              <a:schemeClr val="tx1"/>
                            </a:solidFill>
                            <a:latin typeface="Cambria Math" panose="02040503050406030204" pitchFamily="18" charset="0"/>
                          </a:rPr>
                          <m:t>𝑴</m:t>
                        </m:r>
                      </m:sub>
                    </m:sSub>
                    <m:r>
                      <a:rPr lang="en-US" altLang="zh-CN" b="1" i="1" dirty="0">
                        <a:solidFill>
                          <a:schemeClr val="tx1"/>
                        </a:solidFill>
                        <a:latin typeface="Cambria Math" panose="02040503050406030204" pitchFamily="18" charset="0"/>
                      </a:rPr>
                      <m:t>𝑸</m:t>
                    </m:r>
                  </m:oMath>
                </a14:m>
                <a:r>
                  <a:rPr lang="zh-CN" altLang="en-US" b="0" dirty="0">
                    <a:solidFill>
                      <a:schemeClr val="tx1"/>
                    </a:solidFill>
                  </a:rPr>
                  <a:t>。</a:t>
                </a:r>
                <a:endParaRPr lang="en-US" altLang="zh-CN" b="0" dirty="0">
                  <a:solidFill>
                    <a:schemeClr val="tx1"/>
                  </a:solidFill>
                </a:endParaRPr>
              </a:p>
              <a:p>
                <a:pPr marL="469900" indent="-457200">
                  <a:lnSpc>
                    <a:spcPct val="125000"/>
                  </a:lnSpc>
                  <a:buClr>
                    <a:srgbClr val="660033"/>
                  </a:buClr>
                  <a:buSzPct val="69117"/>
                  <a:tabLst>
                    <a:tab pos="356235" algn="l"/>
                  </a:tabLst>
                </a:pPr>
                <a:r>
                  <a:rPr lang="zh-CN" altLang="en-US" dirty="0">
                    <a:solidFill>
                      <a:srgbClr val="0070C0"/>
                    </a:solidFill>
                  </a:rPr>
                  <a:t>例如：</a:t>
                </a:r>
                <a:endParaRPr lang="en-US" altLang="zh-CN" dirty="0">
                  <a:solidFill>
                    <a:srgbClr val="0070C0"/>
                  </a:solidFill>
                </a:endParaRPr>
              </a:p>
              <a:p>
                <a:pPr marL="812800" lvl="1" indent="-342900">
                  <a:lnSpc>
                    <a:spcPct val="125000"/>
                  </a:lnSpc>
                  <a:buClr>
                    <a:srgbClr val="009193"/>
                  </a:buClr>
                  <a:buSzPct val="69117"/>
                  <a:buFont typeface="Wingdings"/>
                  <a:buChar char=""/>
                  <a:tabLst>
                    <a:tab pos="356235" algn="l"/>
                  </a:tabLst>
                </a:pPr>
                <a:r>
                  <a:rPr lang="zh-CN" altLang="en-US" sz="2600" b="0" dirty="0">
                    <a:solidFill>
                      <a:schemeClr val="tx1"/>
                    </a:solidFill>
                  </a:rPr>
                  <a:t>在自然数论域中，在模型</a:t>
                </a:r>
                <a14:m>
                  <m:oMath xmlns:m="http://schemas.openxmlformats.org/officeDocument/2006/math">
                    <m:sSub>
                      <m:sSubPr>
                        <m:ctrlPr>
                          <a:rPr lang="en-US" altLang="zh-CN" sz="2600" i="1" dirty="0">
                            <a:solidFill>
                              <a:schemeClr val="tx1"/>
                            </a:solidFill>
                            <a:latin typeface="Cambria Math" panose="02040503050406030204" pitchFamily="18" charset="0"/>
                          </a:rPr>
                        </m:ctrlPr>
                      </m:sSubPr>
                      <m:e>
                        <m:r>
                          <a:rPr lang="en-US" altLang="zh-CN" sz="2600" b="1" i="1" dirty="0">
                            <a:solidFill>
                              <a:schemeClr val="tx1"/>
                            </a:solidFill>
                            <a:latin typeface="Cambria Math" panose="02040503050406030204" pitchFamily="18" charset="0"/>
                          </a:rPr>
                          <m:t>𝑴</m:t>
                        </m:r>
                      </m:e>
                      <m:sub>
                        <m:r>
                          <a:rPr lang="en-US" altLang="zh-CN" sz="2600" b="1" i="1" dirty="0">
                            <a:solidFill>
                              <a:schemeClr val="tx1"/>
                            </a:solidFill>
                            <a:latin typeface="Cambria Math" panose="02040503050406030204" pitchFamily="18" charset="0"/>
                          </a:rPr>
                          <m:t>𝟏</m:t>
                        </m:r>
                      </m:sub>
                    </m:sSub>
                    <m:r>
                      <a:rPr lang="en-US" altLang="zh-CN" sz="2600" b="1" i="1" dirty="0">
                        <a:solidFill>
                          <a:schemeClr val="tx1"/>
                        </a:solidFill>
                        <a:latin typeface="Cambria Math" panose="02040503050406030204" pitchFamily="18" charset="0"/>
                      </a:rPr>
                      <m:t>=&lt;</m:t>
                    </m:r>
                    <m:sSub>
                      <m:sSubPr>
                        <m:ctrlPr>
                          <a:rPr lang="en-US" altLang="zh-CN" sz="2600" i="1" dirty="0">
                            <a:solidFill>
                              <a:schemeClr val="tx1"/>
                            </a:solidFill>
                            <a:latin typeface="Cambria Math" panose="02040503050406030204" pitchFamily="18" charset="0"/>
                          </a:rPr>
                        </m:ctrlPr>
                      </m:sSubPr>
                      <m:e>
                        <m:r>
                          <a:rPr lang="en-US" altLang="zh-CN" sz="2600" b="1" i="1" dirty="0">
                            <a:solidFill>
                              <a:schemeClr val="tx1"/>
                            </a:solidFill>
                            <a:latin typeface="Cambria Math" panose="02040503050406030204" pitchFamily="18" charset="0"/>
                          </a:rPr>
                          <m:t>𝑫</m:t>
                        </m:r>
                      </m:e>
                      <m:sub>
                        <m:r>
                          <a:rPr lang="en-US" altLang="zh-CN" sz="2600" b="1" i="1" dirty="0">
                            <a:solidFill>
                              <a:schemeClr val="tx1"/>
                            </a:solidFill>
                            <a:latin typeface="Cambria Math" panose="02040503050406030204" pitchFamily="18" charset="0"/>
                          </a:rPr>
                          <m:t>𝑵</m:t>
                        </m:r>
                      </m:sub>
                    </m:sSub>
                    <m:r>
                      <a:rPr lang="en-US" altLang="zh-CN" sz="2600" b="1" i="1" dirty="0">
                        <a:solidFill>
                          <a:schemeClr val="tx1"/>
                        </a:solidFill>
                        <a:latin typeface="Cambria Math" panose="02040503050406030204" pitchFamily="18" charset="0"/>
                      </a:rPr>
                      <m:t>,</m:t>
                    </m:r>
                    <m:r>
                      <a:rPr lang="zh-CN" altLang="en-US" sz="2600" b="1" i="1" dirty="0">
                        <a:solidFill>
                          <a:schemeClr val="tx1"/>
                        </a:solidFill>
                        <a:latin typeface="Cambria Math" panose="02040503050406030204" pitchFamily="18" charset="0"/>
                      </a:rPr>
                      <m:t>𝝈</m:t>
                    </m:r>
                    <m:r>
                      <a:rPr lang="en-US" altLang="zh-CN" sz="2600" b="1" i="1" dirty="0">
                        <a:solidFill>
                          <a:schemeClr val="tx1"/>
                        </a:solidFill>
                        <a:latin typeface="Cambria Math" panose="02040503050406030204" pitchFamily="18" charset="0"/>
                      </a:rPr>
                      <m:t>&gt;</m:t>
                    </m:r>
                  </m:oMath>
                </a14:m>
                <a:r>
                  <a:rPr lang="zh-CN" altLang="en-US" sz="2600" b="0" dirty="0">
                    <a:solidFill>
                      <a:schemeClr val="tx1"/>
                    </a:solidFill>
                  </a:rPr>
                  <a:t>上，</a:t>
                </a:r>
                <a:r>
                  <a:rPr lang="en-US" altLang="zh-CN" sz="2600" b="0" dirty="0">
                    <a:solidFill>
                      <a:schemeClr val="tx1"/>
                    </a:solidFill>
                  </a:rPr>
                  <a:t> </a:t>
                </a:r>
                <a14:m>
                  <m:oMath xmlns:m="http://schemas.openxmlformats.org/officeDocument/2006/math">
                    <m:sSub>
                      <m:sSubPr>
                        <m:ctrlPr>
                          <a:rPr lang="en-US" altLang="zh-CN" sz="2600" i="1" dirty="0">
                            <a:solidFill>
                              <a:schemeClr val="tx1"/>
                            </a:solidFill>
                            <a:latin typeface="Cambria Math" panose="02040503050406030204" pitchFamily="18" charset="0"/>
                          </a:rPr>
                        </m:ctrlPr>
                      </m:sSubPr>
                      <m:e>
                        <m:r>
                          <a:rPr lang="en-US" altLang="zh-CN" sz="2600" b="1" i="1" dirty="0">
                            <a:solidFill>
                              <a:schemeClr val="tx1"/>
                            </a:solidFill>
                            <a:latin typeface="Cambria Math" panose="02040503050406030204" pitchFamily="18" charset="0"/>
                          </a:rPr>
                          <m:t>⊨</m:t>
                        </m:r>
                      </m:e>
                      <m:sub>
                        <m:sSub>
                          <m:sSubPr>
                            <m:ctrlPr>
                              <a:rPr lang="en-US" altLang="zh-CN" sz="2600" i="1" dirty="0">
                                <a:solidFill>
                                  <a:schemeClr val="tx1"/>
                                </a:solidFill>
                                <a:latin typeface="Cambria Math" panose="02040503050406030204" pitchFamily="18" charset="0"/>
                              </a:rPr>
                            </m:ctrlPr>
                          </m:sSubPr>
                          <m:e>
                            <m:r>
                              <a:rPr lang="en-US" altLang="zh-CN" sz="2600" b="1" i="1" dirty="0">
                                <a:solidFill>
                                  <a:schemeClr val="tx1"/>
                                </a:solidFill>
                                <a:latin typeface="Cambria Math" panose="02040503050406030204" pitchFamily="18" charset="0"/>
                              </a:rPr>
                              <m:t>𝑴</m:t>
                            </m:r>
                          </m:e>
                          <m:sub>
                            <m:r>
                              <a:rPr lang="en-US" altLang="zh-CN" sz="2600" b="1" i="1" dirty="0">
                                <a:solidFill>
                                  <a:schemeClr val="tx1"/>
                                </a:solidFill>
                                <a:latin typeface="Cambria Math" panose="02040503050406030204" pitchFamily="18" charset="0"/>
                              </a:rPr>
                              <m:t>𝟏</m:t>
                            </m:r>
                          </m:sub>
                        </m:sSub>
                      </m:sub>
                    </m:sSub>
                    <m:r>
                      <a:rPr lang="en-US" altLang="zh-CN" sz="2600" b="1" i="1" dirty="0">
                        <a:solidFill>
                          <a:schemeClr val="tx1"/>
                        </a:solidFill>
                        <a:latin typeface="Cambria Math" panose="02040503050406030204" pitchFamily="18" charset="0"/>
                      </a:rPr>
                      <m:t>∃</m:t>
                    </m:r>
                    <m:r>
                      <a:rPr lang="en-US" altLang="zh-CN" sz="2600" b="1" i="1" dirty="0">
                        <a:solidFill>
                          <a:schemeClr val="tx1"/>
                        </a:solidFill>
                        <a:latin typeface="Cambria Math" panose="02040503050406030204" pitchFamily="18" charset="0"/>
                      </a:rPr>
                      <m:t>𝒙</m:t>
                    </m:r>
                    <m:r>
                      <a:rPr lang="zh-CN" altLang="en-US" sz="2600" b="1" i="1" dirty="0">
                        <a:solidFill>
                          <a:schemeClr val="tx1"/>
                        </a:solidFill>
                        <a:latin typeface="Cambria Math" panose="02040503050406030204" pitchFamily="18" charset="0"/>
                      </a:rPr>
                      <m:t>∀</m:t>
                    </m:r>
                    <m:r>
                      <a:rPr lang="en-US" altLang="zh-CN" sz="2600" b="1" i="1" dirty="0">
                        <a:solidFill>
                          <a:schemeClr val="tx1"/>
                        </a:solidFill>
                        <a:latin typeface="Cambria Math" panose="02040503050406030204" pitchFamily="18" charset="0"/>
                      </a:rPr>
                      <m:t>𝒚</m:t>
                    </m:r>
                    <m:d>
                      <m:dPr>
                        <m:ctrlPr>
                          <a:rPr lang="en-US" altLang="zh-CN" sz="2600" i="1" dirty="0">
                            <a:solidFill>
                              <a:schemeClr val="tx1"/>
                            </a:solidFill>
                            <a:latin typeface="Cambria Math" panose="02040503050406030204" pitchFamily="18" charset="0"/>
                          </a:rPr>
                        </m:ctrlPr>
                      </m:dPr>
                      <m:e>
                        <m:r>
                          <a:rPr lang="en-US" altLang="zh-CN" sz="2600" b="1" i="1" dirty="0">
                            <a:solidFill>
                              <a:schemeClr val="tx1"/>
                            </a:solidFill>
                            <a:latin typeface="Cambria Math" panose="02040503050406030204" pitchFamily="18" charset="0"/>
                          </a:rPr>
                          <m:t>𝒙</m:t>
                        </m:r>
                        <m:r>
                          <a:rPr lang="en-US" altLang="zh-CN" sz="2600" b="1" i="1" dirty="0">
                            <a:solidFill>
                              <a:schemeClr val="tx1"/>
                            </a:solidFill>
                            <a:latin typeface="Cambria Math" panose="02040503050406030204" pitchFamily="18" charset="0"/>
                          </a:rPr>
                          <m:t>≤</m:t>
                        </m:r>
                        <m:r>
                          <a:rPr lang="en-US" altLang="zh-CN" sz="2600" b="1" i="1" dirty="0">
                            <a:solidFill>
                              <a:schemeClr val="tx1"/>
                            </a:solidFill>
                            <a:latin typeface="Cambria Math" panose="02040503050406030204" pitchFamily="18" charset="0"/>
                          </a:rPr>
                          <m:t>𝒚</m:t>
                        </m:r>
                      </m:e>
                    </m:d>
                  </m:oMath>
                </a14:m>
                <a:r>
                  <a:rPr lang="zh-CN" altLang="en-US" sz="2600" b="0" dirty="0">
                    <a:solidFill>
                      <a:schemeClr val="tx1"/>
                    </a:solidFill>
                  </a:rPr>
                  <a:t>。</a:t>
                </a:r>
                <a:endParaRPr lang="en-US" altLang="zh-CN" sz="2600" b="0" dirty="0">
                  <a:solidFill>
                    <a:schemeClr val="tx1"/>
                  </a:solidFill>
                </a:endParaRPr>
              </a:p>
              <a:p>
                <a:pPr marL="812800" lvl="1" indent="-342900">
                  <a:lnSpc>
                    <a:spcPct val="125000"/>
                  </a:lnSpc>
                  <a:buClr>
                    <a:srgbClr val="009193"/>
                  </a:buClr>
                  <a:buSzPct val="69117"/>
                  <a:buFont typeface="Wingdings"/>
                  <a:buChar char=""/>
                  <a:tabLst>
                    <a:tab pos="356235" algn="l"/>
                  </a:tabLst>
                </a:pPr>
                <a:r>
                  <a:rPr lang="zh-CN" altLang="en-US" sz="2600" b="0" dirty="0">
                    <a:solidFill>
                      <a:schemeClr val="tx1"/>
                    </a:solidFill>
                  </a:rPr>
                  <a:t>在整数论域中，在模型</a:t>
                </a:r>
                <a14:m>
                  <m:oMath xmlns:m="http://schemas.openxmlformats.org/officeDocument/2006/math">
                    <m:sSub>
                      <m:sSubPr>
                        <m:ctrlPr>
                          <a:rPr lang="en-US" altLang="zh-CN" sz="2600" i="1" dirty="0">
                            <a:solidFill>
                              <a:schemeClr val="tx1"/>
                            </a:solidFill>
                            <a:latin typeface="Cambria Math" panose="02040503050406030204" pitchFamily="18" charset="0"/>
                          </a:rPr>
                        </m:ctrlPr>
                      </m:sSubPr>
                      <m:e>
                        <m:r>
                          <a:rPr lang="en-US" altLang="zh-CN" sz="2600" b="1" i="1" dirty="0">
                            <a:solidFill>
                              <a:schemeClr val="tx1"/>
                            </a:solidFill>
                            <a:latin typeface="Cambria Math" panose="02040503050406030204" pitchFamily="18" charset="0"/>
                          </a:rPr>
                          <m:t>𝑴</m:t>
                        </m:r>
                      </m:e>
                      <m:sub>
                        <m:r>
                          <a:rPr lang="en-US" altLang="zh-CN" sz="2600" b="1" i="1" dirty="0">
                            <a:solidFill>
                              <a:schemeClr val="tx1"/>
                            </a:solidFill>
                            <a:latin typeface="Cambria Math" panose="02040503050406030204" pitchFamily="18" charset="0"/>
                          </a:rPr>
                          <m:t>𝟐</m:t>
                        </m:r>
                      </m:sub>
                    </m:sSub>
                    <m:r>
                      <a:rPr lang="en-US" altLang="zh-CN" sz="2600" b="1" i="1" dirty="0">
                        <a:solidFill>
                          <a:schemeClr val="tx1"/>
                        </a:solidFill>
                        <a:latin typeface="Cambria Math" panose="02040503050406030204" pitchFamily="18" charset="0"/>
                      </a:rPr>
                      <m:t>=&lt;</m:t>
                    </m:r>
                    <m:sSub>
                      <m:sSubPr>
                        <m:ctrlPr>
                          <a:rPr lang="en-US" altLang="zh-CN" sz="2600" i="1" dirty="0">
                            <a:solidFill>
                              <a:schemeClr val="tx1"/>
                            </a:solidFill>
                            <a:latin typeface="Cambria Math" panose="02040503050406030204" pitchFamily="18" charset="0"/>
                          </a:rPr>
                        </m:ctrlPr>
                      </m:sSubPr>
                      <m:e>
                        <m:r>
                          <a:rPr lang="en-US" altLang="zh-CN" sz="2600" b="1" i="1" dirty="0">
                            <a:solidFill>
                              <a:schemeClr val="tx1"/>
                            </a:solidFill>
                            <a:latin typeface="Cambria Math" panose="02040503050406030204" pitchFamily="18" charset="0"/>
                          </a:rPr>
                          <m:t>𝑫</m:t>
                        </m:r>
                      </m:e>
                      <m:sub>
                        <m:r>
                          <a:rPr lang="en-US" altLang="zh-CN" sz="2600" b="1" i="1" dirty="0">
                            <a:solidFill>
                              <a:schemeClr val="tx1"/>
                            </a:solidFill>
                            <a:latin typeface="Cambria Math" panose="02040503050406030204" pitchFamily="18" charset="0"/>
                          </a:rPr>
                          <m:t>𝒁</m:t>
                        </m:r>
                      </m:sub>
                    </m:sSub>
                    <m:r>
                      <a:rPr lang="en-US" altLang="zh-CN" sz="2600" b="1" i="1" dirty="0">
                        <a:solidFill>
                          <a:schemeClr val="tx1"/>
                        </a:solidFill>
                        <a:latin typeface="Cambria Math" panose="02040503050406030204" pitchFamily="18" charset="0"/>
                      </a:rPr>
                      <m:t>,</m:t>
                    </m:r>
                    <m:r>
                      <a:rPr lang="zh-CN" altLang="en-US" sz="2600" b="1" i="1" dirty="0">
                        <a:solidFill>
                          <a:schemeClr val="tx1"/>
                        </a:solidFill>
                        <a:latin typeface="Cambria Math" panose="02040503050406030204" pitchFamily="18" charset="0"/>
                      </a:rPr>
                      <m:t>𝝈</m:t>
                    </m:r>
                    <m:r>
                      <a:rPr lang="en-US" altLang="zh-CN" sz="2600" b="1" i="1" dirty="0">
                        <a:solidFill>
                          <a:schemeClr val="tx1"/>
                        </a:solidFill>
                        <a:latin typeface="Cambria Math" panose="02040503050406030204" pitchFamily="18" charset="0"/>
                      </a:rPr>
                      <m:t>&gt;</m:t>
                    </m:r>
                  </m:oMath>
                </a14:m>
                <a:r>
                  <a:rPr lang="zh-CN" altLang="en-US" sz="2600" b="0" dirty="0">
                    <a:solidFill>
                      <a:schemeClr val="tx1"/>
                    </a:solidFill>
                  </a:rPr>
                  <a:t>上，</a:t>
                </a:r>
                <a:r>
                  <a:rPr lang="en-US" altLang="zh-CN" sz="2600" b="0" dirty="0">
                    <a:solidFill>
                      <a:schemeClr val="tx1"/>
                    </a:solidFill>
                  </a:rPr>
                  <a:t> </a:t>
                </a:r>
                <a14:m>
                  <m:oMath xmlns:m="http://schemas.openxmlformats.org/officeDocument/2006/math">
                    <m:sSub>
                      <m:sSubPr>
                        <m:ctrlPr>
                          <a:rPr lang="en-US" altLang="zh-CN" sz="2600" i="1" dirty="0">
                            <a:solidFill>
                              <a:schemeClr val="tx1"/>
                            </a:solidFill>
                            <a:latin typeface="Cambria Math" panose="02040503050406030204" pitchFamily="18" charset="0"/>
                          </a:rPr>
                        </m:ctrlPr>
                      </m:sSubPr>
                      <m:e>
                        <m:r>
                          <a:rPr lang="en-US" altLang="zh-CN" sz="2600" b="1" i="1" dirty="0">
                            <a:solidFill>
                              <a:schemeClr val="tx1"/>
                            </a:solidFill>
                            <a:latin typeface="Cambria Math" panose="02040503050406030204" pitchFamily="18" charset="0"/>
                          </a:rPr>
                          <m:t>⊨</m:t>
                        </m:r>
                      </m:e>
                      <m:sub>
                        <m:sSub>
                          <m:sSubPr>
                            <m:ctrlPr>
                              <a:rPr lang="en-US" altLang="zh-CN" sz="2600" i="1" dirty="0">
                                <a:solidFill>
                                  <a:schemeClr val="tx1"/>
                                </a:solidFill>
                                <a:latin typeface="Cambria Math" panose="02040503050406030204" pitchFamily="18" charset="0"/>
                              </a:rPr>
                            </m:ctrlPr>
                          </m:sSubPr>
                          <m:e>
                            <m:r>
                              <a:rPr lang="en-US" altLang="zh-CN" sz="2600" b="1" i="1" dirty="0">
                                <a:solidFill>
                                  <a:schemeClr val="tx1"/>
                                </a:solidFill>
                                <a:latin typeface="Cambria Math" panose="02040503050406030204" pitchFamily="18" charset="0"/>
                              </a:rPr>
                              <m:t>𝑴</m:t>
                            </m:r>
                          </m:e>
                          <m:sub>
                            <m:r>
                              <a:rPr lang="en-US" altLang="zh-CN" sz="2600" b="1" i="1" dirty="0">
                                <a:solidFill>
                                  <a:schemeClr val="tx1"/>
                                </a:solidFill>
                                <a:latin typeface="Cambria Math" panose="02040503050406030204" pitchFamily="18" charset="0"/>
                              </a:rPr>
                              <m:t>𝟐</m:t>
                            </m:r>
                          </m:sub>
                        </m:sSub>
                      </m:sub>
                    </m:sSub>
                    <m:r>
                      <a:rPr lang="zh-CN" altLang="en-US" sz="2600" b="1" i="1" dirty="0">
                        <a:solidFill>
                          <a:schemeClr val="tx1"/>
                        </a:solidFill>
                        <a:latin typeface="Cambria Math" panose="02040503050406030204" pitchFamily="18" charset="0"/>
                      </a:rPr>
                      <m:t>∀</m:t>
                    </m:r>
                    <m:r>
                      <a:rPr lang="en-US" altLang="zh-CN" sz="2600" b="1" i="1" dirty="0">
                        <a:solidFill>
                          <a:schemeClr val="tx1"/>
                        </a:solidFill>
                        <a:latin typeface="Cambria Math" panose="02040503050406030204" pitchFamily="18" charset="0"/>
                      </a:rPr>
                      <m:t>𝒚</m:t>
                    </m:r>
                    <m:r>
                      <a:rPr lang="en-US" altLang="zh-CN" sz="2600" b="1" i="1" dirty="0">
                        <a:solidFill>
                          <a:schemeClr val="tx1"/>
                        </a:solidFill>
                        <a:latin typeface="Cambria Math" panose="02040503050406030204" pitchFamily="18" charset="0"/>
                      </a:rPr>
                      <m:t>∃</m:t>
                    </m:r>
                    <m:r>
                      <a:rPr lang="en-US" altLang="zh-CN" sz="2600" b="1" i="1" dirty="0">
                        <a:solidFill>
                          <a:schemeClr val="tx1"/>
                        </a:solidFill>
                        <a:latin typeface="Cambria Math" panose="02040503050406030204" pitchFamily="18" charset="0"/>
                      </a:rPr>
                      <m:t>𝒙</m:t>
                    </m:r>
                    <m:d>
                      <m:dPr>
                        <m:ctrlPr>
                          <a:rPr lang="en-US" altLang="zh-CN" sz="2600" i="1" dirty="0">
                            <a:solidFill>
                              <a:schemeClr val="tx1"/>
                            </a:solidFill>
                            <a:latin typeface="Cambria Math" panose="02040503050406030204" pitchFamily="18" charset="0"/>
                          </a:rPr>
                        </m:ctrlPr>
                      </m:dPr>
                      <m:e>
                        <m:r>
                          <a:rPr lang="en-US" altLang="zh-CN" sz="2600" b="1" i="1" dirty="0">
                            <a:solidFill>
                              <a:schemeClr val="tx1"/>
                            </a:solidFill>
                            <a:latin typeface="Cambria Math" panose="02040503050406030204" pitchFamily="18" charset="0"/>
                          </a:rPr>
                          <m:t>𝒙</m:t>
                        </m:r>
                        <m:r>
                          <a:rPr lang="en-US" altLang="zh-CN" sz="2600" b="1" i="1" dirty="0">
                            <a:solidFill>
                              <a:schemeClr val="tx1"/>
                            </a:solidFill>
                            <a:latin typeface="Cambria Math" panose="02040503050406030204" pitchFamily="18" charset="0"/>
                          </a:rPr>
                          <m:t>≤</m:t>
                        </m:r>
                        <m:r>
                          <a:rPr lang="en-US" altLang="zh-CN" sz="2600" b="1" i="1" dirty="0">
                            <a:solidFill>
                              <a:schemeClr val="tx1"/>
                            </a:solidFill>
                            <a:latin typeface="Cambria Math" panose="02040503050406030204" pitchFamily="18" charset="0"/>
                          </a:rPr>
                          <m:t>𝒚</m:t>
                        </m:r>
                      </m:e>
                    </m:d>
                    <m:r>
                      <a:rPr lang="en-US" altLang="zh-CN" sz="2600" b="1" i="1" dirty="0">
                        <a:solidFill>
                          <a:schemeClr val="tx1"/>
                        </a:solidFill>
                        <a:latin typeface="Cambria Math" panose="02040503050406030204" pitchFamily="18" charset="0"/>
                      </a:rPr>
                      <m:t> </m:t>
                    </m:r>
                  </m:oMath>
                </a14:m>
                <a:r>
                  <a:rPr lang="zh-CN" altLang="en-US" sz="2600" b="0" dirty="0">
                    <a:solidFill>
                      <a:schemeClr val="tx1"/>
                    </a:solidFill>
                  </a:rPr>
                  <a:t>。</a:t>
                </a:r>
                <a:endParaRPr lang="en-US" altLang="zh-CN" sz="2600" b="0" dirty="0">
                  <a:solidFill>
                    <a:schemeClr val="tx1"/>
                  </a:solidFill>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352" t="-42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483470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模型与公式的语义</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3.5.9</a:t>
                </a:r>
                <a:r>
                  <a:rPr lang="zh-CN" altLang="en-US" dirty="0">
                    <a:solidFill>
                      <a:srgbClr val="0070C0"/>
                    </a:solidFill>
                    <a:latin typeface="Times New Roman" panose="02020603050405020304" pitchFamily="18" charset="0"/>
                  </a:rPr>
                  <a:t> </a:t>
                </a:r>
                <a:r>
                  <a:rPr lang="zh-CN" altLang="en-US" b="0" dirty="0">
                    <a:solidFill>
                      <a:schemeClr val="tx1"/>
                    </a:solidFill>
                  </a:rPr>
                  <a:t>给定合式公式</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rPr>
                  <a:t>，模型</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r>
                      <a:rPr lang="en-US" altLang="zh-CN" b="1" i="1" dirty="0">
                        <a:solidFill>
                          <a:schemeClr val="tx1"/>
                        </a:solidFill>
                        <a:latin typeface="Cambria Math" panose="02040503050406030204" pitchFamily="18" charset="0"/>
                        <a:ea typeface="Cambria Math" panose="02040503050406030204" pitchFamily="18" charset="0"/>
                      </a:rPr>
                      <m:t>=&lt;</m:t>
                    </m:r>
                    <m:r>
                      <a:rPr lang="en-US" altLang="zh-CN" b="1" i="1" dirty="0">
                        <a:solidFill>
                          <a:schemeClr val="tx1"/>
                        </a:solidFill>
                        <a:latin typeface="Cambria Math" panose="02040503050406030204" pitchFamily="18" charset="0"/>
                        <a:ea typeface="Cambria Math" panose="02040503050406030204" pitchFamily="18" charset="0"/>
                      </a:rPr>
                      <m:t>𝑫</m:t>
                    </m:r>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&gt;</m:t>
                    </m:r>
                  </m:oMath>
                </a14:m>
                <a:r>
                  <a:rPr lang="zh-CN" altLang="en-US" b="0" dirty="0">
                    <a:solidFill>
                      <a:schemeClr val="tx1"/>
                    </a:solidFill>
                  </a:rPr>
                  <a:t>使得</a:t>
                </a:r>
                <a14:m>
                  <m:oMath xmlns:m="http://schemas.openxmlformats.org/officeDocument/2006/math">
                    <m:r>
                      <a:rPr lang="el-GR" altLang="zh-CN" b="1" i="1" dirty="0">
                        <a:solidFill>
                          <a:schemeClr val="tx1"/>
                        </a:solidFill>
                        <a:latin typeface="Cambria Math" panose="02040503050406030204" pitchFamily="18" charset="0"/>
                        <a:ea typeface="Cambria Math" panose="02040503050406030204" pitchFamily="18" charset="0"/>
                      </a:rPr>
                      <m:t>𝝈</m:t>
                    </m:r>
                    <m:d>
                      <m:dPr>
                        <m:ctrlPr>
                          <a:rPr lang="en-US" altLang="zh-CN" i="1" dirty="0">
                            <a:solidFill>
                              <a:schemeClr val="tx1"/>
                            </a:solidFill>
                            <a:latin typeface="Cambria Math" panose="02040503050406030204" pitchFamily="18" charset="0"/>
                            <a:ea typeface="Cambria Math" panose="02040503050406030204" pitchFamily="18" charset="0"/>
                          </a:rPr>
                        </m:ctrlPr>
                      </m:dPr>
                      <m:e>
                        <m:r>
                          <a:rPr lang="en-US" altLang="zh-CN" b="1" i="1" dirty="0">
                            <a:solidFill>
                              <a:schemeClr val="tx1"/>
                            </a:solidFill>
                            <a:latin typeface="Cambria Math" panose="02040503050406030204" pitchFamily="18" charset="0"/>
                          </a:rPr>
                          <m:t>𝑸</m:t>
                        </m:r>
                      </m:e>
                    </m:d>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𝟎</m:t>
                    </m:r>
                  </m:oMath>
                </a14:m>
                <a:r>
                  <a:rPr lang="zh-CN" altLang="en-US" b="0" dirty="0">
                    <a:solidFill>
                      <a:schemeClr val="tx1"/>
                    </a:solidFill>
                  </a:rPr>
                  <a:t>成立，称公式</a:t>
                </a:r>
                <a14:m>
                  <m:oMath xmlns:m="http://schemas.openxmlformats.org/officeDocument/2006/math">
                    <m:r>
                      <a:rPr lang="en-US" altLang="zh-CN" b="1" i="1" dirty="0">
                        <a:solidFill>
                          <a:schemeClr val="tx1"/>
                        </a:solidFill>
                        <a:latin typeface="Cambria Math" panose="02040503050406030204" pitchFamily="18" charset="0"/>
                      </a:rPr>
                      <m:t>𝑸</m:t>
                    </m:r>
                  </m:oMath>
                </a14:m>
                <a:r>
                  <a:rPr lang="zh-CN" altLang="en-US" b="0" dirty="0">
                    <a:solidFill>
                      <a:schemeClr val="tx1"/>
                    </a:solidFill>
                  </a:rPr>
                  <a:t>关于模型</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oMath>
                </a14:m>
                <a:r>
                  <a:rPr lang="zh-CN" altLang="en-US" b="0" dirty="0">
                    <a:solidFill>
                      <a:schemeClr val="tx1"/>
                    </a:solidFill>
                  </a:rPr>
                  <a:t>是不可满足的，记为</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m:t>
                        </m:r>
                      </m:e>
                      <m:sub>
                        <m:r>
                          <a:rPr lang="en-US" altLang="zh-CN" b="1" i="1" dirty="0">
                            <a:solidFill>
                              <a:schemeClr val="tx1"/>
                            </a:solidFill>
                            <a:latin typeface="Cambria Math" panose="02040503050406030204" pitchFamily="18" charset="0"/>
                          </a:rPr>
                          <m:t>𝑴</m:t>
                        </m:r>
                      </m:sub>
                    </m:sSub>
                    <m:r>
                      <a:rPr lang="en-US" altLang="zh-CN" b="1" i="1" dirty="0">
                        <a:solidFill>
                          <a:schemeClr val="tx1"/>
                        </a:solidFill>
                        <a:latin typeface="Cambria Math" panose="02040503050406030204" pitchFamily="18" charset="0"/>
                      </a:rPr>
                      <m:t>𝑸</m:t>
                    </m:r>
                  </m:oMath>
                </a14:m>
                <a:r>
                  <a:rPr lang="zh-CN" altLang="en-US" b="0" dirty="0">
                    <a:solidFill>
                      <a:schemeClr val="tx1"/>
                    </a:solidFill>
                  </a:rPr>
                  <a:t>。</a:t>
                </a:r>
                <a:endParaRPr lang="en-US" altLang="zh-CN" b="0" dirty="0">
                  <a:solidFill>
                    <a:schemeClr val="tx1"/>
                  </a:solidFill>
                </a:endParaRPr>
              </a:p>
              <a:p>
                <a:pPr marL="469900" indent="-457200">
                  <a:lnSpc>
                    <a:spcPct val="125000"/>
                  </a:lnSpc>
                  <a:buClr>
                    <a:srgbClr val="660033"/>
                  </a:buClr>
                  <a:buSzPct val="69117"/>
                  <a:tabLst>
                    <a:tab pos="356235" algn="l"/>
                  </a:tabLst>
                </a:pPr>
                <a:r>
                  <a:rPr lang="zh-CN" altLang="en-US" dirty="0">
                    <a:solidFill>
                      <a:srgbClr val="0070C0"/>
                    </a:solidFill>
                  </a:rPr>
                  <a:t>例如：</a:t>
                </a:r>
                <a:endParaRPr lang="en-US" altLang="zh-CN" dirty="0">
                  <a:solidFill>
                    <a:srgbClr val="0070C0"/>
                  </a:solidFill>
                </a:endParaRPr>
              </a:p>
              <a:p>
                <a:pPr marL="812800" lvl="1" indent="-342900">
                  <a:lnSpc>
                    <a:spcPct val="125000"/>
                  </a:lnSpc>
                  <a:buClr>
                    <a:srgbClr val="009193"/>
                  </a:buClr>
                  <a:buSzPct val="69117"/>
                  <a:buFont typeface="Wingdings"/>
                  <a:buChar char=""/>
                  <a:tabLst>
                    <a:tab pos="356235" algn="l"/>
                  </a:tabLst>
                </a:pPr>
                <a:r>
                  <a:rPr lang="zh-CN" altLang="en-US" sz="2800" b="0" dirty="0">
                    <a:solidFill>
                      <a:schemeClr val="tx1"/>
                    </a:solidFill>
                  </a:rPr>
                  <a:t>在整数论域中，在模型</a:t>
                </a:r>
                <a14:m>
                  <m:oMath xmlns:m="http://schemas.openxmlformats.org/officeDocument/2006/math">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𝑴</m:t>
                        </m:r>
                      </m:e>
                      <m:sub>
                        <m:r>
                          <a:rPr lang="en-US" altLang="zh-CN" sz="2800" b="1" i="1" dirty="0">
                            <a:solidFill>
                              <a:schemeClr val="tx1"/>
                            </a:solidFill>
                            <a:latin typeface="Cambria Math" panose="02040503050406030204" pitchFamily="18" charset="0"/>
                          </a:rPr>
                          <m:t>𝟐</m:t>
                        </m:r>
                      </m:sub>
                    </m:sSub>
                    <m:r>
                      <a:rPr lang="en-US" altLang="zh-CN" sz="2800" b="1" i="1" dirty="0">
                        <a:solidFill>
                          <a:schemeClr val="tx1"/>
                        </a:solidFill>
                        <a:latin typeface="Cambria Math" panose="02040503050406030204" pitchFamily="18" charset="0"/>
                      </a:rPr>
                      <m:t>=&lt;</m:t>
                    </m:r>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𝑫</m:t>
                        </m:r>
                      </m:e>
                      <m:sub>
                        <m:r>
                          <a:rPr lang="en-US" altLang="zh-CN" sz="2800" b="1" i="1" dirty="0">
                            <a:solidFill>
                              <a:schemeClr val="tx1"/>
                            </a:solidFill>
                            <a:latin typeface="Cambria Math" panose="02040503050406030204" pitchFamily="18" charset="0"/>
                          </a:rPr>
                          <m:t>𝒁</m:t>
                        </m:r>
                      </m:sub>
                    </m:sSub>
                    <m:r>
                      <a:rPr lang="en-US" altLang="zh-CN" sz="2800" b="1" i="1" dirty="0">
                        <a:solidFill>
                          <a:schemeClr val="tx1"/>
                        </a:solidFill>
                        <a:latin typeface="Cambria Math" panose="02040503050406030204" pitchFamily="18" charset="0"/>
                      </a:rPr>
                      <m:t>,</m:t>
                    </m:r>
                    <m:r>
                      <a:rPr lang="zh-CN" altLang="en-US" sz="2800" b="1" i="1" dirty="0">
                        <a:solidFill>
                          <a:schemeClr val="tx1"/>
                        </a:solidFill>
                        <a:latin typeface="Cambria Math" panose="02040503050406030204" pitchFamily="18" charset="0"/>
                      </a:rPr>
                      <m:t>𝝈</m:t>
                    </m:r>
                    <m:r>
                      <a:rPr lang="en-US" altLang="zh-CN" sz="2800" b="1" i="1" dirty="0">
                        <a:solidFill>
                          <a:schemeClr val="tx1"/>
                        </a:solidFill>
                        <a:latin typeface="Cambria Math" panose="02040503050406030204" pitchFamily="18" charset="0"/>
                      </a:rPr>
                      <m:t>&gt;</m:t>
                    </m:r>
                  </m:oMath>
                </a14:m>
                <a:r>
                  <a:rPr lang="zh-CN" altLang="en-US" sz="2800" b="0" dirty="0">
                    <a:solidFill>
                      <a:schemeClr val="tx1"/>
                    </a:solidFill>
                  </a:rPr>
                  <a:t>上，</a:t>
                </a:r>
                <a14:m>
                  <m:oMath xmlns:m="http://schemas.openxmlformats.org/officeDocument/2006/math">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m:t>
                        </m:r>
                      </m:e>
                      <m:sub>
                        <m:sSub>
                          <m:sSubPr>
                            <m:ctrlPr>
                              <a:rPr lang="en-US" altLang="zh-CN" sz="2800"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𝑴</m:t>
                            </m:r>
                          </m:e>
                          <m:sub>
                            <m:r>
                              <a:rPr lang="en-US" altLang="zh-CN" sz="2800" b="1" i="1" dirty="0">
                                <a:solidFill>
                                  <a:schemeClr val="tx1"/>
                                </a:solidFill>
                                <a:latin typeface="Cambria Math" panose="02040503050406030204" pitchFamily="18" charset="0"/>
                              </a:rPr>
                              <m:t>𝟐</m:t>
                            </m:r>
                          </m:sub>
                        </m:sSub>
                      </m:sub>
                    </m:sSub>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𝒙</m:t>
                    </m:r>
                    <m:r>
                      <a:rPr lang="zh-CN" altLang="en-US"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d>
                      <m:dPr>
                        <m:ctrlPr>
                          <a:rPr lang="en-US" altLang="zh-CN" sz="2800" i="1" dirty="0">
                            <a:solidFill>
                              <a:schemeClr val="tx1"/>
                            </a:solidFill>
                            <a:latin typeface="Cambria Math" panose="02040503050406030204" pitchFamily="18" charset="0"/>
                          </a:rPr>
                        </m:ctrlPr>
                      </m:dPr>
                      <m:e>
                        <m:r>
                          <a:rPr lang="en-US" altLang="zh-CN" sz="2800" b="1" i="1" dirty="0">
                            <a:solidFill>
                              <a:schemeClr val="tx1"/>
                            </a:solidFill>
                            <a:latin typeface="Cambria Math" panose="02040503050406030204" pitchFamily="18" charset="0"/>
                          </a:rPr>
                          <m:t>𝒙</m:t>
                        </m:r>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𝒚</m:t>
                        </m:r>
                      </m:e>
                    </m:d>
                    <m:r>
                      <a:rPr lang="en-US" altLang="zh-CN" sz="2800" b="0" i="1" dirty="0">
                        <a:solidFill>
                          <a:schemeClr val="tx1"/>
                        </a:solidFill>
                        <a:latin typeface="Cambria Math" panose="02040503050406030204" pitchFamily="18" charset="0"/>
                      </a:rPr>
                      <m:t> </m:t>
                    </m:r>
                  </m:oMath>
                </a14:m>
                <a:r>
                  <a:rPr lang="zh-CN" altLang="en-US" sz="2800" b="0" dirty="0">
                    <a:solidFill>
                      <a:schemeClr val="tx1"/>
                    </a:solidFill>
                  </a:rPr>
                  <a:t>。</a:t>
                </a:r>
                <a:endParaRPr lang="en-US" altLang="zh-CN" sz="2800" b="0" dirty="0">
                  <a:solidFill>
                    <a:schemeClr val="tx1"/>
                  </a:solidFill>
                </a:endParaRPr>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352" t="-42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1022880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公式集合与模型</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3.5.10</a:t>
                </a:r>
                <a:r>
                  <a:rPr lang="zh-CN" altLang="en-US" dirty="0">
                    <a:solidFill>
                      <a:srgbClr val="0070C0"/>
                    </a:solidFill>
                    <a:latin typeface="Times New Roman" panose="02020603050405020304" pitchFamily="18" charset="0"/>
                  </a:rPr>
                  <a:t> </a:t>
                </a:r>
                <a:r>
                  <a:rPr lang="zh-CN" altLang="en-US" b="0" dirty="0">
                    <a:solidFill>
                      <a:schemeClr val="tx1"/>
                    </a:solidFill>
                  </a:rPr>
                  <a:t>给定合式公式集合</a:t>
                </a:r>
                <a14:m>
                  <m:oMath xmlns:m="http://schemas.openxmlformats.org/officeDocument/2006/math">
                    <m:r>
                      <a:rPr lang="zh-CN" altLang="en-US" b="1" i="1" dirty="0">
                        <a:solidFill>
                          <a:schemeClr val="tx1"/>
                        </a:solidFill>
                        <a:latin typeface="Cambria Math" panose="02040503050406030204" pitchFamily="18" charset="0"/>
                      </a:rPr>
                      <m:t>𝜞</m:t>
                    </m:r>
                    <m:r>
                      <a:rPr lang="en-US" altLang="zh-CN" b="1" i="1" dirty="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𝑸</m:t>
                        </m:r>
                      </m:e>
                      <m:sub>
                        <m:r>
                          <a:rPr lang="en-US" altLang="zh-CN" b="1" i="1" dirty="0">
                            <a:solidFill>
                              <a:schemeClr val="tx1"/>
                            </a:solidFill>
                            <a:latin typeface="Cambria Math" panose="02040503050406030204" pitchFamily="18" charset="0"/>
                          </a:rPr>
                          <m:t>𝟏</m:t>
                        </m:r>
                      </m:sub>
                    </m:sSub>
                    <m:r>
                      <a:rPr lang="en-US" altLang="zh-CN" b="1" i="1" dirty="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𝑸</m:t>
                        </m:r>
                      </m:e>
                      <m:sub>
                        <m:r>
                          <a:rPr lang="en-US" altLang="zh-CN" b="1" i="1" dirty="0">
                            <a:solidFill>
                              <a:schemeClr val="tx1"/>
                            </a:solidFill>
                            <a:latin typeface="Cambria Math" panose="02040503050406030204" pitchFamily="18" charset="0"/>
                          </a:rPr>
                          <m:t>𝒏</m:t>
                        </m:r>
                      </m:sub>
                    </m:sSub>
                    <m:r>
                      <a:rPr lang="en-US" altLang="zh-CN" b="1" i="1" dirty="0">
                        <a:solidFill>
                          <a:schemeClr val="tx1"/>
                        </a:solidFill>
                        <a:latin typeface="Cambria Math" panose="02040503050406030204" pitchFamily="18" charset="0"/>
                      </a:rPr>
                      <m:t>}</m:t>
                    </m:r>
                  </m:oMath>
                </a14:m>
                <a:r>
                  <a:rPr lang="zh-CN" altLang="en-US" b="0" dirty="0">
                    <a:solidFill>
                      <a:schemeClr val="tx1"/>
                    </a:solidFill>
                  </a:rPr>
                  <a:t>，</a:t>
                </a:r>
                <a:r>
                  <a:rPr lang="zh-CN" altLang="en-US" dirty="0">
                    <a:solidFill>
                      <a:schemeClr val="tx1"/>
                    </a:solidFill>
                  </a:rPr>
                  <a:t>模型</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r>
                      <a:rPr lang="en-US" altLang="zh-CN" b="1" i="1" dirty="0">
                        <a:solidFill>
                          <a:schemeClr val="tx1"/>
                        </a:solidFill>
                        <a:latin typeface="Cambria Math" panose="02040503050406030204" pitchFamily="18" charset="0"/>
                        <a:ea typeface="Cambria Math" panose="02040503050406030204" pitchFamily="18" charset="0"/>
                      </a:rPr>
                      <m:t>=&lt;</m:t>
                    </m:r>
                    <m:r>
                      <a:rPr lang="en-US" altLang="zh-CN" b="1" i="1" dirty="0">
                        <a:solidFill>
                          <a:schemeClr val="tx1"/>
                        </a:solidFill>
                        <a:latin typeface="Cambria Math" panose="02040503050406030204" pitchFamily="18" charset="0"/>
                        <a:ea typeface="Cambria Math" panose="02040503050406030204" pitchFamily="18" charset="0"/>
                      </a:rPr>
                      <m:t>𝑫</m:t>
                    </m:r>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&gt;</m:t>
                    </m:r>
                  </m:oMath>
                </a14:m>
                <a:r>
                  <a:rPr lang="zh-CN" altLang="en-US" b="0" dirty="0">
                    <a:solidFill>
                      <a:schemeClr val="tx1"/>
                    </a:solidFill>
                  </a:rPr>
                  <a:t>使得对于每个公式</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𝑸</m:t>
                        </m:r>
                      </m:e>
                      <m:sub>
                        <m:r>
                          <a:rPr lang="en-US" altLang="zh-CN" b="1" i="1" dirty="0">
                            <a:solidFill>
                              <a:schemeClr val="tx1"/>
                            </a:solidFill>
                            <a:latin typeface="Cambria Math" panose="02040503050406030204" pitchFamily="18" charset="0"/>
                          </a:rPr>
                          <m:t>𝒌</m:t>
                        </m:r>
                      </m:sub>
                    </m:sSub>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rPr>
                      <m:t>𝜞</m:t>
                    </m:r>
                  </m:oMath>
                </a14:m>
                <a:r>
                  <a:rPr lang="zh-CN" altLang="en-US" b="0" dirty="0">
                    <a:solidFill>
                      <a:schemeClr val="tx1"/>
                    </a:solidFill>
                  </a:rPr>
                  <a:t>，有</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zh-CN" altLang="en-US" b="1" i="1" dirty="0">
                            <a:solidFill>
                              <a:schemeClr val="tx1"/>
                            </a:solidFill>
                            <a:latin typeface="Cambria Math" panose="02040503050406030204" pitchFamily="18" charset="0"/>
                          </a:rPr>
                          <m:t>𝝈</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𝑸</m:t>
                        </m:r>
                      </m:e>
                      <m:sub>
                        <m:r>
                          <a:rPr lang="en-US" altLang="zh-CN" b="1" i="1" dirty="0">
                            <a:solidFill>
                              <a:schemeClr val="tx1"/>
                            </a:solidFill>
                            <a:latin typeface="Cambria Math" panose="02040503050406030204" pitchFamily="18" charset="0"/>
                          </a:rPr>
                          <m:t>𝒌</m:t>
                        </m:r>
                      </m:sub>
                    </m:sSub>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oMath>
                </a14:m>
                <a:r>
                  <a:rPr lang="zh-CN" altLang="en-US" b="0" dirty="0">
                    <a:solidFill>
                      <a:schemeClr val="tx1"/>
                    </a:solidFill>
                  </a:rPr>
                  <a:t>成立，则称公式集合</a:t>
                </a:r>
                <a14:m>
                  <m:oMath xmlns:m="http://schemas.openxmlformats.org/officeDocument/2006/math">
                    <m:r>
                      <a:rPr lang="zh-CN" altLang="en-US" b="1" i="1" dirty="0">
                        <a:solidFill>
                          <a:schemeClr val="tx1"/>
                        </a:solidFill>
                        <a:latin typeface="Cambria Math" panose="02040503050406030204" pitchFamily="18" charset="0"/>
                      </a:rPr>
                      <m:t>𝜞</m:t>
                    </m:r>
                  </m:oMath>
                </a14:m>
                <a:r>
                  <a:rPr lang="zh-CN" altLang="en-US" b="0" dirty="0">
                    <a:solidFill>
                      <a:schemeClr val="tx1"/>
                    </a:solidFill>
                  </a:rPr>
                  <a:t>关于模型</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oMath>
                </a14:m>
                <a:r>
                  <a:rPr lang="zh-CN" altLang="en-US" b="0" dirty="0">
                    <a:solidFill>
                      <a:schemeClr val="tx1"/>
                    </a:solidFill>
                  </a:rPr>
                  <a:t>是可满足的，简称</a:t>
                </a:r>
                <a14:m>
                  <m:oMath xmlns:m="http://schemas.openxmlformats.org/officeDocument/2006/math">
                    <m:r>
                      <a:rPr lang="zh-CN" altLang="en-US" b="1" i="1" dirty="0">
                        <a:solidFill>
                          <a:schemeClr val="tx1"/>
                        </a:solidFill>
                        <a:latin typeface="Cambria Math" panose="02040503050406030204" pitchFamily="18" charset="0"/>
                      </a:rPr>
                      <m:t>𝜞</m:t>
                    </m:r>
                  </m:oMath>
                </a14:m>
                <a:r>
                  <a:rPr lang="zh-CN" altLang="en-US" b="0" dirty="0">
                    <a:solidFill>
                      <a:schemeClr val="tx1"/>
                    </a:solidFill>
                  </a:rPr>
                  <a:t>可满足。也称模型</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&lt;</m:t>
                    </m:r>
                    <m:r>
                      <a:rPr lang="en-US" altLang="zh-CN" b="1" i="1" dirty="0">
                        <a:solidFill>
                          <a:schemeClr val="tx1"/>
                        </a:solidFill>
                        <a:latin typeface="Cambria Math" panose="02040503050406030204" pitchFamily="18" charset="0"/>
                        <a:ea typeface="Cambria Math" panose="02040503050406030204" pitchFamily="18" charset="0"/>
                      </a:rPr>
                      <m:t>𝑫</m:t>
                    </m:r>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&gt;</m:t>
                    </m:r>
                  </m:oMath>
                </a14:m>
                <a:r>
                  <a:rPr lang="zh-CN" altLang="en-US" b="0" dirty="0">
                    <a:solidFill>
                      <a:schemeClr val="tx1"/>
                    </a:solidFill>
                  </a:rPr>
                  <a:t>满足</a:t>
                </a:r>
                <a14:m>
                  <m:oMath xmlns:m="http://schemas.openxmlformats.org/officeDocument/2006/math">
                    <m:r>
                      <a:rPr lang="zh-CN" altLang="en-US" b="1" i="1" dirty="0">
                        <a:solidFill>
                          <a:schemeClr val="tx1"/>
                        </a:solidFill>
                        <a:latin typeface="Cambria Math" panose="02040503050406030204" pitchFamily="18" charset="0"/>
                      </a:rPr>
                      <m:t>𝜞</m:t>
                    </m:r>
                  </m:oMath>
                </a14:m>
                <a:r>
                  <a:rPr lang="zh-CN" altLang="en-US" b="0" dirty="0">
                    <a:solidFill>
                      <a:schemeClr val="tx1"/>
                    </a:solidFill>
                  </a:rPr>
                  <a:t>，记为</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m:t>
                        </m:r>
                      </m:e>
                      <m:sub>
                        <m:r>
                          <a:rPr lang="en-US" altLang="zh-CN" b="1" i="1" dirty="0">
                            <a:solidFill>
                              <a:schemeClr val="tx1"/>
                            </a:solidFill>
                            <a:latin typeface="Cambria Math" panose="02040503050406030204" pitchFamily="18" charset="0"/>
                          </a:rPr>
                          <m:t>𝑴</m:t>
                        </m:r>
                      </m:sub>
                    </m:sSub>
                    <m:r>
                      <a:rPr lang="zh-CN" altLang="en-US" b="1" i="1" dirty="0">
                        <a:solidFill>
                          <a:schemeClr val="tx1"/>
                        </a:solidFill>
                        <a:latin typeface="Cambria Math" panose="02040503050406030204" pitchFamily="18" charset="0"/>
                      </a:rPr>
                      <m:t>𝜞</m:t>
                    </m:r>
                  </m:oMath>
                </a14:m>
                <a:r>
                  <a:rPr lang="zh-CN" altLang="en-US" b="0" dirty="0">
                    <a:solidFill>
                      <a:schemeClr val="tx1"/>
                    </a:solidFill>
                  </a:rPr>
                  <a:t>。</a:t>
                </a:r>
                <a:endParaRPr lang="en-US" altLang="zh-CN" b="0" dirty="0">
                  <a:solidFill>
                    <a:schemeClr val="tx1"/>
                  </a:solidFill>
                </a:endParaRPr>
              </a:p>
              <a:p>
                <a:pPr marL="469900" indent="-457200">
                  <a:lnSpc>
                    <a:spcPct val="125000"/>
                  </a:lnSpc>
                  <a:buClr>
                    <a:srgbClr val="660033"/>
                  </a:buClr>
                  <a:buSzPct val="69117"/>
                  <a:tabLst>
                    <a:tab pos="356235" algn="l"/>
                  </a:tabLst>
                </a:pPr>
                <a:endParaRPr lang="en-US" altLang="zh-CN" b="0" dirty="0">
                  <a:solidFill>
                    <a:schemeClr val="tx1"/>
                  </a:solidFill>
                </a:endParaRPr>
              </a:p>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定理</a:t>
                </a:r>
                <a:r>
                  <a:rPr lang="en-US" altLang="zh-CN" dirty="0">
                    <a:solidFill>
                      <a:srgbClr val="0070C0"/>
                    </a:solidFill>
                    <a:latin typeface="Times New Roman" panose="02020603050405020304" pitchFamily="18" charset="0"/>
                  </a:rPr>
                  <a:t>3.5.1</a:t>
                </a:r>
                <a:r>
                  <a:rPr lang="zh-CN" altLang="en-US" dirty="0">
                    <a:solidFill>
                      <a:srgbClr val="0070C0"/>
                    </a:solidFill>
                    <a:latin typeface="Times New Roman" panose="02020603050405020304" pitchFamily="18" charset="0"/>
                  </a:rPr>
                  <a:t> </a:t>
                </a:r>
                <a:r>
                  <a:rPr lang="zh-CN" altLang="en-US" b="0" dirty="0"/>
                  <a:t>给定一个语言</a:t>
                </a:r>
                <a14:m>
                  <m:oMath xmlns:m="http://schemas.openxmlformats.org/officeDocument/2006/math">
                    <m:r>
                      <a:rPr lang="en-US" altLang="zh-CN" b="1" i="1" dirty="0">
                        <a:latin typeface="Cambria Math" panose="02040503050406030204" pitchFamily="18" charset="0"/>
                        <a:ea typeface="Cambria Math" panose="02040503050406030204" pitchFamily="18" charset="0"/>
                      </a:rPr>
                      <m:t>𝑳</m:t>
                    </m:r>
                  </m:oMath>
                </a14:m>
                <a:r>
                  <a:rPr lang="zh-CN" altLang="en-US" b="0" dirty="0"/>
                  <a:t>，设</a:t>
                </a:r>
                <a14:m>
                  <m:oMath xmlns:m="http://schemas.openxmlformats.org/officeDocument/2006/math">
                    <m:r>
                      <a:rPr lang="zh-CN" altLang="en-US" b="1" i="1" dirty="0">
                        <a:latin typeface="Cambria Math" panose="02040503050406030204" pitchFamily="18" charset="0"/>
                      </a:rPr>
                      <m:t>𝜞</m:t>
                    </m:r>
                    <m:r>
                      <a:rPr lang="en-US" altLang="zh-CN" b="1"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𝟏</m:t>
                        </m:r>
                      </m:sub>
                    </m:sSub>
                    <m:r>
                      <a:rPr lang="en-US" altLang="zh-CN" b="1"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𝒏</m:t>
                        </m:r>
                      </m:sub>
                    </m:sSub>
                    <m:r>
                      <a:rPr lang="en-US" altLang="zh-CN" b="1" i="1" dirty="0">
                        <a:latin typeface="Cambria Math" panose="02040503050406030204" pitchFamily="18" charset="0"/>
                      </a:rPr>
                      <m:t>}</m:t>
                    </m:r>
                  </m:oMath>
                </a14:m>
                <a:r>
                  <a:rPr lang="zh-CN" altLang="en-US" b="0" dirty="0"/>
                  <a:t>，</a:t>
                </a:r>
                <a:r>
                  <a:rPr lang="en-US" altLang="zh-CN" b="0" dirty="0"/>
                  <a:t> </a:t>
                </a:r>
                <a14:m>
                  <m:oMath xmlns:m="http://schemas.openxmlformats.org/officeDocument/2006/math">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𝟏</m:t>
                        </m:r>
                      </m:sub>
                    </m:sSub>
                    <m:r>
                      <a:rPr lang="en-US" altLang="zh-CN" b="1"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𝒏</m:t>
                        </m:r>
                      </m:sub>
                    </m:sSub>
                  </m:oMath>
                </a14:m>
                <a:r>
                  <a:rPr lang="zh-CN" altLang="en-US" b="0" dirty="0"/>
                  <a:t>是它的</a:t>
                </a:r>
                <a14:m>
                  <m:oMath xmlns:m="http://schemas.openxmlformats.org/officeDocument/2006/math">
                    <m:r>
                      <a:rPr lang="en-US" altLang="zh-CN" b="1" i="1" dirty="0">
                        <a:latin typeface="Cambria Math" panose="02040503050406030204" pitchFamily="18" charset="0"/>
                      </a:rPr>
                      <m:t>𝒏</m:t>
                    </m:r>
                  </m:oMath>
                </a14:m>
                <a:r>
                  <a:rPr lang="zh-CN" altLang="en-US" b="0" dirty="0"/>
                  <a:t>个公式</a:t>
                </a:r>
                <a14:m>
                  <m:oMath xmlns:m="http://schemas.openxmlformats.org/officeDocument/2006/math">
                    <m:r>
                      <a:rPr lang="en-US" altLang="zh-CN" b="1" i="1" dirty="0">
                        <a:latin typeface="Cambria Math" panose="02040503050406030204" pitchFamily="18" charset="0"/>
                      </a:rPr>
                      <m:t>(</m:t>
                    </m:r>
                    <m:r>
                      <a:rPr lang="en-US" altLang="zh-CN" b="1" i="1" dirty="0">
                        <a:latin typeface="Cambria Math" panose="02040503050406030204" pitchFamily="18" charset="0"/>
                      </a:rPr>
                      <m:t>𝒏</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𝟏</m:t>
                    </m:r>
                    <m:r>
                      <a:rPr lang="en-US" altLang="zh-CN" b="1" i="1" dirty="0">
                        <a:latin typeface="Cambria Math" panose="02040503050406030204" pitchFamily="18" charset="0"/>
                        <a:ea typeface="Cambria Math" panose="02040503050406030204" pitchFamily="18" charset="0"/>
                      </a:rPr>
                      <m:t>)</m:t>
                    </m:r>
                  </m:oMath>
                </a14:m>
                <a:r>
                  <a:rPr lang="zh-CN" altLang="en-US" dirty="0"/>
                  <a:t>，</a:t>
                </a:r>
                <a14:m>
                  <m:oMath xmlns:m="http://schemas.openxmlformats.org/officeDocument/2006/math">
                    <m:r>
                      <a:rPr lang="en-US" altLang="zh-CN" b="1" i="1" dirty="0">
                        <a:latin typeface="Cambria Math" panose="02040503050406030204" pitchFamily="18" charset="0"/>
                        <a:ea typeface="Cambria Math" panose="02040503050406030204" pitchFamily="18" charset="0"/>
                      </a:rPr>
                      <m:t>𝑴</m:t>
                    </m:r>
                    <m:r>
                      <a:rPr lang="en-US" altLang="zh-CN" b="1" i="1" dirty="0">
                        <a:latin typeface="Cambria Math" panose="02040503050406030204" pitchFamily="18" charset="0"/>
                        <a:ea typeface="Cambria Math" panose="02040503050406030204" pitchFamily="18" charset="0"/>
                      </a:rPr>
                      <m:t>=&lt;</m:t>
                    </m:r>
                    <m:r>
                      <a:rPr lang="en-US" altLang="zh-CN" b="1" i="1" dirty="0">
                        <a:latin typeface="Cambria Math" panose="02040503050406030204" pitchFamily="18" charset="0"/>
                        <a:ea typeface="Cambria Math" panose="02040503050406030204" pitchFamily="18" charset="0"/>
                      </a:rPr>
                      <m:t>𝑫</m:t>
                    </m:r>
                    <m:r>
                      <a:rPr lang="en-US" altLang="zh-CN" b="1"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ea typeface="Cambria Math" panose="02040503050406030204" pitchFamily="18" charset="0"/>
                      </a:rPr>
                      <m:t>𝝈</m:t>
                    </m:r>
                    <m:r>
                      <a:rPr lang="en-US" altLang="zh-CN" b="1" i="1" dirty="0">
                        <a:latin typeface="Cambria Math" panose="02040503050406030204" pitchFamily="18" charset="0"/>
                        <a:ea typeface="Cambria Math" panose="02040503050406030204" pitchFamily="18" charset="0"/>
                      </a:rPr>
                      <m:t>&gt;</m:t>
                    </m:r>
                  </m:oMath>
                </a14:m>
                <a:r>
                  <a:rPr lang="zh-CN" altLang="en-US" b="0" dirty="0"/>
                  <a:t>是模型，则</a:t>
                </a:r>
                <a14:m>
                  <m:oMath xmlns:m="http://schemas.openxmlformats.org/officeDocument/2006/math">
                    <m:r>
                      <a:rPr lang="zh-CN" altLang="en-US" b="1" i="1" dirty="0">
                        <a:latin typeface="Cambria Math" panose="02040503050406030204" pitchFamily="18" charset="0"/>
                      </a:rPr>
                      <m:t>𝝈</m:t>
                    </m:r>
                    <m:r>
                      <a:rPr lang="en-US" altLang="zh-CN" b="1" i="1" dirty="0">
                        <a:latin typeface="Cambria Math" panose="02040503050406030204" pitchFamily="18" charset="0"/>
                      </a:rPr>
                      <m:t>(</m:t>
                    </m:r>
                    <m:r>
                      <a:rPr lang="zh-CN" altLang="en-US" b="1" i="1" dirty="0">
                        <a:latin typeface="Cambria Math" panose="02040503050406030204" pitchFamily="18" charset="0"/>
                      </a:rPr>
                      <m:t>𝜞</m:t>
                    </m:r>
                    <m:r>
                      <a:rPr lang="en-US" altLang="zh-CN" b="1" i="1" dirty="0">
                        <a:latin typeface="Cambria Math" panose="02040503050406030204" pitchFamily="18" charset="0"/>
                      </a:rPr>
                      <m:t>)=</m:t>
                    </m:r>
                    <m:r>
                      <a:rPr lang="en-US" altLang="zh-CN" b="1" i="1" dirty="0">
                        <a:latin typeface="Cambria Math" panose="02040503050406030204" pitchFamily="18" charset="0"/>
                      </a:rPr>
                      <m:t>𝟏</m:t>
                    </m:r>
                  </m:oMath>
                </a14:m>
                <a:r>
                  <a:rPr lang="zh-CN" altLang="en-US" b="0" dirty="0"/>
                  <a:t>当且仅当</a:t>
                </a:r>
                <a14:m>
                  <m:oMath xmlns:m="http://schemas.openxmlformats.org/officeDocument/2006/math">
                    <m:r>
                      <a:rPr lang="zh-CN" altLang="en-US" b="1" i="1" dirty="0">
                        <a:latin typeface="Cambria Math" panose="02040503050406030204" pitchFamily="18" charset="0"/>
                      </a:rPr>
                      <m:t>𝝈</m:t>
                    </m:r>
                    <m:r>
                      <a:rPr lang="en-US" altLang="zh-CN" b="1"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𝟏</m:t>
                        </m:r>
                      </m:sub>
                    </m:sSub>
                    <m:r>
                      <a:rPr lang="en-US" altLang="zh-CN" b="1" i="1" dirty="0" smtClean="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𝟏</m:t>
                        </m:r>
                      </m:sub>
                    </m:sSub>
                    <m:r>
                      <a:rPr lang="en-US" altLang="zh-CN" b="1"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𝑸</m:t>
                        </m:r>
                      </m:e>
                      <m:sub>
                        <m:r>
                          <a:rPr lang="en-US" altLang="zh-CN" b="1" i="1" dirty="0">
                            <a:latin typeface="Cambria Math" panose="02040503050406030204" pitchFamily="18" charset="0"/>
                          </a:rPr>
                          <m:t>𝒏</m:t>
                        </m:r>
                      </m:sub>
                    </m:sSub>
                    <m:r>
                      <a:rPr lang="en-US" altLang="zh-CN" b="1" i="1" dirty="0">
                        <a:latin typeface="Cambria Math" panose="02040503050406030204" pitchFamily="18" charset="0"/>
                      </a:rPr>
                      <m:t>)=</m:t>
                    </m:r>
                    <m:r>
                      <a:rPr lang="en-US" altLang="zh-CN" b="1" i="1" dirty="0">
                        <a:latin typeface="Cambria Math" panose="02040503050406030204" pitchFamily="18" charset="0"/>
                      </a:rPr>
                      <m:t>𝟏</m:t>
                    </m:r>
                    <m:r>
                      <a:rPr lang="en-US" altLang="zh-CN" b="1" i="1" dirty="0">
                        <a:latin typeface="Cambria Math" panose="02040503050406030204" pitchFamily="18" charset="0"/>
                      </a:rPr>
                      <m:t> </m:t>
                    </m:r>
                  </m:oMath>
                </a14:m>
                <a:endParaRPr lang="en-US" altLang="zh-CN" b="0" dirty="0"/>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352" t="-42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2179778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87A28-1EA0-5141-8C70-18F9B7C1000D}"/>
              </a:ext>
            </a:extLst>
          </p:cNvPr>
          <p:cNvSpPr>
            <a:spLocks noGrp="1"/>
          </p:cNvSpPr>
          <p:nvPr>
            <p:ph type="title"/>
          </p:nvPr>
        </p:nvSpPr>
        <p:spPr/>
        <p:txBody>
          <a:bodyPr/>
          <a:lstStyle/>
          <a:p>
            <a:r>
              <a:rPr lang="zh-CN" altLang="en-US" spc="-5" dirty="0"/>
              <a:t>谓词合式公式的逻辑推论</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6E586F-F64E-9240-8A96-179F871CFBB1}"/>
                  </a:ext>
                </a:extLst>
              </p:cNvPr>
              <p:cNvSpPr>
                <a:spLocks noGrp="1"/>
              </p:cNvSpPr>
              <p:nvPr>
                <p:ph idx="1"/>
              </p:nvPr>
            </p:nvSpPr>
            <p:spPr>
              <a:xfrm>
                <a:off x="276226" y="946150"/>
                <a:ext cx="8646101" cy="5716588"/>
              </a:xfrm>
            </p:spPr>
            <p:txBody>
              <a:bodyPr/>
              <a:lstStyle/>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3.5.11</a:t>
                </a:r>
                <a:r>
                  <a:rPr lang="zh-CN" altLang="en-US" dirty="0">
                    <a:solidFill>
                      <a:srgbClr val="0070C0"/>
                    </a:solidFill>
                    <a:latin typeface="Times New Roman" panose="02020603050405020304" pitchFamily="18" charset="0"/>
                  </a:rPr>
                  <a:t> </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rPr>
                  <a:t>和</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𝑹</m:t>
                    </m:r>
                  </m:oMath>
                </a14:m>
                <a:r>
                  <a:rPr lang="zh-CN" altLang="en-US" b="0" dirty="0">
                    <a:solidFill>
                      <a:schemeClr val="tx1"/>
                    </a:solidFill>
                  </a:rPr>
                  <a:t>是谓词合式公式，若存在模型</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r>
                      <a:rPr lang="en-US" altLang="zh-CN" b="1" i="1" dirty="0">
                        <a:solidFill>
                          <a:schemeClr val="tx1"/>
                        </a:solidFill>
                        <a:latin typeface="Cambria Math" panose="02040503050406030204" pitchFamily="18" charset="0"/>
                        <a:ea typeface="Cambria Math" panose="02040503050406030204" pitchFamily="18" charset="0"/>
                      </a:rPr>
                      <m:t>=&lt;</m:t>
                    </m:r>
                    <m:r>
                      <a:rPr lang="en-US" altLang="zh-CN" b="1" i="1" dirty="0">
                        <a:solidFill>
                          <a:schemeClr val="tx1"/>
                        </a:solidFill>
                        <a:latin typeface="Cambria Math" panose="02040503050406030204" pitchFamily="18" charset="0"/>
                        <a:ea typeface="Cambria Math" panose="02040503050406030204" pitchFamily="18" charset="0"/>
                      </a:rPr>
                      <m:t>𝑫</m:t>
                    </m:r>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&gt; </m:t>
                    </m:r>
                  </m:oMath>
                </a14:m>
                <a:r>
                  <a:rPr lang="zh-CN" altLang="en-US" b="0" dirty="0">
                    <a:solidFill>
                      <a:schemeClr val="tx1"/>
                    </a:solidFill>
                  </a:rPr>
                  <a:t>，使得当</a:t>
                </a:r>
                <a14:m>
                  <m:oMath xmlns:m="http://schemas.openxmlformats.org/officeDocument/2006/math">
                    <m:r>
                      <a:rPr lang="zh-CN" altLang="en-US" b="1" i="1" dirty="0">
                        <a:solidFill>
                          <a:schemeClr val="tx1"/>
                        </a:solidFill>
                        <a:latin typeface="Cambria Math" panose="02040503050406030204" pitchFamily="18" charset="0"/>
                      </a:rPr>
                      <m:t>𝝈</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𝑸</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oMath>
                </a14:m>
                <a:r>
                  <a:rPr lang="zh-CN" altLang="en-US" b="0" dirty="0">
                    <a:solidFill>
                      <a:schemeClr val="tx1"/>
                    </a:solidFill>
                  </a:rPr>
                  <a:t>时，有</a:t>
                </a:r>
                <a14:m>
                  <m:oMath xmlns:m="http://schemas.openxmlformats.org/officeDocument/2006/math">
                    <m:r>
                      <a:rPr lang="zh-CN" altLang="en-US" b="1" i="1" dirty="0">
                        <a:solidFill>
                          <a:schemeClr val="tx1"/>
                        </a:solidFill>
                        <a:latin typeface="Cambria Math" panose="02040503050406030204" pitchFamily="18" charset="0"/>
                      </a:rPr>
                      <m:t>𝝈</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𝑹</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r>
                      <a:rPr lang="en-US" altLang="zh-CN" b="1" i="1" dirty="0">
                        <a:solidFill>
                          <a:schemeClr val="tx1"/>
                        </a:solidFill>
                        <a:latin typeface="Cambria Math" panose="02040503050406030204" pitchFamily="18" charset="0"/>
                      </a:rPr>
                      <m:t> </m:t>
                    </m:r>
                  </m:oMath>
                </a14:m>
                <a:r>
                  <a:rPr lang="zh-CN" altLang="en-US" b="0" dirty="0">
                    <a:solidFill>
                      <a:schemeClr val="tx1"/>
                    </a:solidFill>
                  </a:rPr>
                  <a:t>，则称</a:t>
                </a:r>
                <a14:m>
                  <m:oMath xmlns:m="http://schemas.openxmlformats.org/officeDocument/2006/math">
                    <m:r>
                      <a:rPr lang="en-US" altLang="zh-CN" b="1" i="1" dirty="0">
                        <a:solidFill>
                          <a:schemeClr val="tx1"/>
                        </a:solidFill>
                        <a:latin typeface="Cambria Math" panose="02040503050406030204" pitchFamily="18" charset="0"/>
                      </a:rPr>
                      <m:t>𝑹</m:t>
                    </m:r>
                  </m:oMath>
                </a14:m>
                <a:r>
                  <a:rPr lang="zh-CN" altLang="en-US" b="0" dirty="0">
                    <a:solidFill>
                      <a:schemeClr val="tx1"/>
                    </a:solidFill>
                  </a:rPr>
                  <a:t>是</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𝑸</m:t>
                    </m:r>
                  </m:oMath>
                </a14:m>
                <a:r>
                  <a:rPr lang="zh-CN" altLang="en-US" b="0" dirty="0">
                    <a:solidFill>
                      <a:schemeClr val="tx1"/>
                    </a:solidFill>
                  </a:rPr>
                  <a:t>关于模型</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oMath>
                </a14:m>
                <a:r>
                  <a:rPr lang="zh-CN" altLang="en-US" b="0" dirty="0">
                    <a:solidFill>
                      <a:schemeClr val="tx1"/>
                    </a:solidFill>
                  </a:rPr>
                  <a:t>上的逻辑推论，记为</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en-US" altLang="zh-CN" b="1" i="1" dirty="0">
                            <a:solidFill>
                              <a:schemeClr val="tx1"/>
                            </a:solidFill>
                            <a:latin typeface="Cambria Math" panose="02040503050406030204" pitchFamily="18" charset="0"/>
                          </a:rPr>
                          <m:t>𝑸</m:t>
                        </m:r>
                        <m:r>
                          <a:rPr lang="en-US" altLang="zh-CN" b="1" i="1" dirty="0">
                            <a:solidFill>
                              <a:schemeClr val="tx1"/>
                            </a:solidFill>
                            <a:latin typeface="Cambria Math" panose="02040503050406030204" pitchFamily="18" charset="0"/>
                          </a:rPr>
                          <m:t>⊨</m:t>
                        </m:r>
                      </m:e>
                      <m:sub>
                        <m:r>
                          <a:rPr lang="en-US" altLang="zh-CN" b="1" i="1" dirty="0">
                            <a:solidFill>
                              <a:schemeClr val="tx1"/>
                            </a:solidFill>
                            <a:latin typeface="Cambria Math" panose="02040503050406030204" pitchFamily="18" charset="0"/>
                          </a:rPr>
                          <m:t>𝑴</m:t>
                        </m:r>
                      </m:sub>
                    </m:sSub>
                    <m:r>
                      <a:rPr lang="en-US" altLang="zh-CN" b="1" i="1" dirty="0">
                        <a:solidFill>
                          <a:schemeClr val="tx1"/>
                        </a:solidFill>
                        <a:latin typeface="Cambria Math" panose="02040503050406030204" pitchFamily="18" charset="0"/>
                      </a:rPr>
                      <m:t>𝑹</m:t>
                    </m:r>
                    <m:r>
                      <a:rPr lang="en-US" altLang="zh-CN" b="1" i="1" dirty="0">
                        <a:solidFill>
                          <a:schemeClr val="tx1"/>
                        </a:solidFill>
                        <a:latin typeface="Cambria Math" panose="02040503050406030204" pitchFamily="18" charset="0"/>
                      </a:rPr>
                      <m:t> </m:t>
                    </m:r>
                  </m:oMath>
                </a14:m>
                <a:r>
                  <a:rPr lang="zh-CN" altLang="en-US" b="0" dirty="0">
                    <a:solidFill>
                      <a:schemeClr val="tx1"/>
                    </a:solidFill>
                  </a:rPr>
                  <a:t>。</a:t>
                </a:r>
                <a:endParaRPr lang="en-US" altLang="zh-CN" b="0" dirty="0">
                  <a:solidFill>
                    <a:schemeClr val="tx1"/>
                  </a:solidFill>
                </a:endParaRPr>
              </a:p>
              <a:p>
                <a:pPr marL="469900" indent="-457200">
                  <a:lnSpc>
                    <a:spcPct val="125000"/>
                  </a:lnSpc>
                  <a:buClr>
                    <a:srgbClr val="660033"/>
                  </a:buClr>
                  <a:buSzPct val="69117"/>
                  <a:tabLst>
                    <a:tab pos="356235" algn="l"/>
                  </a:tabLst>
                </a:pPr>
                <a:endParaRPr lang="en-US" altLang="zh-CN" b="0" dirty="0">
                  <a:solidFill>
                    <a:schemeClr val="tx1"/>
                  </a:solidFill>
                </a:endParaRPr>
              </a:p>
              <a:p>
                <a:pPr marL="469900" indent="-457200">
                  <a:lnSpc>
                    <a:spcPct val="125000"/>
                  </a:lnSpc>
                  <a:buClr>
                    <a:srgbClr val="660033"/>
                  </a:buClr>
                  <a:buSzPct val="69117"/>
                  <a:tabLst>
                    <a:tab pos="356235" algn="l"/>
                  </a:tabLst>
                </a:pPr>
                <a:r>
                  <a:rPr lang="zh-CN" altLang="en-US" dirty="0">
                    <a:solidFill>
                      <a:srgbClr val="0070C0"/>
                    </a:solidFill>
                    <a:latin typeface="Times New Roman" panose="02020603050405020304" pitchFamily="18" charset="0"/>
                  </a:rPr>
                  <a:t>定义</a:t>
                </a:r>
                <a:r>
                  <a:rPr lang="en-US" altLang="zh-CN" dirty="0">
                    <a:solidFill>
                      <a:srgbClr val="0070C0"/>
                    </a:solidFill>
                    <a:latin typeface="Times New Roman" panose="02020603050405020304" pitchFamily="18" charset="0"/>
                  </a:rPr>
                  <a:t>3.5.12</a:t>
                </a:r>
                <a:r>
                  <a:rPr lang="zh-CN" altLang="en-US" dirty="0">
                    <a:solidFill>
                      <a:srgbClr val="0070C0"/>
                    </a:solidFill>
                    <a:latin typeface="Times New Roman" panose="02020603050405020304" pitchFamily="18" charset="0"/>
                  </a:rPr>
                  <a:t> </a:t>
                </a:r>
                <a:r>
                  <a:rPr lang="zh-CN" altLang="en-US" b="0" dirty="0">
                    <a:solidFill>
                      <a:schemeClr val="tx1"/>
                    </a:solidFill>
                  </a:rPr>
                  <a:t>设</a:t>
                </a:r>
                <a14:m>
                  <m:oMath xmlns:m="http://schemas.openxmlformats.org/officeDocument/2006/math">
                    <m:r>
                      <a:rPr lang="zh-CN" altLang="en-US" b="1" i="1" dirty="0">
                        <a:solidFill>
                          <a:schemeClr val="tx1"/>
                        </a:solidFill>
                        <a:latin typeface="Cambria Math" panose="02040503050406030204" pitchFamily="18" charset="0"/>
                      </a:rPr>
                      <m:t>𝜞</m:t>
                    </m:r>
                  </m:oMath>
                </a14:m>
                <a:r>
                  <a:rPr lang="zh-CN" altLang="en-US" b="0" dirty="0">
                    <a:solidFill>
                      <a:schemeClr val="tx1"/>
                    </a:solidFill>
                  </a:rPr>
                  <a:t>是谓词合式公式集合，</a:t>
                </a:r>
                <a:r>
                  <a:rPr lang="en-US" altLang="zh-CN" dirty="0">
                    <a:solidFill>
                      <a:schemeClr val="tx1"/>
                    </a:solidFill>
                  </a:rPr>
                  <a:t> </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𝑹</m:t>
                    </m:r>
                  </m:oMath>
                </a14:m>
                <a:r>
                  <a:rPr lang="zh-CN" altLang="en-US" b="0" dirty="0">
                    <a:solidFill>
                      <a:schemeClr val="tx1"/>
                    </a:solidFill>
                  </a:rPr>
                  <a:t>是谓词合式公式，若存在模型</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r>
                      <a:rPr lang="en-US" altLang="zh-CN" b="1" i="1" dirty="0">
                        <a:solidFill>
                          <a:schemeClr val="tx1"/>
                        </a:solidFill>
                        <a:latin typeface="Cambria Math" panose="02040503050406030204" pitchFamily="18" charset="0"/>
                        <a:ea typeface="Cambria Math" panose="02040503050406030204" pitchFamily="18" charset="0"/>
                      </a:rPr>
                      <m:t>=&lt;</m:t>
                    </m:r>
                    <m:r>
                      <a:rPr lang="en-US" altLang="zh-CN" b="1" i="1" dirty="0">
                        <a:solidFill>
                          <a:schemeClr val="tx1"/>
                        </a:solidFill>
                        <a:latin typeface="Cambria Math" panose="02040503050406030204" pitchFamily="18" charset="0"/>
                        <a:ea typeface="Cambria Math" panose="02040503050406030204" pitchFamily="18" charset="0"/>
                      </a:rPr>
                      <m:t>𝑫</m:t>
                    </m:r>
                    <m:r>
                      <a:rPr lang="en-US" altLang="zh-CN" b="1" i="1" dirty="0">
                        <a:solidFill>
                          <a:schemeClr val="tx1"/>
                        </a:solidFill>
                        <a:latin typeface="Cambria Math" panose="02040503050406030204" pitchFamily="18" charset="0"/>
                        <a:ea typeface="Cambria Math" panose="02040503050406030204" pitchFamily="18" charset="0"/>
                      </a:rPr>
                      <m:t>,</m:t>
                    </m:r>
                    <m:r>
                      <a:rPr lang="zh-CN" altLang="en-US" b="1" i="1" dirty="0">
                        <a:solidFill>
                          <a:schemeClr val="tx1"/>
                        </a:solidFill>
                        <a:latin typeface="Cambria Math" panose="02040503050406030204" pitchFamily="18" charset="0"/>
                        <a:ea typeface="Cambria Math" panose="02040503050406030204" pitchFamily="18" charset="0"/>
                      </a:rPr>
                      <m:t>𝝈</m:t>
                    </m:r>
                    <m:r>
                      <a:rPr lang="en-US" altLang="zh-CN" b="1" i="1" dirty="0">
                        <a:solidFill>
                          <a:schemeClr val="tx1"/>
                        </a:solidFill>
                        <a:latin typeface="Cambria Math" panose="02040503050406030204" pitchFamily="18" charset="0"/>
                        <a:ea typeface="Cambria Math" panose="02040503050406030204" pitchFamily="18" charset="0"/>
                      </a:rPr>
                      <m:t>&gt; </m:t>
                    </m:r>
                  </m:oMath>
                </a14:m>
                <a:r>
                  <a:rPr lang="zh-CN" altLang="en-US" b="0" dirty="0">
                    <a:solidFill>
                      <a:schemeClr val="tx1"/>
                    </a:solidFill>
                  </a:rPr>
                  <a:t>，使得当</a:t>
                </a:r>
                <a14:m>
                  <m:oMath xmlns:m="http://schemas.openxmlformats.org/officeDocument/2006/math">
                    <m:r>
                      <a:rPr lang="zh-CN" altLang="en-US" b="1" i="1" dirty="0">
                        <a:solidFill>
                          <a:schemeClr val="tx1"/>
                        </a:solidFill>
                        <a:latin typeface="Cambria Math" panose="02040503050406030204" pitchFamily="18" charset="0"/>
                      </a:rPr>
                      <m:t>𝝈</m:t>
                    </m:r>
                    <m:r>
                      <a:rPr lang="en-US" altLang="zh-CN" b="1" i="1" dirty="0">
                        <a:solidFill>
                          <a:schemeClr val="tx1"/>
                        </a:solidFill>
                        <a:latin typeface="Cambria Math" panose="02040503050406030204" pitchFamily="18" charset="0"/>
                      </a:rPr>
                      <m:t>(</m:t>
                    </m:r>
                    <m:r>
                      <a:rPr lang="zh-CN" altLang="en-US" b="1" i="1" dirty="0">
                        <a:solidFill>
                          <a:schemeClr val="tx1"/>
                        </a:solidFill>
                        <a:latin typeface="Cambria Math" panose="02040503050406030204" pitchFamily="18" charset="0"/>
                      </a:rPr>
                      <m:t>𝜞</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oMath>
                </a14:m>
                <a:r>
                  <a:rPr lang="zh-CN" altLang="en-US" b="0" dirty="0">
                    <a:solidFill>
                      <a:schemeClr val="tx1"/>
                    </a:solidFill>
                  </a:rPr>
                  <a:t>时，有</a:t>
                </a:r>
                <a14:m>
                  <m:oMath xmlns:m="http://schemas.openxmlformats.org/officeDocument/2006/math">
                    <m:r>
                      <a:rPr lang="zh-CN" altLang="en-US" b="1" i="1" dirty="0">
                        <a:solidFill>
                          <a:schemeClr val="tx1"/>
                        </a:solidFill>
                        <a:latin typeface="Cambria Math" panose="02040503050406030204" pitchFamily="18" charset="0"/>
                      </a:rPr>
                      <m:t>𝝈</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𝑹</m:t>
                    </m:r>
                    <m:r>
                      <a:rPr lang="en-US" altLang="zh-CN" b="1" i="1" dirty="0">
                        <a:solidFill>
                          <a:schemeClr val="tx1"/>
                        </a:solidFill>
                        <a:latin typeface="Cambria Math" panose="02040503050406030204" pitchFamily="18" charset="0"/>
                      </a:rPr>
                      <m:t>)=</m:t>
                    </m:r>
                    <m:r>
                      <a:rPr lang="en-US" altLang="zh-CN" b="1" i="1" dirty="0">
                        <a:solidFill>
                          <a:schemeClr val="tx1"/>
                        </a:solidFill>
                        <a:latin typeface="Cambria Math" panose="02040503050406030204" pitchFamily="18" charset="0"/>
                      </a:rPr>
                      <m:t>𝟏</m:t>
                    </m:r>
                    <m:r>
                      <a:rPr lang="en-US" altLang="zh-CN" b="1" i="1" dirty="0">
                        <a:solidFill>
                          <a:schemeClr val="tx1"/>
                        </a:solidFill>
                        <a:latin typeface="Cambria Math" panose="02040503050406030204" pitchFamily="18" charset="0"/>
                      </a:rPr>
                      <m:t> </m:t>
                    </m:r>
                  </m:oMath>
                </a14:m>
                <a:r>
                  <a:rPr lang="zh-CN" altLang="en-US" b="0" dirty="0">
                    <a:solidFill>
                      <a:schemeClr val="tx1"/>
                    </a:solidFill>
                  </a:rPr>
                  <a:t>，则称</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𝑹</m:t>
                    </m:r>
                  </m:oMath>
                </a14:m>
                <a:r>
                  <a:rPr lang="zh-CN" altLang="en-US" b="0" dirty="0">
                    <a:solidFill>
                      <a:schemeClr val="tx1"/>
                    </a:solidFill>
                  </a:rPr>
                  <a:t>是</a:t>
                </a:r>
                <a14:m>
                  <m:oMath xmlns:m="http://schemas.openxmlformats.org/officeDocument/2006/math">
                    <m:r>
                      <a:rPr lang="zh-CN" altLang="en-US" b="1" i="1" dirty="0">
                        <a:solidFill>
                          <a:schemeClr val="tx1"/>
                        </a:solidFill>
                        <a:latin typeface="Cambria Math" panose="02040503050406030204" pitchFamily="18" charset="0"/>
                      </a:rPr>
                      <m:t>𝜞</m:t>
                    </m:r>
                  </m:oMath>
                </a14:m>
                <a:r>
                  <a:rPr lang="zh-CN" altLang="en-US" b="0" dirty="0">
                    <a:solidFill>
                      <a:schemeClr val="tx1"/>
                    </a:solidFill>
                  </a:rPr>
                  <a:t>关于模型</a:t>
                </a:r>
                <a14:m>
                  <m:oMath xmlns:m="http://schemas.openxmlformats.org/officeDocument/2006/math">
                    <m:r>
                      <a:rPr lang="en-US" altLang="zh-CN" b="1" i="1" dirty="0">
                        <a:solidFill>
                          <a:schemeClr val="tx1"/>
                        </a:solidFill>
                        <a:latin typeface="Cambria Math" panose="02040503050406030204" pitchFamily="18" charset="0"/>
                        <a:ea typeface="Cambria Math" panose="02040503050406030204" pitchFamily="18" charset="0"/>
                      </a:rPr>
                      <m:t>𝑴</m:t>
                    </m:r>
                  </m:oMath>
                </a14:m>
                <a:r>
                  <a:rPr lang="zh-CN" altLang="en-US" b="0" dirty="0">
                    <a:solidFill>
                      <a:schemeClr val="tx1"/>
                    </a:solidFill>
                  </a:rPr>
                  <a:t>上的逻辑推论，记为</a:t>
                </a:r>
                <a14:m>
                  <m:oMath xmlns:m="http://schemas.openxmlformats.org/officeDocument/2006/math">
                    <m:sSub>
                      <m:sSubPr>
                        <m:ctrlPr>
                          <a:rPr lang="en-US" altLang="zh-CN" i="1" dirty="0">
                            <a:solidFill>
                              <a:schemeClr val="tx1"/>
                            </a:solidFill>
                            <a:latin typeface="Cambria Math" panose="02040503050406030204" pitchFamily="18" charset="0"/>
                          </a:rPr>
                        </m:ctrlPr>
                      </m:sSubPr>
                      <m:e>
                        <m:r>
                          <a:rPr lang="zh-CN" altLang="en-US" b="1" i="1" dirty="0">
                            <a:solidFill>
                              <a:schemeClr val="tx1"/>
                            </a:solidFill>
                            <a:latin typeface="Cambria Math" panose="02040503050406030204" pitchFamily="18" charset="0"/>
                          </a:rPr>
                          <m:t>𝜞</m:t>
                        </m:r>
                        <m:r>
                          <a:rPr lang="en-US" altLang="zh-CN" b="1" i="1" dirty="0">
                            <a:solidFill>
                              <a:schemeClr val="tx1"/>
                            </a:solidFill>
                            <a:latin typeface="Cambria Math" panose="02040503050406030204" pitchFamily="18" charset="0"/>
                          </a:rPr>
                          <m:t>⊨</m:t>
                        </m:r>
                      </m:e>
                      <m:sub>
                        <m:r>
                          <a:rPr lang="en-US" altLang="zh-CN" b="1" i="1" dirty="0">
                            <a:solidFill>
                              <a:schemeClr val="tx1"/>
                            </a:solidFill>
                            <a:latin typeface="Cambria Math" panose="02040503050406030204" pitchFamily="18" charset="0"/>
                          </a:rPr>
                          <m:t>𝑴</m:t>
                        </m:r>
                      </m:sub>
                    </m:sSub>
                    <m:r>
                      <a:rPr lang="en-US" altLang="zh-CN" b="1" i="1" dirty="0">
                        <a:solidFill>
                          <a:schemeClr val="tx1"/>
                        </a:solidFill>
                        <a:latin typeface="Cambria Math" panose="02040503050406030204" pitchFamily="18" charset="0"/>
                      </a:rPr>
                      <m:t>𝑹</m:t>
                    </m:r>
                    <m:r>
                      <a:rPr lang="en-US" altLang="zh-CN" b="1" i="1" dirty="0">
                        <a:solidFill>
                          <a:schemeClr val="tx1"/>
                        </a:solidFill>
                        <a:latin typeface="Cambria Math" panose="02040503050406030204" pitchFamily="18" charset="0"/>
                      </a:rPr>
                      <m:t> </m:t>
                    </m:r>
                  </m:oMath>
                </a14:m>
                <a:r>
                  <a:rPr lang="zh-CN" altLang="en-US" b="0" dirty="0">
                    <a:solidFill>
                      <a:schemeClr val="tx1"/>
                    </a:solidFill>
                  </a:rPr>
                  <a:t>。</a:t>
                </a:r>
                <a:endParaRPr lang="en-US" altLang="zh-CN" b="0" dirty="0">
                  <a:solidFill>
                    <a:schemeClr val="tx1"/>
                  </a:solidFill>
                </a:endParaRPr>
              </a:p>
              <a:p>
                <a:pPr marL="469900" indent="-457200">
                  <a:lnSpc>
                    <a:spcPct val="125000"/>
                  </a:lnSpc>
                  <a:buClr>
                    <a:srgbClr val="660033"/>
                  </a:buClr>
                  <a:buSzPct val="69117"/>
                  <a:tabLst>
                    <a:tab pos="356235" algn="l"/>
                  </a:tabLst>
                </a:pPr>
                <a:endParaRPr lang="en-US" altLang="zh-CN" b="0" dirty="0"/>
              </a:p>
            </p:txBody>
          </p:sp>
        </mc:Choice>
        <mc:Fallback xmlns="">
          <p:sp>
            <p:nvSpPr>
              <p:cNvPr id="3" name="内容占位符 2">
                <a:extLst>
                  <a:ext uri="{FF2B5EF4-FFF2-40B4-BE49-F238E27FC236}">
                    <a16:creationId xmlns:a16="http://schemas.microsoft.com/office/drawing/2014/main" id="{126E586F-F64E-9240-8A96-179F871CFBB1}"/>
                  </a:ext>
                </a:extLst>
              </p:cNvPr>
              <p:cNvSpPr>
                <a:spLocks noGrp="1" noRot="1" noChangeAspect="1" noMove="1" noResize="1" noEditPoints="1" noAdjustHandles="1" noChangeArrowheads="1" noChangeShapeType="1" noTextEdit="1"/>
              </p:cNvSpPr>
              <p:nvPr>
                <p:ph idx="1"/>
              </p:nvPr>
            </p:nvSpPr>
            <p:spPr>
              <a:xfrm>
                <a:off x="276226" y="946150"/>
                <a:ext cx="8646101" cy="5716588"/>
              </a:xfrm>
              <a:blipFill>
                <a:blip r:embed="rId2"/>
                <a:stretch>
                  <a:fillRect l="-352" t="-426" r="-105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6351A327-5DA8-6D41-A1E6-AD5BF624660F}"/>
              </a:ext>
            </a:extLst>
          </p:cNvPr>
          <p:cNvSpPr txBox="1"/>
          <p:nvPr/>
        </p:nvSpPr>
        <p:spPr>
          <a:xfrm>
            <a:off x="9157855" y="189807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6817952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合式公式语义</a:t>
            </a:r>
          </a:p>
        </p:txBody>
      </p:sp>
      <mc:AlternateContent xmlns:mc="http://schemas.openxmlformats.org/markup-compatibility/2006" xmlns:a14="http://schemas.microsoft.com/office/drawing/2010/main">
        <mc:Choice Requires="a14">
          <p:sp>
            <p:nvSpPr>
              <p:cNvPr id="9" name="object 2">
                <a:extLst>
                  <a:ext uri="{FF2B5EF4-FFF2-40B4-BE49-F238E27FC236}">
                    <a16:creationId xmlns:a16="http://schemas.microsoft.com/office/drawing/2014/main" id="{D5B0C44C-0501-734A-ADDA-7B5F079B9B86}"/>
                  </a:ext>
                </a:extLst>
              </p:cNvPr>
              <p:cNvSpPr txBox="1"/>
              <p:nvPr/>
            </p:nvSpPr>
            <p:spPr>
              <a:xfrm>
                <a:off x="304800" y="990600"/>
                <a:ext cx="8393724" cy="4928593"/>
              </a:xfrm>
              <a:prstGeom prst="rect">
                <a:avLst/>
              </a:prstGeom>
            </p:spPr>
            <p:txBody>
              <a:bodyPr vert="horz" wrap="square" lIns="0" tIns="140335" rIns="0" bIns="0" rtlCol="0">
                <a:spAutoFit/>
              </a:bodyPr>
              <a:lstStyle/>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SimHei" panose="02010609060101010101" pitchFamily="49" charset="-122"/>
                    <a:ea typeface="SimHei" panose="02010609060101010101" pitchFamily="49" charset="-122"/>
                    <a:cs typeface="Times New Roman" panose="02020603050405020304" pitchFamily="18" charset="0"/>
                  </a:rPr>
                  <a:t>量词</a:t>
                </a:r>
                <a14:m>
                  <m:oMath xmlns:m="http://schemas.openxmlformats.org/officeDocument/2006/math">
                    <m:r>
                      <a:rPr lang="zh-CN" altLang="en-US" sz="2800" i="1" dirty="0" smtClean="0">
                        <a:latin typeface="Cambria Math" panose="02040503050406030204" pitchFamily="18" charset="0"/>
                        <a:cs typeface="Times New Roman" panose="02020603050405020304" pitchFamily="18" charset="0"/>
                      </a:rPr>
                      <m:t>∀</m:t>
                    </m:r>
                    <m:r>
                      <a:rPr lang="en-US" altLang="zh-CN" sz="2800" i="1" dirty="0" smtClean="0">
                        <a:latin typeface="Cambria Math" panose="02040503050406030204" pitchFamily="18" charset="0"/>
                        <a:cs typeface="Times New Roman" panose="02020603050405020304" pitchFamily="18" charset="0"/>
                      </a:rPr>
                      <m:t>,∃</m:t>
                    </m:r>
                  </m:oMath>
                </a14:m>
                <a:r>
                  <a:rPr lang="zh-CN" altLang="en-US" sz="2800" dirty="0">
                    <a:latin typeface="SimHei" panose="02010609060101010101" pitchFamily="49" charset="-122"/>
                    <a:ea typeface="SimHei" panose="02010609060101010101" pitchFamily="49" charset="-122"/>
                    <a:cs typeface="Times New Roman" panose="02020603050405020304" pitchFamily="18" charset="0"/>
                  </a:rPr>
                  <a:t>解释为逻辑量词</a:t>
                </a:r>
                <a14:m>
                  <m:oMath xmlns:m="http://schemas.openxmlformats.org/officeDocument/2006/math">
                    <m:r>
                      <a:rPr lang="zh-CN" altLang="en-US" sz="2800" i="1" dirty="0" smtClean="0">
                        <a:latin typeface="Cambria Math" panose="02040503050406030204" pitchFamily="18" charset="0"/>
                        <a:cs typeface="Times New Roman" panose="02020603050405020304" pitchFamily="18" charset="0"/>
                      </a:rPr>
                      <m:t>∀</m:t>
                    </m:r>
                    <m:r>
                      <a:rPr lang="en-US" altLang="zh-CN" sz="2800" i="1" dirty="0" smtClean="0">
                        <a:latin typeface="Cambria Math" panose="02040503050406030204" pitchFamily="18" charset="0"/>
                        <a:cs typeface="Times New Roman" panose="02020603050405020304" pitchFamily="18" charset="0"/>
                      </a:rPr>
                      <m:t>,∃</m:t>
                    </m:r>
                  </m:oMath>
                </a14:m>
                <a:endPar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defRPr/>
                </a:pPr>
                <a14:m>
                  <m:oMath xmlns:m="http://schemas.openxmlformats.org/officeDocument/2006/math">
                    <m:r>
                      <a:rPr lang="zh-CN" altLang="en-US" sz="2600" b="1" i="1" dirty="0" smtClean="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𝒙</m:t>
                    </m:r>
                    <m:r>
                      <a:rPr lang="zh-CN" altLang="en-US" sz="2600" b="1" i="1" dirty="0">
                        <a:latin typeface="Cambria Math" panose="02040503050406030204" pitchFamily="18" charset="0"/>
                        <a:cs typeface="Times New Roman" panose="02020603050405020304" pitchFamily="18" charset="0"/>
                      </a:rPr>
                      <m:t> </m:t>
                    </m:r>
                    <m:r>
                      <a:rPr lang="en-US" altLang="zh-CN" sz="2600" b="1" i="1" dirty="0">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600" b="1"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𝑸</m:t>
                        </m:r>
                        <m:d>
                          <m:dPr>
                            <m:ctrlPr>
                              <a:rPr lang="en-US" altLang="zh-CN" sz="2600" b="1"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e>
                        </m:d>
                      </m:e>
                    </m:d>
                  </m:oMath>
                </a14:m>
                <a:r>
                  <a:rPr lang="zh-CN" altLang="en-US" sz="2600" dirty="0">
                    <a:latin typeface="SimHei" panose="02010609060101010101" pitchFamily="49" charset="-122"/>
                    <a:ea typeface="SimHei" panose="02010609060101010101" pitchFamily="49" charset="-122"/>
                    <a:cs typeface="Times New Roman" panose="02020603050405020304" pitchFamily="18" charset="0"/>
                  </a:rPr>
                  <a:t>表示：对于任意</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𝒅</m:t>
                    </m:r>
                  </m:oMath>
                </a14:m>
                <a:r>
                  <a:rPr lang="zh-CN" altLang="en-US" sz="2600" dirty="0">
                    <a:latin typeface="SimHei" panose="02010609060101010101" pitchFamily="49" charset="-122"/>
                    <a:ea typeface="SimHei" panose="02010609060101010101" pitchFamily="49" charset="-122"/>
                    <a:cs typeface="Times New Roman" panose="02020603050405020304" pitchFamily="18" charset="0"/>
                  </a:rPr>
                  <a:t>，都有</a:t>
                </a:r>
                <a14:m>
                  <m:oMath xmlns:m="http://schemas.openxmlformats.org/officeDocument/2006/math">
                    <m:sSup>
                      <m:sSupPr>
                        <m:ctrlPr>
                          <a:rPr lang="en-US" altLang="zh-CN" sz="2600" b="1" i="1" dirty="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𝑸</m:t>
                        </m:r>
                      </m:e>
                      <m:sup>
                        <m:r>
                          <a:rPr lang="en-US" altLang="zh-CN" sz="2600" b="1" i="1" dirty="0">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600" b="1"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e>
                    </m:d>
                    <m:d>
                      <m:dPr>
                        <m:begChr m:val="["/>
                        <m:endChr m:val="]"/>
                        <m:ctrlPr>
                          <a:rPr lang="en-US" altLang="zh-CN" sz="2600" b="1"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r>
                          <a:rPr lang="en-US" altLang="zh-CN" sz="2600" b="1"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𝒅</m:t>
                        </m:r>
                      </m:e>
                    </m:d>
                    <m:r>
                      <a:rPr lang="en-US" altLang="zh-CN" sz="2600" b="1"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𝟏</m:t>
                    </m:r>
                  </m:oMath>
                </a14:m>
                <a:endParaRPr lang="zh-CN" altLang="en-US" sz="2600" b="1" dirty="0">
                  <a:latin typeface="SimHei" panose="02010609060101010101" pitchFamily="49" charset="-122"/>
                  <a:ea typeface="SimHei" panose="02010609060101010101" pitchFamily="49" charset="-122"/>
                  <a:cs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defRPr/>
                </a:pP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𝒙</m:t>
                    </m:r>
                    <m:r>
                      <a:rPr lang="zh-CN" altLang="en-US" sz="2600" b="1" i="1" dirty="0">
                        <a:latin typeface="Cambria Math" panose="02040503050406030204" pitchFamily="18" charset="0"/>
                        <a:cs typeface="Times New Roman" panose="02020603050405020304" pitchFamily="18" charset="0"/>
                      </a:rPr>
                      <m:t> </m:t>
                    </m:r>
                    <m:r>
                      <a:rPr lang="en-US" altLang="zh-CN" sz="2600" b="1" i="1" dirty="0">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600" b="1"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𝑸</m:t>
                        </m:r>
                        <m:d>
                          <m:dPr>
                            <m:ctrlPr>
                              <a:rPr lang="en-US" altLang="zh-CN" sz="2600" b="1"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e>
                        </m:d>
                      </m:e>
                    </m:d>
                  </m:oMath>
                </a14:m>
                <a:r>
                  <a:rPr lang="zh-CN" altLang="en-US" sz="2600" dirty="0">
                    <a:latin typeface="SimHei" panose="02010609060101010101" pitchFamily="49" charset="-122"/>
                    <a:ea typeface="SimHei" panose="02010609060101010101" pitchFamily="49" charset="-122"/>
                    <a:cs typeface="Times New Roman" panose="02020603050405020304" pitchFamily="18" charset="0"/>
                  </a:rPr>
                  <a:t>表示：存在</a:t>
                </a:r>
                <a14:m>
                  <m:oMath xmlns:m="http://schemas.openxmlformats.org/officeDocument/2006/math">
                    <m:r>
                      <a:rPr lang="en-US" altLang="zh-CN" sz="2600" b="1" i="1" dirty="0">
                        <a:latin typeface="Cambria Math" panose="02040503050406030204" pitchFamily="18" charset="0"/>
                        <a:cs typeface="Times New Roman" panose="02020603050405020304" pitchFamily="18" charset="0"/>
                      </a:rPr>
                      <m:t>𝒅</m:t>
                    </m:r>
                  </m:oMath>
                </a14:m>
                <a:r>
                  <a:rPr lang="zh-CN" altLang="en-US" sz="2600" dirty="0">
                    <a:latin typeface="SimHei" panose="02010609060101010101" pitchFamily="49" charset="-122"/>
                    <a:ea typeface="SimHei" panose="02010609060101010101" pitchFamily="49" charset="-122"/>
                    <a:cs typeface="Times New Roman" panose="02020603050405020304" pitchFamily="18" charset="0"/>
                  </a:rPr>
                  <a:t>，使得</a:t>
                </a:r>
                <a14:m>
                  <m:oMath xmlns:m="http://schemas.openxmlformats.org/officeDocument/2006/math">
                    <m:sSup>
                      <m:sSupPr>
                        <m:ctrlPr>
                          <a:rPr lang="en-US" altLang="zh-CN" sz="2600" b="1" i="1" dirty="0">
                            <a:latin typeface="Cambria Math" panose="02040503050406030204" pitchFamily="18" charset="0"/>
                            <a:cs typeface="Times New Roman" panose="02020603050405020304" pitchFamily="18" charset="0"/>
                          </a:rPr>
                        </m:ctrlPr>
                      </m:sSupPr>
                      <m:e>
                        <m:r>
                          <a:rPr lang="en-US" altLang="zh-CN" sz="2600" b="1" i="1" dirty="0">
                            <a:latin typeface="Cambria Math" panose="02040503050406030204" pitchFamily="18" charset="0"/>
                            <a:cs typeface="Times New Roman" panose="02020603050405020304" pitchFamily="18" charset="0"/>
                          </a:rPr>
                          <m:t>𝑸</m:t>
                        </m:r>
                      </m:e>
                      <m:sup>
                        <m:r>
                          <a:rPr lang="en-US" altLang="zh-CN" sz="2600" b="1" i="1" dirty="0">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600" b="1"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e>
                    </m:d>
                    <m:d>
                      <m:dPr>
                        <m:begChr m:val="["/>
                        <m:endChr m:val="]"/>
                        <m:ctrlPr>
                          <a:rPr lang="en-US" altLang="zh-CN" sz="2600" b="1" i="1" dirty="0">
                            <a:latin typeface="Cambria Math" panose="02040503050406030204" pitchFamily="18" charset="0"/>
                            <a:cs typeface="Times New Roman" panose="02020603050405020304" pitchFamily="18" charset="0"/>
                          </a:rPr>
                        </m:ctrlPr>
                      </m:dPr>
                      <m:e>
                        <m:r>
                          <a:rPr lang="en-US" altLang="zh-CN" sz="2600" b="1" i="1" dirty="0">
                            <a:latin typeface="Cambria Math" panose="02040503050406030204" pitchFamily="18" charset="0"/>
                            <a:cs typeface="Times New Roman" panose="02020603050405020304" pitchFamily="18" charset="0"/>
                          </a:rPr>
                          <m:t>𝒙</m:t>
                        </m:r>
                        <m:r>
                          <a:rPr lang="en-US" altLang="zh-CN" sz="2600" b="1"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𝒅</m:t>
                        </m:r>
                      </m:e>
                    </m:d>
                    <m:r>
                      <a:rPr lang="en-US" altLang="zh-CN" sz="2600" b="1" i="1" dirty="0">
                        <a:latin typeface="Cambria Math" panose="02040503050406030204" pitchFamily="18" charset="0"/>
                        <a:cs typeface="Times New Roman" panose="02020603050405020304" pitchFamily="18" charset="0"/>
                      </a:rPr>
                      <m:t>=</m:t>
                    </m:r>
                    <m:r>
                      <a:rPr lang="en-US" altLang="zh-CN" sz="2600" b="1" i="1" dirty="0">
                        <a:latin typeface="Cambria Math" panose="02040503050406030204" pitchFamily="18" charset="0"/>
                        <a:cs typeface="Times New Roman" panose="02020603050405020304" pitchFamily="18" charset="0"/>
                      </a:rPr>
                      <m:t>𝟏</m:t>
                    </m:r>
                  </m:oMath>
                </a14:m>
                <a:endParaRPr lang="en-US" altLang="zh-CN" sz="2600" b="1" dirty="0">
                  <a:latin typeface="SimHei" panose="02010609060101010101" pitchFamily="49" charset="-122"/>
                  <a:ea typeface="SimHei" panose="02010609060101010101" pitchFamily="49" charset="-122"/>
                  <a:cs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defRPr/>
                </a:pPr>
                <a:r>
                  <a:rPr lang="zh-CN" altLang="en-US" sz="2600" dirty="0">
                    <a:latin typeface="SimHei" panose="02010609060101010101" pitchFamily="49" charset="-122"/>
                    <a:ea typeface="SimHei" panose="02010609060101010101" pitchFamily="49" charset="-122"/>
                    <a:cs typeface="Times New Roman" panose="02020603050405020304" pitchFamily="18" charset="0"/>
                  </a:rPr>
                  <a:t>取值为</a:t>
                </a:r>
                <a:r>
                  <a:rPr lang="en-US" altLang="zh-CN" sz="2600" b="1" dirty="0">
                    <a:latin typeface="SimHei" panose="02010609060101010101" pitchFamily="49" charset="-122"/>
                    <a:ea typeface="SimHei" panose="02010609060101010101" pitchFamily="49" charset="-122"/>
                    <a:cs typeface="Times New Roman" panose="02020603050405020304" pitchFamily="18" charset="0"/>
                  </a:rPr>
                  <a:t>0</a:t>
                </a:r>
                <a:r>
                  <a:rPr lang="zh-CN" altLang="en-US" sz="2600" dirty="0">
                    <a:latin typeface="SimHei" panose="02010609060101010101" pitchFamily="49" charset="-122"/>
                    <a:ea typeface="SimHei" panose="02010609060101010101" pitchFamily="49" charset="-122"/>
                    <a:cs typeface="Times New Roman" panose="02020603050405020304" pitchFamily="18" charset="0"/>
                  </a:rPr>
                  <a:t>的情况与之类似</a:t>
                </a:r>
                <a:endParaRPr lang="en-US" altLang="zh-CN" sz="2600" dirty="0">
                  <a:latin typeface="SimHei" panose="02010609060101010101" pitchFamily="49" charset="-122"/>
                  <a:ea typeface="SimHei" panose="02010609060101010101" pitchFamily="49" charset="-122"/>
                  <a:cs typeface="Times New Roman" panose="02020603050405020304" pitchFamily="18" charset="0"/>
                </a:endParaRPr>
              </a:p>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SimHei" panose="02010609060101010101" pitchFamily="49" charset="-122"/>
                    <a:ea typeface="SimHei" panose="02010609060101010101" pitchFamily="49" charset="-122"/>
                    <a:cs typeface="Times New Roman" panose="02020603050405020304" pitchFamily="18" charset="0"/>
                  </a:rPr>
                  <a:t>通过指派函数，将一个合式公式的联结词符号指派为逻辑联结词，将量词符号指派为逻辑量词，将谓词符号指派为谓词，将函词符号指派为函数，将个体符号指派为对象，即将合式公式逐步指派为有语义的逻辑公式。</a:t>
                </a:r>
              </a:p>
            </p:txBody>
          </p:sp>
        </mc:Choice>
        <mc:Fallback xmlns="">
          <p:sp>
            <p:nvSpPr>
              <p:cNvPr id="9" name="object 2">
                <a:extLst>
                  <a:ext uri="{FF2B5EF4-FFF2-40B4-BE49-F238E27FC236}">
                    <a16:creationId xmlns:a16="http://schemas.microsoft.com/office/drawing/2014/main" id="{D5B0C44C-0501-734A-ADDA-7B5F079B9B86}"/>
                  </a:ext>
                </a:extLst>
              </p:cNvPr>
              <p:cNvSpPr txBox="1">
                <a:spLocks noRot="1" noChangeAspect="1" noMove="1" noResize="1" noEditPoints="1" noAdjustHandles="1" noChangeArrowheads="1" noChangeShapeType="1" noTextEdit="1"/>
              </p:cNvSpPr>
              <p:nvPr/>
            </p:nvSpPr>
            <p:spPr>
              <a:xfrm>
                <a:off x="304800" y="990600"/>
                <a:ext cx="8393724" cy="4928593"/>
              </a:xfrm>
              <a:prstGeom prst="rect">
                <a:avLst/>
              </a:prstGeom>
              <a:blipFill>
                <a:blip r:embed="rId2"/>
                <a:stretch>
                  <a:fillRect l="-1513" r="-1513" b="-35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3143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合式公式的语义</a:t>
            </a:r>
          </a:p>
        </p:txBody>
      </p:sp>
      <mc:AlternateContent xmlns:mc="http://schemas.openxmlformats.org/markup-compatibility/2006" xmlns:a14="http://schemas.microsoft.com/office/drawing/2010/main">
        <mc:Choice Requires="a14">
          <p:sp>
            <p:nvSpPr>
              <p:cNvPr id="9" name="object 2">
                <a:extLst>
                  <a:ext uri="{FF2B5EF4-FFF2-40B4-BE49-F238E27FC236}">
                    <a16:creationId xmlns:a16="http://schemas.microsoft.com/office/drawing/2014/main" id="{D5B0C44C-0501-734A-ADDA-7B5F079B9B86}"/>
                  </a:ext>
                </a:extLst>
              </p:cNvPr>
              <p:cNvSpPr txBox="1"/>
              <p:nvPr/>
            </p:nvSpPr>
            <p:spPr>
              <a:xfrm>
                <a:off x="304800" y="990600"/>
                <a:ext cx="8393724" cy="5552033"/>
              </a:xfrm>
              <a:prstGeom prst="rect">
                <a:avLst/>
              </a:prstGeom>
            </p:spPr>
            <p:txBody>
              <a:bodyPr vert="horz" wrap="square" lIns="0" tIns="140335" rIns="0" bIns="0" rtlCol="0">
                <a:spAutoFit/>
              </a:bodyPr>
              <a:lstStyle/>
              <a:p>
                <a:pPr marL="469900" lvl="0" indent="-457200">
                  <a:lnSpc>
                    <a:spcPct val="125000"/>
                  </a:lnSpc>
                  <a:buClr>
                    <a:srgbClr val="660033"/>
                  </a:buClr>
                  <a:buSzPct val="69117"/>
                  <a:buFont typeface="Wingdings" pitchFamily="2" charset="2"/>
                  <a:buChar char="n"/>
                  <a:tabLst>
                    <a:tab pos="356235" algn="l"/>
                  </a:tabLst>
                  <a:defRPr/>
                </a:pPr>
                <a:r>
                  <a:rPr lang="zh-CN" altLang="en-US" sz="2800" dirty="0">
                    <a:latin typeface="SimHei" panose="02010609060101010101" pitchFamily="49" charset="-122"/>
                    <a:ea typeface="SimHei" panose="02010609060101010101" pitchFamily="49" charset="-122"/>
                    <a:cs typeface="Times New Roman" panose="02020603050405020304" pitchFamily="18" charset="0"/>
                  </a:rPr>
                  <a:t>我们可以用指派函数方法证明合式公式的语义</a:t>
                </a:r>
                <a:endParaRPr lang="en-US" altLang="zh-CN" sz="2800" dirty="0">
                  <a:latin typeface="SimHei" panose="02010609060101010101" pitchFamily="49" charset="-122"/>
                  <a:ea typeface="SimHei" panose="02010609060101010101" pitchFamily="49" charset="-122"/>
                  <a:cs typeface="Times New Roman" panose="02020603050405020304" pitchFamily="18" charset="0"/>
                </a:endParaRPr>
              </a:p>
              <a:p>
                <a:pPr marL="469900" lvl="0" indent="-457200">
                  <a:lnSpc>
                    <a:spcPct val="125000"/>
                  </a:lnSpc>
                  <a:buClr>
                    <a:srgbClr val="660033"/>
                  </a:buClr>
                  <a:buSzPct val="69117"/>
                  <a:buFont typeface="Wingdings" pitchFamily="2" charset="2"/>
                  <a:buChar char="n"/>
                  <a:tabLst>
                    <a:tab pos="356235" algn="l"/>
                  </a:tabLst>
                  <a:defRPr/>
                </a:pPr>
                <a:r>
                  <a:rPr lang="zh-CN" altLang="en-US"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例题</a:t>
                </a:r>
                <a:r>
                  <a:rPr lang="en-US" altLang="zh-CN"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3.1.1</a:t>
                </a:r>
                <a:r>
                  <a:rPr lang="zh-CN" altLang="en-US" sz="28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判断</a:t>
                </a:r>
                <a14:m>
                  <m:oMath xmlns:m="http://schemas.openxmlformats.org/officeDocument/2006/math">
                    <m:r>
                      <a:rPr lang="zh-CN" altLang="en-US"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e>
                    </m:d>
                    <m:r>
                      <a:rPr lang="en-US" altLang="zh-CN" sz="28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m:t>
                    </m:r>
                    <m:r>
                      <a:rPr lang="en-US" altLang="zh-CN" sz="2800" b="1" i="1" dirty="0">
                        <a:solidFill>
                          <a:schemeClr val="tx1"/>
                        </a:solidFill>
                        <a:latin typeface="Cambria Math" panose="02040503050406030204" pitchFamily="18" charset="0"/>
                        <a:cs typeface="Times New Roman" panose="02020603050405020304" pitchFamily="18" charset="0"/>
                      </a:rPr>
                      <m:t>𝒙𝑸</m:t>
                    </m:r>
                    <m:d>
                      <m:dPr>
                        <m:ctrlPr>
                          <a:rPr lang="en-US" altLang="zh-CN" sz="2800" b="1" i="1" dirty="0">
                            <a:solidFill>
                              <a:schemeClr val="tx1"/>
                            </a:solidFill>
                            <a:latin typeface="Cambria Math" panose="02040503050406030204" pitchFamily="18" charset="0"/>
                            <a:cs typeface="Times New Roman" panose="02020603050405020304" pitchFamily="18" charset="0"/>
                          </a:rPr>
                        </m:ctrlPr>
                      </m:dPr>
                      <m:e>
                        <m:r>
                          <a:rPr lang="en-US" altLang="zh-CN" sz="2800" b="1" i="1" dirty="0">
                            <a:solidFill>
                              <a:schemeClr val="tx1"/>
                            </a:solidFill>
                            <a:latin typeface="Cambria Math" panose="02040503050406030204" pitchFamily="18" charset="0"/>
                            <a:cs typeface="Times New Roman" panose="02020603050405020304" pitchFamily="18" charset="0"/>
                          </a:rPr>
                          <m:t>𝒙</m:t>
                        </m:r>
                      </m:e>
                    </m:d>
                  </m:oMath>
                </a14:m>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的真值</a:t>
                </a:r>
                <a:endParaRPr lang="en-US" altLang="zh-CN"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pPr>
                <a14:m>
                  <m:oMathPara xmlns:m="http://schemas.openxmlformats.org/officeDocument/2006/math">
                    <m:oMathParaPr>
                      <m:jc m:val="centerGroup"/>
                    </m:oMathParaPr>
                    <m:oMath xmlns:m="http://schemas.openxmlformats.org/officeDocument/2006/math">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e>
                      </m:d>
                      <m:r>
                        <a:rPr lang="en-US" altLang="zh-CN" sz="2400" b="1" i="1" dirty="0">
                          <a:solidFill>
                            <a:schemeClr val="tx1"/>
                          </a:solidFill>
                          <a:latin typeface="Cambria Math" panose="02040503050406030204" pitchFamily="18" charset="0"/>
                          <a:cs typeface="Times New Roman" panose="02020603050405020304" pitchFamily="18" charset="0"/>
                        </a:rPr>
                        <m:t>=</m:t>
                      </m:r>
                      <m:r>
                        <m:rPr>
                          <m:nor/>
                        </m:rPr>
                        <a:rPr lang="en-US" altLang="zh-CN" sz="2400" b="1" dirty="0">
                          <a:solidFill>
                            <a:schemeClr val="tx1"/>
                          </a:solidFill>
                          <a:ea typeface="Cambria Math" panose="02040503050406030204" pitchFamily="18" charset="0"/>
                          <a:cs typeface="Times New Roman" panose="02020603050405020304" pitchFamily="18" charset="0"/>
                        </a:rPr>
                        <m:t> </m:t>
                      </m:r>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e>
                      </m:d>
                    </m:oMath>
                  </m:oMathPara>
                </a14:m>
                <a:endParaRPr lang="en-US" altLang="zh-CN" sz="2400" b="1" dirty="0">
                  <a:solidFill>
                    <a:schemeClr val="tx1"/>
                  </a:solidFill>
                  <a:cs typeface="Times New Roman" panose="02020603050405020304" pitchFamily="18" charset="0"/>
                </a:endParaRPr>
              </a:p>
              <a:p>
                <a:pPr>
                  <a:lnSpc>
                    <a:spcPct val="125000"/>
                  </a:lnSpc>
                </a:pPr>
                <a14:m>
                  <m:oMathPara xmlns:m="http://schemas.openxmlformats.org/officeDocument/2006/math">
                    <m:oMathParaPr>
                      <m:jc m:val="centerGroup"/>
                    </m:oMathParaPr>
                    <m:oMath xmlns:m="http://schemas.openxmlformats.org/officeDocument/2006/math">
                      <m:r>
                        <m:rPr>
                          <m:nor/>
                        </m:rPr>
                        <a:rPr lang="en-US" altLang="zh-CN" sz="2400" b="1" dirty="0">
                          <a:solidFill>
                            <a:schemeClr val="tx1"/>
                          </a:solidFill>
                          <a:cs typeface="Times New Roman" panose="02020603050405020304" pitchFamily="18" charset="0"/>
                        </a:rPr>
                        <m:t>                                           </m:t>
                      </m:r>
                      <m:r>
                        <a:rPr lang="en-US" altLang="zh-CN" sz="2400" b="1" i="1" dirty="0">
                          <a:solidFill>
                            <a:schemeClr val="tx1"/>
                          </a:solidFill>
                          <a:latin typeface="Cambria Math" panose="02040503050406030204" pitchFamily="18" charset="0"/>
                          <a:cs typeface="Times New Roman" panose="02020603050405020304" pitchFamily="18" charset="0"/>
                        </a:rPr>
                        <m:t>=</m:t>
                      </m:r>
                      <m:r>
                        <m:rPr>
                          <m:nor/>
                        </m:rPr>
                        <a:rPr lang="zh-CN" altLang="en-US" sz="2400" b="1" dirty="0">
                          <a:solidFill>
                            <a:schemeClr val="tx1"/>
                          </a:solidFill>
                          <a:cs typeface="Times New Roman" panose="02020603050405020304" pitchFamily="18" charset="0"/>
                        </a:rPr>
                        <m:t> </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e>
                      </m:d>
                    </m:oMath>
                  </m:oMathPara>
                </a14:m>
                <a:endParaRPr lang="en-US" altLang="zh-CN" sz="2400" b="1" dirty="0">
                  <a:solidFill>
                    <a:schemeClr val="tx1"/>
                  </a:solidFill>
                </a:endParaRPr>
              </a:p>
              <a:p>
                <a:pPr>
                  <a:lnSpc>
                    <a:spcPct val="125000"/>
                  </a:lnSpc>
                </a:pPr>
                <a14:m>
                  <m:oMathPara xmlns:m="http://schemas.openxmlformats.org/officeDocument/2006/math">
                    <m:oMathParaPr>
                      <m:jc m:val="centerGroup"/>
                    </m:oMathParaPr>
                    <m:oMath xmlns:m="http://schemas.openxmlformats.org/officeDocument/2006/math">
                      <m:r>
                        <m:rPr>
                          <m:nor/>
                        </m:rPr>
                        <a:rPr lang="en-US" altLang="zh-CN" sz="2400" b="1" dirty="0">
                          <a:solidFill>
                            <a:schemeClr val="tx1"/>
                          </a:solidFill>
                          <a:cs typeface="Times New Roman" panose="02020603050405020304" pitchFamily="18" charset="0"/>
                        </a:rPr>
                        <m:t>                                  </m:t>
                      </m:r>
                      <m:r>
                        <a:rPr lang="en-US" altLang="zh-CN" sz="2400" b="1" i="1" dirty="0">
                          <a:solidFill>
                            <a:schemeClr val="tx1"/>
                          </a:solidFill>
                          <a:latin typeface="Cambria Math" panose="02040503050406030204" pitchFamily="18" charset="0"/>
                          <a:cs typeface="Times New Roman" panose="02020603050405020304" pitchFamily="18" charset="0"/>
                        </a:rPr>
                        <m:t>=</m:t>
                      </m:r>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d>
                    </m:oMath>
                  </m:oMathPara>
                </a14:m>
                <a:endParaRPr lang="en-US" altLang="zh-CN" sz="2400" b="1" dirty="0">
                  <a:solidFill>
                    <a:schemeClr val="tx1"/>
                  </a:solidFill>
                  <a:latin typeface="Times New Roman" panose="02020603050405020304" pitchFamily="18" charset="0"/>
                  <a:cs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pP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若 </a:t>
                </a:r>
                <a14:m>
                  <m:oMath xmlns:m="http://schemas.openxmlformats.org/officeDocument/2006/math">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𝟎</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，则</a:t>
                </a:r>
                <a14:m>
                  <m:oMath xmlns:m="http://schemas.openxmlformats.org/officeDocument/2006/math">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p>
              <a:p>
                <a:pPr marL="812800" lvl="1" indent="-342900">
                  <a:lnSpc>
                    <a:spcPct val="125000"/>
                  </a:lnSpc>
                  <a:buClr>
                    <a:schemeClr val="tx1"/>
                  </a:buClr>
                  <a:buSzPct val="69117"/>
                  <a:buFont typeface="Wingdings"/>
                  <a:buChar char=""/>
                  <a:tabLst>
                    <a:tab pos="356235" algn="l"/>
                  </a:tabLst>
                </a:pP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若 </a:t>
                </a:r>
                <a14:m>
                  <m:oMath xmlns:m="http://schemas.openxmlformats.org/officeDocument/2006/math">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，则对于任意</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𝒅</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，都有</a:t>
                </a:r>
                <a14:m>
                  <m:oMath xmlns:m="http://schemas.openxmlformats.org/officeDocument/2006/math">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d>
                      <m:dPr>
                        <m:begChr m:val="["/>
                        <m:endChr m:val="]"/>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𝒅</m:t>
                        </m:r>
                      </m:e>
                    </m:d>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𝟏</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r>
                  <a:rPr lang="en-US" altLang="zh-CN"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  </a:t>
                </a: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所以，存在</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𝒅</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，使得</a:t>
                </a:r>
                <a14:m>
                  <m:oMath xmlns:m="http://schemas.openxmlformats.org/officeDocument/2006/math">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d>
                      <m:dPr>
                        <m:begChr m:val="["/>
                        <m:endChr m:val="]"/>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𝒅</m:t>
                        </m:r>
                      </m:e>
                    </m:d>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𝟏</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，即</a:t>
                </a:r>
                <a14:m>
                  <m:oMath xmlns:m="http://schemas.openxmlformats.org/officeDocument/2006/math">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a:t>
                </a:r>
                <a:endParaRPr lang="en-US" altLang="zh-CN" sz="24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469900" lvl="1">
                  <a:lnSpc>
                    <a:spcPct val="125000"/>
                  </a:lnSpc>
                  <a:buClr>
                    <a:schemeClr val="tx1"/>
                  </a:buClr>
                  <a:buSzPct val="69117"/>
                  <a:tabLst>
                    <a:tab pos="356235" algn="l"/>
                  </a:tabLst>
                </a:pP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  </a:t>
                </a:r>
                <a:r>
                  <a:rPr lang="en-US" altLang="zh-CN" sz="2400" dirty="0">
                    <a:latin typeface="SimHei" panose="02010609060101010101" pitchFamily="49" charset="-122"/>
                    <a:ea typeface="SimHei" panose="02010609060101010101" pitchFamily="49" charset="-122"/>
                    <a:cs typeface="Times New Roman" panose="02020603050405020304" pitchFamily="18" charset="0"/>
                  </a:rPr>
                  <a:t> </a:t>
                </a: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所以，</a:t>
                </a:r>
                <a14:m>
                  <m:oMath xmlns:m="http://schemas.openxmlformats.org/officeDocument/2006/math">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oMath>
                </a14:m>
                <a:endParaRPr lang="en-US" altLang="zh-CN" sz="2400" b="1"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812800" lvl="1" indent="-342900">
                  <a:lnSpc>
                    <a:spcPct val="125000"/>
                  </a:lnSpc>
                  <a:buClr>
                    <a:schemeClr val="tx1"/>
                  </a:buClr>
                  <a:buSzPct val="69117"/>
                  <a:buFont typeface="Wingdings"/>
                  <a:buChar char=""/>
                  <a:tabLst>
                    <a:tab pos="356235" algn="l"/>
                  </a:tabLst>
                </a:pPr>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综上，</a:t>
                </a:r>
                <a14:m>
                  <m:oMath xmlns:m="http://schemas.openxmlformats.org/officeDocument/2006/math">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m:t>
                    </m:r>
                    <m:sSup>
                      <m:sSupPr>
                        <m:ctrlPr>
                          <a:rPr lang="en-US" altLang="zh-CN" sz="2400" b="1" i="1" dirty="0">
                            <a:solidFill>
                              <a:schemeClr val="tx1"/>
                            </a:solidFill>
                            <a:latin typeface="Cambria Math" panose="02040503050406030204" pitchFamily="18" charset="0"/>
                            <a:cs typeface="Times New Roman" panose="02020603050405020304" pitchFamily="18" charset="0"/>
                          </a:rPr>
                        </m:ctrlPr>
                      </m:sSupPr>
                      <m:e>
                        <m:r>
                          <a:rPr lang="en-US" altLang="zh-CN" sz="2400" b="1" i="1" dirty="0">
                            <a:solidFill>
                              <a:schemeClr val="tx1"/>
                            </a:solidFill>
                            <a:latin typeface="Cambria Math" panose="02040503050406030204" pitchFamily="18" charset="0"/>
                            <a:cs typeface="Times New Roman" panose="02020603050405020304" pitchFamily="18" charset="0"/>
                          </a:rPr>
                          <m:t>𝑸</m:t>
                        </m:r>
                      </m:e>
                      <m:sup>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sup>
                    </m:sSup>
                    <m:d>
                      <m:dPr>
                        <m:ctrl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𝟏</m:t>
                    </m:r>
                  </m:oMath>
                </a14:m>
                <a:r>
                  <a:rPr lang="zh-CN" altLang="en-US" sz="24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，可得</a:t>
                </a:r>
                <a:endParaRPr lang="en-US" altLang="zh-CN" sz="24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p>
                <a:pPr marL="469900" lvl="1">
                  <a:lnSpc>
                    <a:spcPct val="125000"/>
                  </a:lnSpc>
                  <a:buClr>
                    <a:schemeClr val="tx1"/>
                  </a:buClr>
                  <a:buSzPct val="69117"/>
                  <a:tabLst>
                    <a:tab pos="356235" algn="l"/>
                  </a:tabLst>
                </a:pPr>
                <a14:m>
                  <m:oMathPara xmlns:m="http://schemas.openxmlformats.org/officeDocument/2006/math">
                    <m:oMathParaPr>
                      <m:jc m:val="centerGroup"/>
                    </m:oMathParaPr>
                    <m:oMath xmlns:m="http://schemas.openxmlformats.org/officeDocument/2006/math">
                      <m:r>
                        <m:rPr>
                          <m:brk m:alnAt="7"/>
                        </m:rP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zh-CN" altLang="en-US"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r>
                            <a:rPr lang="en-US" altLang="zh-CN" sz="24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𝒙𝑸</m:t>
                          </m:r>
                          <m:d>
                            <m:dPr>
                              <m:ctrlPr>
                                <a:rPr lang="en-US" altLang="zh-CN" sz="2400" b="1" i="1" dirty="0">
                                  <a:solidFill>
                                    <a:schemeClr val="tx1"/>
                                  </a:solidFill>
                                  <a:latin typeface="Cambria Math" panose="02040503050406030204" pitchFamily="18" charset="0"/>
                                  <a:cs typeface="Times New Roman" panose="02020603050405020304" pitchFamily="18" charset="0"/>
                                </a:rPr>
                              </m:ctrlPr>
                            </m:dPr>
                            <m:e>
                              <m:r>
                                <a:rPr lang="en-US" altLang="zh-CN" sz="2400" b="1" i="1" dirty="0">
                                  <a:solidFill>
                                    <a:schemeClr val="tx1"/>
                                  </a:solidFill>
                                  <a:latin typeface="Cambria Math" panose="02040503050406030204" pitchFamily="18" charset="0"/>
                                  <a:cs typeface="Times New Roman" panose="02020603050405020304" pitchFamily="18" charset="0"/>
                                </a:rPr>
                                <m:t>𝒙</m:t>
                              </m:r>
                            </m:e>
                          </m:d>
                        </m:e>
                      </m:d>
                      <m:r>
                        <a:rPr lang="en-US" altLang="zh-CN" sz="2400" b="1" i="1" dirty="0">
                          <a:solidFill>
                            <a:schemeClr val="tx1"/>
                          </a:solidFill>
                          <a:latin typeface="Cambria Math" panose="02040503050406030204" pitchFamily="18" charset="0"/>
                          <a:cs typeface="Times New Roman" panose="02020603050405020304" pitchFamily="18" charset="0"/>
                        </a:rPr>
                        <m:t>=</m:t>
                      </m:r>
                      <m:r>
                        <a:rPr lang="en-US" altLang="zh-CN" sz="2400" b="1" i="1" dirty="0">
                          <a:solidFill>
                            <a:schemeClr val="tx1"/>
                          </a:solidFill>
                          <a:latin typeface="Cambria Math" panose="02040503050406030204" pitchFamily="18" charset="0"/>
                          <a:cs typeface="Times New Roman" panose="02020603050405020304" pitchFamily="18" charset="0"/>
                        </a:rPr>
                        <m:t>𝟏</m:t>
                      </m:r>
                    </m:oMath>
                  </m:oMathPara>
                </a14:m>
                <a:endParaRPr lang="en-US" altLang="zh-CN" sz="2400" b="1"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p:txBody>
          </p:sp>
        </mc:Choice>
        <mc:Fallback xmlns="">
          <p:sp>
            <p:nvSpPr>
              <p:cNvPr id="9" name="object 2">
                <a:extLst>
                  <a:ext uri="{FF2B5EF4-FFF2-40B4-BE49-F238E27FC236}">
                    <a16:creationId xmlns:a16="http://schemas.microsoft.com/office/drawing/2014/main" id="{D5B0C44C-0501-734A-ADDA-7B5F079B9B86}"/>
                  </a:ext>
                </a:extLst>
              </p:cNvPr>
              <p:cNvSpPr txBox="1">
                <a:spLocks noRot="1" noChangeAspect="1" noMove="1" noResize="1" noEditPoints="1" noAdjustHandles="1" noChangeArrowheads="1" noChangeShapeType="1" noTextEdit="1"/>
              </p:cNvSpPr>
              <p:nvPr/>
            </p:nvSpPr>
            <p:spPr>
              <a:xfrm>
                <a:off x="304800" y="990600"/>
                <a:ext cx="8393724" cy="5552033"/>
              </a:xfrm>
              <a:prstGeom prst="rect">
                <a:avLst/>
              </a:prstGeom>
              <a:blipFill>
                <a:blip r:embed="rId2"/>
                <a:stretch>
                  <a:fillRect l="-1513" r="-22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926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id">
  <a:themeElements>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rid">
      <a:majorFont>
        <a:latin typeface="华文中宋"/>
        <a:ea typeface="华文中宋"/>
        <a:cs typeface=""/>
      </a:majorFont>
      <a:minorFont>
        <a:latin typeface="华文仿宋"/>
        <a:ea typeface="华文仿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a:lstStyle/>
    </a:lnDef>
  </a:objectDefaults>
  <a:extraClrSchemeLst>
    <a:extraClrScheme>
      <a:clrScheme name="Gri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i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i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Grid">
  <a:themeElements>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rid">
      <a:majorFont>
        <a:latin typeface="华文中宋"/>
        <a:ea typeface="华文中宋"/>
        <a:cs typeface=""/>
      </a:majorFont>
      <a:minorFont>
        <a:latin typeface="华文仿宋"/>
        <a:ea typeface="华文仿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a:lstStyle/>
    </a:lnDef>
  </a:objectDefaults>
  <a:extraClrSchemeLst>
    <a:extraClrScheme>
      <a:clrScheme name="Gri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i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i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16593</TotalTime>
  <Words>7187</Words>
  <Application>Microsoft Office PowerPoint</Application>
  <PresentationFormat>全屏显示(4:3)</PresentationFormat>
  <Paragraphs>544</Paragraphs>
  <Slides>73</Slides>
  <Notes>1</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73</vt:i4>
      </vt:variant>
    </vt:vector>
  </HeadingPairs>
  <TitlesOfParts>
    <vt:vector size="86" baseType="lpstr">
      <vt:lpstr>Heiti SC Medium</vt:lpstr>
      <vt:lpstr>华文中宋</vt:lpstr>
      <vt:lpstr>华文仿宋</vt:lpstr>
      <vt:lpstr>华文行楷</vt:lpstr>
      <vt:lpstr>等线</vt:lpstr>
      <vt:lpstr>SimHei</vt:lpstr>
      <vt:lpstr>SimHei</vt:lpstr>
      <vt:lpstr>Cambria Math</vt:lpstr>
      <vt:lpstr>Times New Roman</vt:lpstr>
      <vt:lpstr>Wingdings</vt:lpstr>
      <vt:lpstr>Grid</vt:lpstr>
      <vt:lpstr>1_Grid</vt:lpstr>
      <vt:lpstr>位图图像</vt:lpstr>
      <vt:lpstr>第3章 谓词逻辑语义</vt:lpstr>
      <vt:lpstr>回顾：谓词逻辑合式公式（语法）</vt:lpstr>
      <vt:lpstr>回顾：具有逻辑意义的谓词合式公式</vt:lpstr>
      <vt:lpstr>回顾：具有逻辑意义的谓词合式公式</vt:lpstr>
      <vt:lpstr>本章内容</vt:lpstr>
      <vt:lpstr>合式公式语义</vt:lpstr>
      <vt:lpstr>合式公式语义</vt:lpstr>
      <vt:lpstr>合式公式语义</vt:lpstr>
      <vt:lpstr>合式公式的语义</vt:lpstr>
      <vt:lpstr>合式公式的语义</vt:lpstr>
      <vt:lpstr>合式公式的语义</vt:lpstr>
      <vt:lpstr>语义与项的代入</vt:lpstr>
      <vt:lpstr>语义与公式替换</vt:lpstr>
      <vt:lpstr>替换定理</vt:lpstr>
      <vt:lpstr>有效式与矛盾式</vt:lpstr>
      <vt:lpstr>重言式</vt:lpstr>
      <vt:lpstr>本章内容</vt:lpstr>
      <vt:lpstr>推论关系</vt:lpstr>
      <vt:lpstr>等价关系</vt:lpstr>
      <vt:lpstr>前束量词定理</vt:lpstr>
      <vt:lpstr>等价定理与证明</vt:lpstr>
      <vt:lpstr>等价定理与证明</vt:lpstr>
      <vt:lpstr>等价定理与证明</vt:lpstr>
      <vt:lpstr>等价定理与证明</vt:lpstr>
      <vt:lpstr>重要推论式</vt:lpstr>
      <vt:lpstr>重要推论式</vt:lpstr>
      <vt:lpstr>重要推论式</vt:lpstr>
      <vt:lpstr>重要推论式</vt:lpstr>
      <vt:lpstr>演绎定理与反证律</vt:lpstr>
      <vt:lpstr>推论判断的方法</vt:lpstr>
      <vt:lpstr>推论判断的方法</vt:lpstr>
      <vt:lpstr>重要定理</vt:lpstr>
      <vt:lpstr>重要定理</vt:lpstr>
      <vt:lpstr>重要定理</vt:lpstr>
      <vt:lpstr>重要定理</vt:lpstr>
      <vt:lpstr>重要定理</vt:lpstr>
      <vt:lpstr>本章内容</vt:lpstr>
      <vt:lpstr>前束范式定义</vt:lpstr>
      <vt:lpstr>前束范式变换步骤</vt:lpstr>
      <vt:lpstr>前束范式变换步骤</vt:lpstr>
      <vt:lpstr>前束范式例题</vt:lpstr>
      <vt:lpstr>前束范式的等价性</vt:lpstr>
      <vt:lpstr>前束范式的等价性</vt:lpstr>
      <vt:lpstr>无存在前束范式</vt:lpstr>
      <vt:lpstr>利用前束范式进行推论判断</vt:lpstr>
      <vt:lpstr>利用前束范式进行推论判断</vt:lpstr>
      <vt:lpstr>本章内容</vt:lpstr>
      <vt:lpstr>一阶理论语言</vt:lpstr>
      <vt:lpstr>一阶理论语言</vt:lpstr>
      <vt:lpstr>一阶理论语言</vt:lpstr>
      <vt:lpstr>一阶理论语言</vt:lpstr>
      <vt:lpstr>本章内容</vt:lpstr>
      <vt:lpstr>论域</vt:lpstr>
      <vt:lpstr>量词的语义</vt:lpstr>
      <vt:lpstr>逻辑关系</vt:lpstr>
      <vt:lpstr>逻辑关系</vt:lpstr>
      <vt:lpstr>指派与解释</vt:lpstr>
      <vt:lpstr>指派与解释</vt:lpstr>
      <vt:lpstr>结构与模型</vt:lpstr>
      <vt:lpstr>结构与模型</vt:lpstr>
      <vt:lpstr>例题</vt:lpstr>
      <vt:lpstr>例题</vt:lpstr>
      <vt:lpstr>例题</vt:lpstr>
      <vt:lpstr>例题</vt:lpstr>
      <vt:lpstr>例题</vt:lpstr>
      <vt:lpstr>逻辑语句与命题</vt:lpstr>
      <vt:lpstr>逻辑语句与命题</vt:lpstr>
      <vt:lpstr>结构与模型</vt:lpstr>
      <vt:lpstr>有效式和矛盾式</vt:lpstr>
      <vt:lpstr>模型与公式的语义</vt:lpstr>
      <vt:lpstr>模型与公式的语义</vt:lpstr>
      <vt:lpstr>公式集合与模型</vt:lpstr>
      <vt:lpstr>谓词合式公式的逻辑推论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逻辑语言</dc:title>
  <dc:creator>博文 杜</dc:creator>
  <cp:lastModifiedBy>Luo Jie</cp:lastModifiedBy>
  <cp:revision>30</cp:revision>
  <dcterms:created xsi:type="dcterms:W3CDTF">2022-07-21T01:24:38Z</dcterms:created>
  <dcterms:modified xsi:type="dcterms:W3CDTF">2022-12-10T02:50:07Z</dcterms:modified>
</cp:coreProperties>
</file>